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8" r:id="rId1"/>
    <p:sldMasterId id="2147483720" r:id="rId2"/>
  </p:sldMasterIdLst>
  <p:notesMasterIdLst>
    <p:notesMasterId r:id="rId41"/>
  </p:notesMasterIdLst>
  <p:handoutMasterIdLst>
    <p:handoutMasterId r:id="rId42"/>
  </p:handoutMasterIdLst>
  <p:sldIdLst>
    <p:sldId id="1108" r:id="rId3"/>
    <p:sldId id="1093" r:id="rId4"/>
    <p:sldId id="931" r:id="rId5"/>
    <p:sldId id="1107" r:id="rId6"/>
    <p:sldId id="929" r:id="rId7"/>
    <p:sldId id="923" r:id="rId8"/>
    <p:sldId id="1084" r:id="rId9"/>
    <p:sldId id="1111" r:id="rId10"/>
    <p:sldId id="945" r:id="rId11"/>
    <p:sldId id="905" r:id="rId12"/>
    <p:sldId id="906" r:id="rId13"/>
    <p:sldId id="1087" r:id="rId14"/>
    <p:sldId id="1100" r:id="rId15"/>
    <p:sldId id="934" r:id="rId16"/>
    <p:sldId id="935" r:id="rId17"/>
    <p:sldId id="1086" r:id="rId18"/>
    <p:sldId id="930" r:id="rId19"/>
    <p:sldId id="913" r:id="rId20"/>
    <p:sldId id="1101" r:id="rId21"/>
    <p:sldId id="940" r:id="rId22"/>
    <p:sldId id="941" r:id="rId23"/>
    <p:sldId id="916" r:id="rId24"/>
    <p:sldId id="938" r:id="rId25"/>
    <p:sldId id="939" r:id="rId26"/>
    <p:sldId id="1102" r:id="rId27"/>
    <p:sldId id="942" r:id="rId28"/>
    <p:sldId id="943" r:id="rId29"/>
    <p:sldId id="1109" r:id="rId30"/>
    <p:sldId id="1110" r:id="rId31"/>
    <p:sldId id="947" r:id="rId32"/>
    <p:sldId id="948" r:id="rId33"/>
    <p:sldId id="1103" r:id="rId34"/>
    <p:sldId id="874" r:id="rId35"/>
    <p:sldId id="1104" r:id="rId36"/>
    <p:sldId id="1105" r:id="rId37"/>
    <p:sldId id="1106" r:id="rId38"/>
    <p:sldId id="1113" r:id="rId39"/>
    <p:sldId id="1114" r:id="rId40"/>
  </p:sldIdLst>
  <p:sldSz cx="12192000" cy="6858000"/>
  <p:notesSz cx="9296400" cy="7010400"/>
  <p:embeddedFontLst>
    <p:embeddedFont>
      <p:font typeface="Roboto" panose="02000000000000000000" pitchFamily="2" charset="0"/>
      <p:regular r:id="rId43"/>
      <p:bold r:id="rId44"/>
      <p:italic r:id="rId45"/>
      <p:boldItalic r:id="rId46"/>
    </p:embeddedFont>
    <p:embeddedFont>
      <p:font typeface="Roboto Black" panose="02000000000000000000" pitchFamily="2" charset="0"/>
      <p:bold r:id="rId47"/>
      <p:boldItalic r:id="rId48"/>
    </p:embeddedFont>
    <p:embeddedFont>
      <p:font typeface="Roboto Light" panose="02000000000000000000" pitchFamily="2" charset="0"/>
      <p:regular r:id="rId49"/>
      <p:italic r:id="rId50"/>
    </p:embeddedFont>
    <p:embeddedFont>
      <p:font typeface="Roboto Medium" panose="02000000000000000000" pitchFamily="2" charset="0"/>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01C85E6B-A942-4AA2-9077-79AF4E3787EA}">
          <p14:sldIdLst/>
        </p14:section>
        <p14:section name="Default Section" id="{ABD22B1B-59F6-4C48-86B4-7F975F3BD7B9}">
          <p14:sldIdLst>
            <p14:sldId id="1108"/>
            <p14:sldId id="1093"/>
            <p14:sldId id="931"/>
            <p14:sldId id="1107"/>
            <p14:sldId id="929"/>
            <p14:sldId id="923"/>
            <p14:sldId id="1084"/>
            <p14:sldId id="1111"/>
            <p14:sldId id="945"/>
            <p14:sldId id="905"/>
            <p14:sldId id="906"/>
            <p14:sldId id="1087"/>
            <p14:sldId id="1100"/>
            <p14:sldId id="934"/>
            <p14:sldId id="935"/>
            <p14:sldId id="1086"/>
            <p14:sldId id="930"/>
            <p14:sldId id="913"/>
            <p14:sldId id="1101"/>
            <p14:sldId id="940"/>
            <p14:sldId id="941"/>
            <p14:sldId id="916"/>
            <p14:sldId id="938"/>
            <p14:sldId id="939"/>
            <p14:sldId id="1102"/>
            <p14:sldId id="942"/>
            <p14:sldId id="943"/>
            <p14:sldId id="1109"/>
            <p14:sldId id="1110"/>
            <p14:sldId id="947"/>
            <p14:sldId id="948"/>
            <p14:sldId id="1103"/>
            <p14:sldId id="874"/>
            <p14:sldId id="1104"/>
            <p14:sldId id="1105"/>
            <p14:sldId id="1106"/>
            <p14:sldId id="1113"/>
            <p14:sldId id="1114"/>
          </p14:sldIdLst>
        </p14:section>
      </p14:sectionLst>
    </p:ext>
    <p:ext uri="{EFAFB233-063F-42B5-8137-9DF3F51BA10A}">
      <p15:sldGuideLst xmlns:p15="http://schemas.microsoft.com/office/powerpoint/2012/main">
        <p15:guide id="3" orient="horz" pos="1584" userDrawn="1">
          <p15:clr>
            <a:srgbClr val="A4A3A4"/>
          </p15:clr>
        </p15:guide>
        <p15:guide id="4" orient="horz" pos="2736" userDrawn="1">
          <p15:clr>
            <a:srgbClr val="A4A3A4"/>
          </p15:clr>
        </p15:guide>
        <p15:guide id="5" pos="3494" userDrawn="1">
          <p15:clr>
            <a:srgbClr val="A4A3A4"/>
          </p15:clr>
        </p15:guide>
        <p15:guide id="6" pos="4186" userDrawn="1">
          <p15:clr>
            <a:srgbClr val="A4A3A4"/>
          </p15:clr>
        </p15:guide>
        <p15:guide id="7" orient="horz" pos="1814" userDrawn="1">
          <p15:clr>
            <a:srgbClr val="A4A3A4"/>
          </p15:clr>
        </p15:guide>
        <p15:guide id="8" orient="horz" pos="2045" userDrawn="1">
          <p15:clr>
            <a:srgbClr val="A4A3A4"/>
          </p15:clr>
        </p15:guide>
        <p15:guide id="9" orient="horz" pos="2275" userDrawn="1">
          <p15:clr>
            <a:srgbClr val="A4A3A4"/>
          </p15:clr>
        </p15:guide>
        <p15:guide id="10" orient="horz" pos="2506" userDrawn="1">
          <p15:clr>
            <a:srgbClr val="A4A3A4"/>
          </p15:clr>
        </p15:guide>
        <p15:guide id="12" pos="3725" userDrawn="1">
          <p15:clr>
            <a:srgbClr val="A4A3A4"/>
          </p15:clr>
        </p15:guide>
        <p15:guide id="14" pos="3955" userDrawn="1">
          <p15:clr>
            <a:srgbClr val="A4A3A4"/>
          </p15:clr>
        </p15:guide>
        <p15:guide id="15" pos="3264" userDrawn="1">
          <p15:clr>
            <a:srgbClr val="A4A3A4"/>
          </p15:clr>
        </p15:guide>
        <p15:guide id="16" pos="44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D9D9D9"/>
    <a:srgbClr val="BABABA"/>
    <a:srgbClr val="FFD757"/>
    <a:srgbClr val="FFE943"/>
    <a:srgbClr val="82DCFF"/>
    <a:srgbClr val="FFE7E7"/>
    <a:srgbClr val="FFE525"/>
    <a:srgbClr val="FF5050"/>
    <a:srgbClr val="FF5353"/>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997" autoAdjust="0"/>
    <p:restoredTop sz="94183" autoAdjust="0"/>
  </p:normalViewPr>
  <p:slideViewPr>
    <p:cSldViewPr snapToGrid="0">
      <p:cViewPr varScale="1">
        <p:scale>
          <a:sx n="100" d="100"/>
          <a:sy n="100" d="100"/>
        </p:scale>
        <p:origin x="114" y="162"/>
      </p:cViewPr>
      <p:guideLst>
        <p:guide orient="horz" pos="1584"/>
        <p:guide orient="horz" pos="2736"/>
        <p:guide pos="3494"/>
        <p:guide pos="4186"/>
        <p:guide orient="horz" pos="1814"/>
        <p:guide orient="horz" pos="2045"/>
        <p:guide orient="horz" pos="2275"/>
        <p:guide orient="horz" pos="2506"/>
        <p:guide pos="3725"/>
        <p:guide pos="3955"/>
        <p:guide pos="3264"/>
        <p:guide pos="441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564"/>
    </p:cViewPr>
  </p:sorterViewPr>
  <p:notesViewPr>
    <p:cSldViewPr snapToGrid="0">
      <p:cViewPr varScale="1">
        <p:scale>
          <a:sx n="84" d="100"/>
          <a:sy n="84" d="100"/>
        </p:scale>
        <p:origin x="2004" y="84"/>
      </p:cViewPr>
      <p:guideLst/>
    </p:cSldViewPr>
  </p:notesViewPr>
  <p:gridSpacing cx="91439" cy="91439"/>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font" Target="fonts/font3.fntdata"/><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2.fntdata"/><Relationship Id="rId52" Type="http://schemas.openxmlformats.org/officeDocument/2006/relationships/font" Target="fonts/font10.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font" Target="fonts/font9.fntdata"/><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dist="38100" dir="2700000" algn="tl" rotWithShape="0">
                <a:prstClr val="black">
                  <a:alpha val="40000"/>
                </a:prstClr>
              </a:outerShdw>
            </a:effectLst>
          </c:spPr>
          <c:dPt>
            <c:idx val="0"/>
            <c:bubble3D val="0"/>
            <c:spPr>
              <a:solidFill>
                <a:srgbClr val="FF5050"/>
              </a:solidFill>
              <a:ln w="12700">
                <a:noFill/>
              </a:ln>
              <a:effectLst>
                <a:outerShdw dist="38100" dir="2700000" algn="tl" rotWithShape="0">
                  <a:prstClr val="black">
                    <a:alpha val="40000"/>
                  </a:prstClr>
                </a:outerShdw>
              </a:effectLst>
            </c:spPr>
            <c:extLst>
              <c:ext xmlns:c16="http://schemas.microsoft.com/office/drawing/2014/chart" uri="{C3380CC4-5D6E-409C-BE32-E72D297353CC}">
                <c16:uniqueId val="{00000002-FD08-4FC4-BDB0-ADE5ED49904E}"/>
              </c:ext>
            </c:extLst>
          </c:dPt>
          <c:dPt>
            <c:idx val="1"/>
            <c:bubble3D val="0"/>
            <c:spPr>
              <a:solidFill>
                <a:srgbClr val="8A0000"/>
              </a:solidFill>
              <a:ln w="12700">
                <a:noFill/>
              </a:ln>
              <a:effectLst>
                <a:outerShdw dist="38100" dir="2700000" algn="tl" rotWithShape="0">
                  <a:prstClr val="black">
                    <a:alpha val="40000"/>
                  </a:prstClr>
                </a:outerShdw>
              </a:effectLst>
            </c:spPr>
            <c:extLst>
              <c:ext xmlns:c16="http://schemas.microsoft.com/office/drawing/2014/chart" uri="{C3380CC4-5D6E-409C-BE32-E72D297353CC}">
                <c16:uniqueId val="{00000003-FD08-4FC4-BDB0-ADE5ED49904E}"/>
              </c:ext>
            </c:extLst>
          </c:dPt>
          <c:cat>
            <c:numRef>
              <c:f>Sheet1!$A$2:$A$3</c:f>
              <c:numCache>
                <c:formatCode>General</c:formatCode>
                <c:ptCount val="2"/>
                <c:pt idx="0">
                  <c:v>1</c:v>
                </c:pt>
                <c:pt idx="1">
                  <c:v>2</c:v>
                </c:pt>
              </c:numCache>
            </c:numRef>
          </c:cat>
          <c:val>
            <c:numRef>
              <c:f>Sheet1!$B$2:$B$3</c:f>
              <c:numCache>
                <c:formatCode>General</c:formatCode>
                <c:ptCount val="2"/>
                <c:pt idx="0">
                  <c:v>0.19</c:v>
                </c:pt>
                <c:pt idx="1">
                  <c:v>0.81</c:v>
                </c:pt>
              </c:numCache>
            </c:numRef>
          </c:val>
          <c:extLst>
            <c:ext xmlns:c16="http://schemas.microsoft.com/office/drawing/2014/chart" uri="{C3380CC4-5D6E-409C-BE32-E72D297353CC}">
              <c16:uniqueId val="{00000000-FD08-4FC4-BDB0-ADE5ED49904E}"/>
            </c:ext>
          </c:extLst>
        </c:ser>
        <c:dLbls>
          <c:showLegendKey val="0"/>
          <c:showVal val="0"/>
          <c:showCatName val="0"/>
          <c:showSerName val="0"/>
          <c:showPercent val="0"/>
          <c:showBubbleSize val="0"/>
          <c:showLeaderLines val="1"/>
        </c:dLbls>
        <c:firstSliceAng val="327"/>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016-441A-84E2-DA76BC400983}"/>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016-441A-84E2-DA76BC400983}"/>
              </c:ext>
            </c:extLst>
          </c:dPt>
          <c:cat>
            <c:numRef>
              <c:f>Sheet1!$A$2:$A$3</c:f>
              <c:numCache>
                <c:formatCode>General</c:formatCode>
                <c:ptCount val="2"/>
                <c:pt idx="0">
                  <c:v>1</c:v>
                </c:pt>
                <c:pt idx="1">
                  <c:v>2</c:v>
                </c:pt>
              </c:numCache>
            </c:numRef>
          </c:cat>
          <c:val>
            <c:numRef>
              <c:f>Sheet1!$B$2:$B$3</c:f>
              <c:numCache>
                <c:formatCode>General</c:formatCode>
                <c:ptCount val="2"/>
                <c:pt idx="0">
                  <c:v>0.23</c:v>
                </c:pt>
                <c:pt idx="1">
                  <c:v>0.77</c:v>
                </c:pt>
              </c:numCache>
            </c:numRef>
          </c:val>
          <c:extLst>
            <c:ext xmlns:c16="http://schemas.microsoft.com/office/drawing/2014/chart" uri="{C3380CC4-5D6E-409C-BE32-E72D297353CC}">
              <c16:uniqueId val="{00000004-A016-441A-84E2-DA76BC400983}"/>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123-45F4-B60E-B5FB46650B8A}"/>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123-45F4-B60E-B5FB46650B8A}"/>
              </c:ext>
            </c:extLst>
          </c:dPt>
          <c:cat>
            <c:numRef>
              <c:f>Sheet1!$A$2:$A$3</c:f>
              <c:numCache>
                <c:formatCode>General</c:formatCode>
                <c:ptCount val="2"/>
                <c:pt idx="0">
                  <c:v>1</c:v>
                </c:pt>
                <c:pt idx="1">
                  <c:v>2</c:v>
                </c:pt>
              </c:numCache>
            </c:numRef>
          </c:cat>
          <c:val>
            <c:numRef>
              <c:f>Sheet1!$B$2:$B$3</c:f>
              <c:numCache>
                <c:formatCode>General</c:formatCode>
                <c:ptCount val="2"/>
                <c:pt idx="0">
                  <c:v>0.14000000000000001</c:v>
                </c:pt>
                <c:pt idx="1">
                  <c:v>0.86</c:v>
                </c:pt>
              </c:numCache>
            </c:numRef>
          </c:val>
          <c:extLst>
            <c:ext xmlns:c16="http://schemas.microsoft.com/office/drawing/2014/chart" uri="{C3380CC4-5D6E-409C-BE32-E72D297353CC}">
              <c16:uniqueId val="{00000004-E123-45F4-B60E-B5FB46650B8A}"/>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c:f>
              <c:strCache>
                <c:ptCount val="1"/>
                <c:pt idx="0">
                  <c:v>Energy</c:v>
                </c:pt>
              </c:strCache>
            </c:strRef>
          </c:tx>
          <c:spPr>
            <a:solidFill>
              <a:srgbClr val="91D300"/>
            </a:solidFill>
            <a:ln>
              <a:noFill/>
            </a:ln>
            <a:effectLst/>
          </c:spPr>
          <c:invertIfNegative val="0"/>
          <c:cat>
            <c:strRef>
              <c:f>Sheet1!$B$1:$W$1</c:f>
              <c:strCache>
                <c:ptCount val="22"/>
                <c:pt idx="0">
                  <c:v>Mar '21</c:v>
                </c:pt>
                <c:pt idx="1">
                  <c:v>Apr '21</c:v>
                </c:pt>
                <c:pt idx="2">
                  <c:v>May '21</c:v>
                </c:pt>
                <c:pt idx="3">
                  <c:v>Jun '21</c:v>
                </c:pt>
                <c:pt idx="4">
                  <c:v>Jul '21</c:v>
                </c:pt>
                <c:pt idx="5">
                  <c:v>Aug '21</c:v>
                </c:pt>
                <c:pt idx="6">
                  <c:v>Sep '21</c:v>
                </c:pt>
                <c:pt idx="7">
                  <c:v>Oct '21</c:v>
                </c:pt>
                <c:pt idx="8">
                  <c:v>Nov '21</c:v>
                </c:pt>
                <c:pt idx="9">
                  <c:v>Dec '21</c:v>
                </c:pt>
                <c:pt idx="10">
                  <c:v>Jan '22</c:v>
                </c:pt>
                <c:pt idx="11">
                  <c:v>Feb '22</c:v>
                </c:pt>
                <c:pt idx="12">
                  <c:v>Mar '22</c:v>
                </c:pt>
                <c:pt idx="13">
                  <c:v>Apr '22</c:v>
                </c:pt>
                <c:pt idx="14">
                  <c:v>May '22</c:v>
                </c:pt>
                <c:pt idx="15">
                  <c:v>Jun '22</c:v>
                </c:pt>
                <c:pt idx="16">
                  <c:v>Jul '22</c:v>
                </c:pt>
                <c:pt idx="17">
                  <c:v>Aug '22</c:v>
                </c:pt>
                <c:pt idx="18">
                  <c:v>Sep '22</c:v>
                </c:pt>
                <c:pt idx="19">
                  <c:v>Oct '22</c:v>
                </c:pt>
                <c:pt idx="20">
                  <c:v>Nov '22</c:v>
                </c:pt>
                <c:pt idx="21">
                  <c:v>Dec '22</c:v>
                </c:pt>
              </c:strCache>
            </c:strRef>
          </c:cat>
          <c:val>
            <c:numRef>
              <c:f>Sheet1!$B$2:$W$2</c:f>
              <c:numCache>
                <c:formatCode>_(* #,##0.00_);_(* \(#,##0.00\);_(* "-"??_);_(@_)</c:formatCode>
                <c:ptCount val="22"/>
                <c:pt idx="0">
                  <c:v>0.8</c:v>
                </c:pt>
                <c:pt idx="1">
                  <c:v>1.5</c:v>
                </c:pt>
                <c:pt idx="2">
                  <c:v>1.7</c:v>
                </c:pt>
                <c:pt idx="3">
                  <c:v>1.6</c:v>
                </c:pt>
                <c:pt idx="4">
                  <c:v>1.6</c:v>
                </c:pt>
                <c:pt idx="5">
                  <c:v>1.7</c:v>
                </c:pt>
                <c:pt idx="6">
                  <c:v>1.6</c:v>
                </c:pt>
                <c:pt idx="7">
                  <c:v>1.9</c:v>
                </c:pt>
                <c:pt idx="8">
                  <c:v>2.1</c:v>
                </c:pt>
                <c:pt idx="9">
                  <c:v>1.8</c:v>
                </c:pt>
                <c:pt idx="10">
                  <c:v>1.8</c:v>
                </c:pt>
                <c:pt idx="11">
                  <c:v>1.8</c:v>
                </c:pt>
                <c:pt idx="12">
                  <c:v>2.2000000000000002</c:v>
                </c:pt>
                <c:pt idx="13">
                  <c:v>2.2000000000000002</c:v>
                </c:pt>
                <c:pt idx="14">
                  <c:v>2.5</c:v>
                </c:pt>
                <c:pt idx="15">
                  <c:v>2.9540000000000002</c:v>
                </c:pt>
                <c:pt idx="16">
                  <c:v>2.3650000000000002</c:v>
                </c:pt>
                <c:pt idx="17">
                  <c:v>1.72</c:v>
                </c:pt>
                <c:pt idx="18">
                  <c:v>1.4339999999999999</c:v>
                </c:pt>
                <c:pt idx="19">
                  <c:v>1.302</c:v>
                </c:pt>
                <c:pt idx="20">
                  <c:v>0.97299999999999998</c:v>
                </c:pt>
                <c:pt idx="21">
                  <c:v>0.53700000000000003</c:v>
                </c:pt>
              </c:numCache>
            </c:numRef>
          </c:val>
          <c:extLst>
            <c:ext xmlns:c16="http://schemas.microsoft.com/office/drawing/2014/chart" uri="{C3380CC4-5D6E-409C-BE32-E72D297353CC}">
              <c16:uniqueId val="{00000000-E478-4B1E-911F-539B6465CA74}"/>
            </c:ext>
          </c:extLst>
        </c:ser>
        <c:ser>
          <c:idx val="1"/>
          <c:order val="1"/>
          <c:tx>
            <c:strRef>
              <c:f>Sheet1!$A$3</c:f>
              <c:strCache>
                <c:ptCount val="1"/>
                <c:pt idx="0">
                  <c:v>New and Used Vehicles</c:v>
                </c:pt>
              </c:strCache>
            </c:strRef>
          </c:tx>
          <c:spPr>
            <a:solidFill>
              <a:srgbClr val="00AF3F"/>
            </a:solidFill>
            <a:ln>
              <a:noFill/>
            </a:ln>
            <a:effectLst/>
          </c:spPr>
          <c:invertIfNegative val="0"/>
          <c:cat>
            <c:strRef>
              <c:f>Sheet1!$B$1:$W$1</c:f>
              <c:strCache>
                <c:ptCount val="22"/>
                <c:pt idx="0">
                  <c:v>Mar '21</c:v>
                </c:pt>
                <c:pt idx="1">
                  <c:v>Apr '21</c:v>
                </c:pt>
                <c:pt idx="2">
                  <c:v>May '21</c:v>
                </c:pt>
                <c:pt idx="3">
                  <c:v>Jun '21</c:v>
                </c:pt>
                <c:pt idx="4">
                  <c:v>Jul '21</c:v>
                </c:pt>
                <c:pt idx="5">
                  <c:v>Aug '21</c:v>
                </c:pt>
                <c:pt idx="6">
                  <c:v>Sep '21</c:v>
                </c:pt>
                <c:pt idx="7">
                  <c:v>Oct '21</c:v>
                </c:pt>
                <c:pt idx="8">
                  <c:v>Nov '21</c:v>
                </c:pt>
                <c:pt idx="9">
                  <c:v>Dec '21</c:v>
                </c:pt>
                <c:pt idx="10">
                  <c:v>Jan '22</c:v>
                </c:pt>
                <c:pt idx="11">
                  <c:v>Feb '22</c:v>
                </c:pt>
                <c:pt idx="12">
                  <c:v>Mar '22</c:v>
                </c:pt>
                <c:pt idx="13">
                  <c:v>Apr '22</c:v>
                </c:pt>
                <c:pt idx="14">
                  <c:v>May '22</c:v>
                </c:pt>
                <c:pt idx="15">
                  <c:v>Jun '22</c:v>
                </c:pt>
                <c:pt idx="16">
                  <c:v>Jul '22</c:v>
                </c:pt>
                <c:pt idx="17">
                  <c:v>Aug '22</c:v>
                </c:pt>
                <c:pt idx="18">
                  <c:v>Sep '22</c:v>
                </c:pt>
                <c:pt idx="19">
                  <c:v>Oct '22</c:v>
                </c:pt>
                <c:pt idx="20">
                  <c:v>Nov '22</c:v>
                </c:pt>
                <c:pt idx="21">
                  <c:v>Dec '22</c:v>
                </c:pt>
              </c:strCache>
            </c:strRef>
          </c:cat>
          <c:val>
            <c:numRef>
              <c:f>Sheet1!$B$3:$W$3</c:f>
              <c:numCache>
                <c:formatCode>_(* #,##0.00_);_(* \(#,##0.00\);_(* "-"??_);_(@_)</c:formatCode>
                <c:ptCount val="22"/>
                <c:pt idx="0">
                  <c:v>0.4</c:v>
                </c:pt>
                <c:pt idx="1">
                  <c:v>0.6</c:v>
                </c:pt>
                <c:pt idx="2">
                  <c:v>0.9</c:v>
                </c:pt>
                <c:pt idx="3">
                  <c:v>1.3</c:v>
                </c:pt>
                <c:pt idx="4">
                  <c:v>1.3</c:v>
                </c:pt>
                <c:pt idx="5">
                  <c:v>1.1000000000000001</c:v>
                </c:pt>
                <c:pt idx="6">
                  <c:v>1</c:v>
                </c:pt>
                <c:pt idx="7">
                  <c:v>1.1000000000000001</c:v>
                </c:pt>
                <c:pt idx="8">
                  <c:v>1.3</c:v>
                </c:pt>
                <c:pt idx="9">
                  <c:v>1.5</c:v>
                </c:pt>
                <c:pt idx="10">
                  <c:v>1.5</c:v>
                </c:pt>
                <c:pt idx="11">
                  <c:v>1.5</c:v>
                </c:pt>
                <c:pt idx="12">
                  <c:v>1.5</c:v>
                </c:pt>
                <c:pt idx="13">
                  <c:v>1.2</c:v>
                </c:pt>
                <c:pt idx="14">
                  <c:v>1</c:v>
                </c:pt>
                <c:pt idx="15">
                  <c:v>0.69899999999999995</c:v>
                </c:pt>
                <c:pt idx="16">
                  <c:v>0.65</c:v>
                </c:pt>
                <c:pt idx="17">
                  <c:v>0.67500000000000004</c:v>
                </c:pt>
                <c:pt idx="18">
                  <c:v>0.59599999999999997</c:v>
                </c:pt>
                <c:pt idx="19">
                  <c:v>0.378</c:v>
                </c:pt>
                <c:pt idx="20">
                  <c:v>0.13500000000000001</c:v>
                </c:pt>
                <c:pt idx="21">
                  <c:v>-0.124</c:v>
                </c:pt>
              </c:numCache>
            </c:numRef>
          </c:val>
          <c:extLst>
            <c:ext xmlns:c16="http://schemas.microsoft.com/office/drawing/2014/chart" uri="{C3380CC4-5D6E-409C-BE32-E72D297353CC}">
              <c16:uniqueId val="{00000001-E478-4B1E-911F-539B6465CA74}"/>
            </c:ext>
          </c:extLst>
        </c:ser>
        <c:ser>
          <c:idx val="2"/>
          <c:order val="2"/>
          <c:tx>
            <c:strRef>
              <c:f>Sheet1!$A$4</c:f>
              <c:strCache>
                <c:ptCount val="1"/>
                <c:pt idx="0">
                  <c:v>Food at Home</c:v>
                </c:pt>
              </c:strCache>
            </c:strRef>
          </c:tx>
          <c:spPr>
            <a:solidFill>
              <a:srgbClr val="008541"/>
            </a:solidFill>
            <a:ln>
              <a:noFill/>
            </a:ln>
            <a:effectLst/>
          </c:spPr>
          <c:invertIfNegative val="0"/>
          <c:cat>
            <c:strRef>
              <c:f>Sheet1!$B$1:$W$1</c:f>
              <c:strCache>
                <c:ptCount val="22"/>
                <c:pt idx="0">
                  <c:v>Mar '21</c:v>
                </c:pt>
                <c:pt idx="1">
                  <c:v>Apr '21</c:v>
                </c:pt>
                <c:pt idx="2">
                  <c:v>May '21</c:v>
                </c:pt>
                <c:pt idx="3">
                  <c:v>Jun '21</c:v>
                </c:pt>
                <c:pt idx="4">
                  <c:v>Jul '21</c:v>
                </c:pt>
                <c:pt idx="5">
                  <c:v>Aug '21</c:v>
                </c:pt>
                <c:pt idx="6">
                  <c:v>Sep '21</c:v>
                </c:pt>
                <c:pt idx="7">
                  <c:v>Oct '21</c:v>
                </c:pt>
                <c:pt idx="8">
                  <c:v>Nov '21</c:v>
                </c:pt>
                <c:pt idx="9">
                  <c:v>Dec '21</c:v>
                </c:pt>
                <c:pt idx="10">
                  <c:v>Jan '22</c:v>
                </c:pt>
                <c:pt idx="11">
                  <c:v>Feb '22</c:v>
                </c:pt>
                <c:pt idx="12">
                  <c:v>Mar '22</c:v>
                </c:pt>
                <c:pt idx="13">
                  <c:v>Apr '22</c:v>
                </c:pt>
                <c:pt idx="14">
                  <c:v>May '22</c:v>
                </c:pt>
                <c:pt idx="15">
                  <c:v>Jun '22</c:v>
                </c:pt>
                <c:pt idx="16">
                  <c:v>Jul '22</c:v>
                </c:pt>
                <c:pt idx="17">
                  <c:v>Aug '22</c:v>
                </c:pt>
                <c:pt idx="18">
                  <c:v>Sep '22</c:v>
                </c:pt>
                <c:pt idx="19">
                  <c:v>Oct '22</c:v>
                </c:pt>
                <c:pt idx="20">
                  <c:v>Nov '22</c:v>
                </c:pt>
                <c:pt idx="21">
                  <c:v>Dec '22</c:v>
                </c:pt>
              </c:strCache>
            </c:strRef>
          </c:cat>
          <c:val>
            <c:numRef>
              <c:f>Sheet1!$B$4:$W$4</c:f>
              <c:numCache>
                <c:formatCode>_(* #,##0.00_);_(* \(#,##0.00\);_(* "-"??_);_(@_)</c:formatCode>
                <c:ptCount val="22"/>
                <c:pt idx="0">
                  <c:v>0.2</c:v>
                </c:pt>
                <c:pt idx="1">
                  <c:v>0.2</c:v>
                </c:pt>
                <c:pt idx="2">
                  <c:v>0.1</c:v>
                </c:pt>
                <c:pt idx="3">
                  <c:v>0.1</c:v>
                </c:pt>
                <c:pt idx="4">
                  <c:v>0.2</c:v>
                </c:pt>
                <c:pt idx="5">
                  <c:v>0.3</c:v>
                </c:pt>
                <c:pt idx="6">
                  <c:v>0.4</c:v>
                </c:pt>
                <c:pt idx="7">
                  <c:v>0.4</c:v>
                </c:pt>
                <c:pt idx="8">
                  <c:v>0.5</c:v>
                </c:pt>
                <c:pt idx="9">
                  <c:v>0.5</c:v>
                </c:pt>
                <c:pt idx="10">
                  <c:v>0.6</c:v>
                </c:pt>
                <c:pt idx="11">
                  <c:v>0.7</c:v>
                </c:pt>
                <c:pt idx="12">
                  <c:v>0.8</c:v>
                </c:pt>
                <c:pt idx="13">
                  <c:v>0.9</c:v>
                </c:pt>
                <c:pt idx="14">
                  <c:v>0.9</c:v>
                </c:pt>
                <c:pt idx="15">
                  <c:v>0.96899999999999997</c:v>
                </c:pt>
                <c:pt idx="16">
                  <c:v>1.04</c:v>
                </c:pt>
                <c:pt idx="17">
                  <c:v>1.081</c:v>
                </c:pt>
                <c:pt idx="18">
                  <c:v>1.0489999999999999</c:v>
                </c:pt>
                <c:pt idx="19">
                  <c:v>1.0089999999999999</c:v>
                </c:pt>
                <c:pt idx="20">
                  <c:v>0.97499999999999998</c:v>
                </c:pt>
                <c:pt idx="21">
                  <c:v>0.96199999999999997</c:v>
                </c:pt>
              </c:numCache>
            </c:numRef>
          </c:val>
          <c:extLst>
            <c:ext xmlns:c16="http://schemas.microsoft.com/office/drawing/2014/chart" uri="{C3380CC4-5D6E-409C-BE32-E72D297353CC}">
              <c16:uniqueId val="{00000002-E478-4B1E-911F-539B6465CA74}"/>
            </c:ext>
          </c:extLst>
        </c:ser>
        <c:ser>
          <c:idx val="3"/>
          <c:order val="3"/>
          <c:tx>
            <c:strRef>
              <c:f>Sheet1!$A$5</c:f>
              <c:strCache>
                <c:ptCount val="1"/>
                <c:pt idx="0">
                  <c:v>Other</c:v>
                </c:pt>
              </c:strCache>
            </c:strRef>
          </c:tx>
          <c:spPr>
            <a:solidFill>
              <a:srgbClr val="009FDA"/>
            </a:solidFill>
            <a:ln>
              <a:noFill/>
            </a:ln>
            <a:effectLst/>
          </c:spPr>
          <c:invertIfNegative val="0"/>
          <c:cat>
            <c:strRef>
              <c:f>Sheet1!$B$1:$W$1</c:f>
              <c:strCache>
                <c:ptCount val="22"/>
                <c:pt idx="0">
                  <c:v>Mar '21</c:v>
                </c:pt>
                <c:pt idx="1">
                  <c:v>Apr '21</c:v>
                </c:pt>
                <c:pt idx="2">
                  <c:v>May '21</c:v>
                </c:pt>
                <c:pt idx="3">
                  <c:v>Jun '21</c:v>
                </c:pt>
                <c:pt idx="4">
                  <c:v>Jul '21</c:v>
                </c:pt>
                <c:pt idx="5">
                  <c:v>Aug '21</c:v>
                </c:pt>
                <c:pt idx="6">
                  <c:v>Sep '21</c:v>
                </c:pt>
                <c:pt idx="7">
                  <c:v>Oct '21</c:v>
                </c:pt>
                <c:pt idx="8">
                  <c:v>Nov '21</c:v>
                </c:pt>
                <c:pt idx="9">
                  <c:v>Dec '21</c:v>
                </c:pt>
                <c:pt idx="10">
                  <c:v>Jan '22</c:v>
                </c:pt>
                <c:pt idx="11">
                  <c:v>Feb '22</c:v>
                </c:pt>
                <c:pt idx="12">
                  <c:v>Mar '22</c:v>
                </c:pt>
                <c:pt idx="13">
                  <c:v>Apr '22</c:v>
                </c:pt>
                <c:pt idx="14">
                  <c:v>May '22</c:v>
                </c:pt>
                <c:pt idx="15">
                  <c:v>Jun '22</c:v>
                </c:pt>
                <c:pt idx="16">
                  <c:v>Jul '22</c:v>
                </c:pt>
                <c:pt idx="17">
                  <c:v>Aug '22</c:v>
                </c:pt>
                <c:pt idx="18">
                  <c:v>Sep '22</c:v>
                </c:pt>
                <c:pt idx="19">
                  <c:v>Oct '22</c:v>
                </c:pt>
                <c:pt idx="20">
                  <c:v>Nov '22</c:v>
                </c:pt>
                <c:pt idx="21">
                  <c:v>Dec '22</c:v>
                </c:pt>
              </c:strCache>
            </c:strRef>
          </c:cat>
          <c:val>
            <c:numRef>
              <c:f>Sheet1!$B$5:$W$5</c:f>
              <c:numCache>
                <c:formatCode>_(* #,##0.00_);_(* \(#,##0.00\);_(* "-"??_);_(@_)</c:formatCode>
                <c:ptCount val="22"/>
                <c:pt idx="0">
                  <c:v>0.4</c:v>
                </c:pt>
                <c:pt idx="1">
                  <c:v>0.5</c:v>
                </c:pt>
                <c:pt idx="2">
                  <c:v>0.7</c:v>
                </c:pt>
                <c:pt idx="3">
                  <c:v>0.6</c:v>
                </c:pt>
                <c:pt idx="4">
                  <c:v>0.5</c:v>
                </c:pt>
                <c:pt idx="5">
                  <c:v>0.5</c:v>
                </c:pt>
                <c:pt idx="6">
                  <c:v>0.6</c:v>
                </c:pt>
                <c:pt idx="7">
                  <c:v>0.9</c:v>
                </c:pt>
                <c:pt idx="8">
                  <c:v>0.9</c:v>
                </c:pt>
                <c:pt idx="9">
                  <c:v>1</c:v>
                </c:pt>
                <c:pt idx="10">
                  <c:v>1.2</c:v>
                </c:pt>
                <c:pt idx="11">
                  <c:v>1.3</c:v>
                </c:pt>
                <c:pt idx="12">
                  <c:v>1.3</c:v>
                </c:pt>
                <c:pt idx="13">
                  <c:v>1.2</c:v>
                </c:pt>
                <c:pt idx="14">
                  <c:v>1.3</c:v>
                </c:pt>
                <c:pt idx="15">
                  <c:v>1.657</c:v>
                </c:pt>
                <c:pt idx="16">
                  <c:v>1.6049999999999995</c:v>
                </c:pt>
                <c:pt idx="17">
                  <c:v>1.7140000000000013</c:v>
                </c:pt>
                <c:pt idx="18">
                  <c:v>1.6919999999999988</c:v>
                </c:pt>
                <c:pt idx="19">
                  <c:v>1.4809999999999994</c:v>
                </c:pt>
                <c:pt idx="20">
                  <c:v>1.4510000000000001</c:v>
                </c:pt>
                <c:pt idx="21">
                  <c:v>1.4309999999999996</c:v>
                </c:pt>
              </c:numCache>
            </c:numRef>
          </c:val>
          <c:extLst>
            <c:ext xmlns:c16="http://schemas.microsoft.com/office/drawing/2014/chart" uri="{C3380CC4-5D6E-409C-BE32-E72D297353CC}">
              <c16:uniqueId val="{00000003-E478-4B1E-911F-539B6465CA74}"/>
            </c:ext>
          </c:extLst>
        </c:ser>
        <c:ser>
          <c:idx val="4"/>
          <c:order val="4"/>
          <c:tx>
            <c:strRef>
              <c:f>Sheet1!$A$6</c:f>
              <c:strCache>
                <c:ptCount val="1"/>
                <c:pt idx="0">
                  <c:v>Restaurants, Hotels and Transportation</c:v>
                </c:pt>
              </c:strCache>
            </c:strRef>
          </c:tx>
          <c:spPr>
            <a:solidFill>
              <a:srgbClr val="0070C0"/>
            </a:solidFill>
            <a:ln>
              <a:noFill/>
            </a:ln>
            <a:effectLst/>
          </c:spPr>
          <c:invertIfNegative val="0"/>
          <c:cat>
            <c:strRef>
              <c:f>Sheet1!$B$1:$W$1</c:f>
              <c:strCache>
                <c:ptCount val="22"/>
                <c:pt idx="0">
                  <c:v>Mar '21</c:v>
                </c:pt>
                <c:pt idx="1">
                  <c:v>Apr '21</c:v>
                </c:pt>
                <c:pt idx="2">
                  <c:v>May '21</c:v>
                </c:pt>
                <c:pt idx="3">
                  <c:v>Jun '21</c:v>
                </c:pt>
                <c:pt idx="4">
                  <c:v>Jul '21</c:v>
                </c:pt>
                <c:pt idx="5">
                  <c:v>Aug '21</c:v>
                </c:pt>
                <c:pt idx="6">
                  <c:v>Sep '21</c:v>
                </c:pt>
                <c:pt idx="7">
                  <c:v>Oct '21</c:v>
                </c:pt>
                <c:pt idx="8">
                  <c:v>Nov '21</c:v>
                </c:pt>
                <c:pt idx="9">
                  <c:v>Dec '21</c:v>
                </c:pt>
                <c:pt idx="10">
                  <c:v>Jan '22</c:v>
                </c:pt>
                <c:pt idx="11">
                  <c:v>Feb '22</c:v>
                </c:pt>
                <c:pt idx="12">
                  <c:v>Mar '22</c:v>
                </c:pt>
                <c:pt idx="13">
                  <c:v>Apr '22</c:v>
                </c:pt>
                <c:pt idx="14">
                  <c:v>May '22</c:v>
                </c:pt>
                <c:pt idx="15">
                  <c:v>Jun '22</c:v>
                </c:pt>
                <c:pt idx="16">
                  <c:v>Jul '22</c:v>
                </c:pt>
                <c:pt idx="17">
                  <c:v>Aug '22</c:v>
                </c:pt>
                <c:pt idx="18">
                  <c:v>Sep '22</c:v>
                </c:pt>
                <c:pt idx="19">
                  <c:v>Oct '22</c:v>
                </c:pt>
                <c:pt idx="20">
                  <c:v>Nov '22</c:v>
                </c:pt>
                <c:pt idx="21">
                  <c:v>Dec '22</c:v>
                </c:pt>
              </c:strCache>
            </c:strRef>
          </c:cat>
          <c:val>
            <c:numRef>
              <c:f>Sheet1!$B$6:$W$6</c:f>
              <c:numCache>
                <c:formatCode>_(* #,##0.00_);_(* \(#,##0.00\);_(* "-"??_);_(@_)</c:formatCode>
                <c:ptCount val="22"/>
                <c:pt idx="0">
                  <c:v>0.2</c:v>
                </c:pt>
                <c:pt idx="1">
                  <c:v>0.8</c:v>
                </c:pt>
                <c:pt idx="2">
                  <c:v>1</c:v>
                </c:pt>
                <c:pt idx="3">
                  <c:v>1.1000000000000001</c:v>
                </c:pt>
                <c:pt idx="4">
                  <c:v>1.1000000000000001</c:v>
                </c:pt>
                <c:pt idx="5">
                  <c:v>0.9</c:v>
                </c:pt>
                <c:pt idx="6">
                  <c:v>0.9</c:v>
                </c:pt>
                <c:pt idx="7">
                  <c:v>1</c:v>
                </c:pt>
                <c:pt idx="8">
                  <c:v>0.9</c:v>
                </c:pt>
                <c:pt idx="9">
                  <c:v>1</c:v>
                </c:pt>
                <c:pt idx="10">
                  <c:v>1.1000000000000001</c:v>
                </c:pt>
                <c:pt idx="11">
                  <c:v>1.3</c:v>
                </c:pt>
                <c:pt idx="12">
                  <c:v>1.3</c:v>
                </c:pt>
                <c:pt idx="13">
                  <c:v>1.3</c:v>
                </c:pt>
                <c:pt idx="14">
                  <c:v>1.3</c:v>
                </c:pt>
                <c:pt idx="15">
                  <c:v>1.07</c:v>
                </c:pt>
                <c:pt idx="16">
                  <c:v>0.97</c:v>
                </c:pt>
                <c:pt idx="17">
                  <c:v>1.0880000000000001</c:v>
                </c:pt>
                <c:pt idx="18">
                  <c:v>1.274</c:v>
                </c:pt>
                <c:pt idx="19">
                  <c:v>1.306</c:v>
                </c:pt>
                <c:pt idx="20">
                  <c:v>1.2509999999999999</c:v>
                </c:pt>
                <c:pt idx="21">
                  <c:v>1.2450000000000001</c:v>
                </c:pt>
              </c:numCache>
            </c:numRef>
          </c:val>
          <c:extLst>
            <c:ext xmlns:c16="http://schemas.microsoft.com/office/drawing/2014/chart" uri="{C3380CC4-5D6E-409C-BE32-E72D297353CC}">
              <c16:uniqueId val="{00000004-E478-4B1E-911F-539B6465CA74}"/>
            </c:ext>
          </c:extLst>
        </c:ser>
        <c:ser>
          <c:idx val="5"/>
          <c:order val="5"/>
          <c:tx>
            <c:strRef>
              <c:f>Sheet1!$A$7</c:f>
              <c:strCache>
                <c:ptCount val="1"/>
                <c:pt idx="0">
                  <c:v>Shelter</c:v>
                </c:pt>
              </c:strCache>
            </c:strRef>
          </c:tx>
          <c:spPr>
            <a:solidFill>
              <a:srgbClr val="003C6E"/>
            </a:solidFill>
            <a:ln>
              <a:noFill/>
            </a:ln>
            <a:effectLst/>
          </c:spPr>
          <c:invertIfNegative val="0"/>
          <c:cat>
            <c:strRef>
              <c:f>Sheet1!$B$1:$W$1</c:f>
              <c:strCache>
                <c:ptCount val="22"/>
                <c:pt idx="0">
                  <c:v>Mar '21</c:v>
                </c:pt>
                <c:pt idx="1">
                  <c:v>Apr '21</c:v>
                </c:pt>
                <c:pt idx="2">
                  <c:v>May '21</c:v>
                </c:pt>
                <c:pt idx="3">
                  <c:v>Jun '21</c:v>
                </c:pt>
                <c:pt idx="4">
                  <c:v>Jul '21</c:v>
                </c:pt>
                <c:pt idx="5">
                  <c:v>Aug '21</c:v>
                </c:pt>
                <c:pt idx="6">
                  <c:v>Sep '21</c:v>
                </c:pt>
                <c:pt idx="7">
                  <c:v>Oct '21</c:v>
                </c:pt>
                <c:pt idx="8">
                  <c:v>Nov '21</c:v>
                </c:pt>
                <c:pt idx="9">
                  <c:v>Dec '21</c:v>
                </c:pt>
                <c:pt idx="10">
                  <c:v>Jan '22</c:v>
                </c:pt>
                <c:pt idx="11">
                  <c:v>Feb '22</c:v>
                </c:pt>
                <c:pt idx="12">
                  <c:v>Mar '22</c:v>
                </c:pt>
                <c:pt idx="13">
                  <c:v>Apr '22</c:v>
                </c:pt>
                <c:pt idx="14">
                  <c:v>May '22</c:v>
                </c:pt>
                <c:pt idx="15">
                  <c:v>Jun '22</c:v>
                </c:pt>
                <c:pt idx="16">
                  <c:v>Jul '22</c:v>
                </c:pt>
                <c:pt idx="17">
                  <c:v>Aug '22</c:v>
                </c:pt>
                <c:pt idx="18">
                  <c:v>Sep '22</c:v>
                </c:pt>
                <c:pt idx="19">
                  <c:v>Oct '22</c:v>
                </c:pt>
                <c:pt idx="20">
                  <c:v>Nov '22</c:v>
                </c:pt>
                <c:pt idx="21">
                  <c:v>Dec '22</c:v>
                </c:pt>
              </c:strCache>
            </c:strRef>
          </c:cat>
          <c:val>
            <c:numRef>
              <c:f>Sheet1!$B$7:$W$7</c:f>
              <c:numCache>
                <c:formatCode>_(* #,##0.00_);_(* \(#,##0.00\);_(* "-"??_);_(@_)</c:formatCode>
                <c:ptCount val="22"/>
                <c:pt idx="0">
                  <c:v>0.6</c:v>
                </c:pt>
                <c:pt idx="1">
                  <c:v>0.6</c:v>
                </c:pt>
                <c:pt idx="2">
                  <c:v>0.6</c:v>
                </c:pt>
                <c:pt idx="3">
                  <c:v>0.7</c:v>
                </c:pt>
                <c:pt idx="4">
                  <c:v>0.7</c:v>
                </c:pt>
                <c:pt idx="5">
                  <c:v>0.8</c:v>
                </c:pt>
                <c:pt idx="6">
                  <c:v>0.9</c:v>
                </c:pt>
                <c:pt idx="7">
                  <c:v>0.9</c:v>
                </c:pt>
                <c:pt idx="8">
                  <c:v>1.1000000000000001</c:v>
                </c:pt>
                <c:pt idx="9">
                  <c:v>1.2</c:v>
                </c:pt>
                <c:pt idx="10">
                  <c:v>1.3</c:v>
                </c:pt>
                <c:pt idx="11">
                  <c:v>1.3</c:v>
                </c:pt>
                <c:pt idx="12">
                  <c:v>1.4</c:v>
                </c:pt>
                <c:pt idx="13">
                  <c:v>1.5</c:v>
                </c:pt>
                <c:pt idx="14">
                  <c:v>1.6</c:v>
                </c:pt>
                <c:pt idx="15">
                  <c:v>1.7510000000000001</c:v>
                </c:pt>
                <c:pt idx="16">
                  <c:v>1.87</c:v>
                </c:pt>
                <c:pt idx="17">
                  <c:v>2.0220000000000002</c:v>
                </c:pt>
                <c:pt idx="18">
                  <c:v>2.1549999999999998</c:v>
                </c:pt>
                <c:pt idx="19">
                  <c:v>2.2239999999999998</c:v>
                </c:pt>
                <c:pt idx="20">
                  <c:v>2.3150000000000004</c:v>
                </c:pt>
                <c:pt idx="21">
                  <c:v>2.4490000000000003</c:v>
                </c:pt>
              </c:numCache>
            </c:numRef>
          </c:val>
          <c:extLst>
            <c:ext xmlns:c16="http://schemas.microsoft.com/office/drawing/2014/chart" uri="{C3380CC4-5D6E-409C-BE32-E72D297353CC}">
              <c16:uniqueId val="{00000005-E478-4B1E-911F-539B6465CA74}"/>
            </c:ext>
          </c:extLst>
        </c:ser>
        <c:dLbls>
          <c:showLegendKey val="0"/>
          <c:showVal val="0"/>
          <c:showCatName val="0"/>
          <c:showSerName val="0"/>
          <c:showPercent val="0"/>
          <c:showBubbleSize val="0"/>
        </c:dLbls>
        <c:gapWidth val="75"/>
        <c:overlap val="100"/>
        <c:axId val="721488048"/>
        <c:axId val="721486080"/>
      </c:barChart>
      <c:dateAx>
        <c:axId val="721488048"/>
        <c:scaling>
          <c:orientation val="minMax"/>
        </c:scaling>
        <c:delete val="0"/>
        <c:axPos val="b"/>
        <c:numFmt formatCode="General" sourceLinked="1"/>
        <c:majorTickMark val="out"/>
        <c:minorTickMark val="none"/>
        <c:tickLblPos val="low"/>
        <c:spPr>
          <a:noFill/>
          <a:ln w="19050" cap="flat" cmpd="sng" algn="ctr">
            <a:solidFill>
              <a:schemeClr val="bg1">
                <a:lumMod val="75000"/>
              </a:schemeClr>
            </a:solidFill>
            <a:round/>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721486080"/>
        <c:crosses val="autoZero"/>
        <c:auto val="0"/>
        <c:lblOffset val="100"/>
        <c:baseTimeUnit val="days"/>
        <c:majorUnit val="2"/>
      </c:dateAx>
      <c:valAx>
        <c:axId val="721486080"/>
        <c:scaling>
          <c:orientation val="minMax"/>
          <c:max val="10"/>
        </c:scaling>
        <c:delete val="0"/>
        <c:axPos val="l"/>
        <c:majorGridlines>
          <c:spPr>
            <a:ln w="19050" cap="flat" cmpd="sng" algn="ctr">
              <a:solidFill>
                <a:srgbClr val="A3A3A3"/>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accent2"/>
                </a:solidFill>
                <a:latin typeface="+mn-lt"/>
                <a:ea typeface="+mn-ea"/>
                <a:cs typeface="+mn-cs"/>
              </a:defRPr>
            </a:pPr>
            <a:endParaRPr lang="en-US"/>
          </a:p>
        </c:txPr>
        <c:crossAx val="721488048"/>
        <c:crosses val="autoZero"/>
        <c:crossBetween val="between"/>
        <c:majorUnit val="2"/>
      </c:valAx>
      <c:spPr>
        <a:noFill/>
        <a:ln>
          <a:noFill/>
        </a:ln>
        <a:effectLst/>
      </c:spPr>
    </c:plotArea>
    <c:legend>
      <c:legendPos val="b"/>
      <c:layout>
        <c:manualLayout>
          <c:xMode val="edge"/>
          <c:yMode val="edge"/>
          <c:x val="6.5462049080274448E-2"/>
          <c:y val="0.94217857281510287"/>
          <c:w val="0.89717517432458471"/>
          <c:h val="5.509739073771841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accent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accent3"/>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336014571454428"/>
          <c:y val="3.45145076231025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2793748303013847"/>
          <c:y val="0.18754320588149495"/>
          <c:w val="0.81698588861737109"/>
          <c:h val="0.68988336192807964"/>
        </c:manualLayout>
      </c:layout>
      <c:lineChart>
        <c:grouping val="standard"/>
        <c:varyColors val="0"/>
        <c:ser>
          <c:idx val="0"/>
          <c:order val="0"/>
          <c:tx>
            <c:strRef>
              <c:f>Sheet1!$B$1</c:f>
              <c:strCache>
                <c:ptCount val="1"/>
                <c:pt idx="0">
                  <c:v>Copper</c:v>
                </c:pt>
              </c:strCache>
            </c:strRef>
          </c:tx>
          <c:spPr>
            <a:ln w="38100" cap="rnd">
              <a:solidFill>
                <a:schemeClr val="accent5"/>
              </a:solidFill>
              <a:round/>
            </a:ln>
            <a:effectLst/>
          </c:spPr>
          <c:marker>
            <c:symbol val="none"/>
          </c:marker>
          <c:cat>
            <c:numRef>
              <c:f>Sheet1!$A$2:$A$761</c:f>
              <c:numCache>
                <c:formatCode>m/d/yyyy</c:formatCode>
                <c:ptCount val="760"/>
                <c:pt idx="0">
                  <c:v>44925</c:v>
                </c:pt>
                <c:pt idx="1">
                  <c:v>44924</c:v>
                </c:pt>
                <c:pt idx="2">
                  <c:v>44923</c:v>
                </c:pt>
                <c:pt idx="3">
                  <c:v>44922</c:v>
                </c:pt>
                <c:pt idx="4">
                  <c:v>44918</c:v>
                </c:pt>
                <c:pt idx="5">
                  <c:v>44917</c:v>
                </c:pt>
                <c:pt idx="6">
                  <c:v>44916</c:v>
                </c:pt>
                <c:pt idx="7">
                  <c:v>44915</c:v>
                </c:pt>
                <c:pt idx="8">
                  <c:v>44914</c:v>
                </c:pt>
                <c:pt idx="9">
                  <c:v>44911</c:v>
                </c:pt>
                <c:pt idx="10">
                  <c:v>44910</c:v>
                </c:pt>
                <c:pt idx="11">
                  <c:v>44909</c:v>
                </c:pt>
                <c:pt idx="12">
                  <c:v>44908</c:v>
                </c:pt>
                <c:pt idx="13">
                  <c:v>44907</c:v>
                </c:pt>
                <c:pt idx="14">
                  <c:v>44904</c:v>
                </c:pt>
                <c:pt idx="15">
                  <c:v>44903</c:v>
                </c:pt>
                <c:pt idx="16">
                  <c:v>44902</c:v>
                </c:pt>
                <c:pt idx="17">
                  <c:v>44901</c:v>
                </c:pt>
                <c:pt idx="18">
                  <c:v>44900</c:v>
                </c:pt>
                <c:pt idx="19">
                  <c:v>44897</c:v>
                </c:pt>
                <c:pt idx="20">
                  <c:v>44896</c:v>
                </c:pt>
                <c:pt idx="21">
                  <c:v>44895</c:v>
                </c:pt>
                <c:pt idx="22">
                  <c:v>44894</c:v>
                </c:pt>
                <c:pt idx="23">
                  <c:v>44893</c:v>
                </c:pt>
                <c:pt idx="24">
                  <c:v>44890</c:v>
                </c:pt>
                <c:pt idx="25">
                  <c:v>44889</c:v>
                </c:pt>
                <c:pt idx="26">
                  <c:v>44888</c:v>
                </c:pt>
                <c:pt idx="27">
                  <c:v>44887</c:v>
                </c:pt>
                <c:pt idx="28">
                  <c:v>44886</c:v>
                </c:pt>
                <c:pt idx="29">
                  <c:v>44883</c:v>
                </c:pt>
                <c:pt idx="30">
                  <c:v>44882</c:v>
                </c:pt>
                <c:pt idx="31">
                  <c:v>44881</c:v>
                </c:pt>
                <c:pt idx="32">
                  <c:v>44880</c:v>
                </c:pt>
                <c:pt idx="33">
                  <c:v>44879</c:v>
                </c:pt>
                <c:pt idx="34">
                  <c:v>44876</c:v>
                </c:pt>
                <c:pt idx="35">
                  <c:v>44875</c:v>
                </c:pt>
                <c:pt idx="36">
                  <c:v>44874</c:v>
                </c:pt>
                <c:pt idx="37">
                  <c:v>44873</c:v>
                </c:pt>
                <c:pt idx="38">
                  <c:v>44872</c:v>
                </c:pt>
                <c:pt idx="39">
                  <c:v>44869</c:v>
                </c:pt>
                <c:pt idx="40">
                  <c:v>44868</c:v>
                </c:pt>
                <c:pt idx="41">
                  <c:v>44867</c:v>
                </c:pt>
                <c:pt idx="42">
                  <c:v>44866</c:v>
                </c:pt>
                <c:pt idx="43">
                  <c:v>44865</c:v>
                </c:pt>
                <c:pt idx="44">
                  <c:v>44862</c:v>
                </c:pt>
                <c:pt idx="45">
                  <c:v>44861</c:v>
                </c:pt>
                <c:pt idx="46">
                  <c:v>44860</c:v>
                </c:pt>
                <c:pt idx="47">
                  <c:v>44859</c:v>
                </c:pt>
                <c:pt idx="48">
                  <c:v>44858</c:v>
                </c:pt>
                <c:pt idx="49">
                  <c:v>44855</c:v>
                </c:pt>
                <c:pt idx="50">
                  <c:v>44854</c:v>
                </c:pt>
                <c:pt idx="51">
                  <c:v>44853</c:v>
                </c:pt>
                <c:pt idx="52">
                  <c:v>44852</c:v>
                </c:pt>
                <c:pt idx="53">
                  <c:v>44851</c:v>
                </c:pt>
                <c:pt idx="54">
                  <c:v>44848</c:v>
                </c:pt>
                <c:pt idx="55">
                  <c:v>44847</c:v>
                </c:pt>
                <c:pt idx="56">
                  <c:v>44846</c:v>
                </c:pt>
                <c:pt idx="57">
                  <c:v>44845</c:v>
                </c:pt>
                <c:pt idx="58">
                  <c:v>44844</c:v>
                </c:pt>
                <c:pt idx="59">
                  <c:v>44841</c:v>
                </c:pt>
                <c:pt idx="60">
                  <c:v>44840</c:v>
                </c:pt>
                <c:pt idx="61">
                  <c:v>44839</c:v>
                </c:pt>
                <c:pt idx="62">
                  <c:v>44838</c:v>
                </c:pt>
                <c:pt idx="63">
                  <c:v>44837</c:v>
                </c:pt>
                <c:pt idx="64">
                  <c:v>44834</c:v>
                </c:pt>
                <c:pt idx="65">
                  <c:v>44833</c:v>
                </c:pt>
                <c:pt idx="66">
                  <c:v>44832</c:v>
                </c:pt>
                <c:pt idx="67">
                  <c:v>44831</c:v>
                </c:pt>
                <c:pt idx="68">
                  <c:v>44830</c:v>
                </c:pt>
                <c:pt idx="69">
                  <c:v>44827</c:v>
                </c:pt>
                <c:pt idx="70">
                  <c:v>44826</c:v>
                </c:pt>
                <c:pt idx="71">
                  <c:v>44825</c:v>
                </c:pt>
                <c:pt idx="72">
                  <c:v>44824</c:v>
                </c:pt>
                <c:pt idx="73">
                  <c:v>44823</c:v>
                </c:pt>
                <c:pt idx="74">
                  <c:v>44820</c:v>
                </c:pt>
                <c:pt idx="75">
                  <c:v>44819</c:v>
                </c:pt>
                <c:pt idx="76">
                  <c:v>44818</c:v>
                </c:pt>
                <c:pt idx="77">
                  <c:v>44817</c:v>
                </c:pt>
                <c:pt idx="78">
                  <c:v>44816</c:v>
                </c:pt>
                <c:pt idx="79">
                  <c:v>44813</c:v>
                </c:pt>
                <c:pt idx="80">
                  <c:v>44812</c:v>
                </c:pt>
                <c:pt idx="81">
                  <c:v>44811</c:v>
                </c:pt>
                <c:pt idx="82">
                  <c:v>44810</c:v>
                </c:pt>
                <c:pt idx="83">
                  <c:v>44809</c:v>
                </c:pt>
                <c:pt idx="84">
                  <c:v>44806</c:v>
                </c:pt>
                <c:pt idx="85">
                  <c:v>44805</c:v>
                </c:pt>
                <c:pt idx="86">
                  <c:v>44804</c:v>
                </c:pt>
                <c:pt idx="87">
                  <c:v>44803</c:v>
                </c:pt>
                <c:pt idx="88">
                  <c:v>44802</c:v>
                </c:pt>
                <c:pt idx="89">
                  <c:v>44799</c:v>
                </c:pt>
                <c:pt idx="90">
                  <c:v>44798</c:v>
                </c:pt>
                <c:pt idx="91">
                  <c:v>44797</c:v>
                </c:pt>
                <c:pt idx="92">
                  <c:v>44796</c:v>
                </c:pt>
                <c:pt idx="93">
                  <c:v>44795</c:v>
                </c:pt>
                <c:pt idx="94">
                  <c:v>44792</c:v>
                </c:pt>
                <c:pt idx="95">
                  <c:v>44791</c:v>
                </c:pt>
                <c:pt idx="96">
                  <c:v>44790</c:v>
                </c:pt>
                <c:pt idx="97">
                  <c:v>44789</c:v>
                </c:pt>
                <c:pt idx="98">
                  <c:v>44788</c:v>
                </c:pt>
                <c:pt idx="99">
                  <c:v>44785</c:v>
                </c:pt>
                <c:pt idx="100">
                  <c:v>44784</c:v>
                </c:pt>
                <c:pt idx="101">
                  <c:v>44783</c:v>
                </c:pt>
                <c:pt idx="102">
                  <c:v>44782</c:v>
                </c:pt>
                <c:pt idx="103">
                  <c:v>44781</c:v>
                </c:pt>
                <c:pt idx="104">
                  <c:v>44778</c:v>
                </c:pt>
                <c:pt idx="105">
                  <c:v>44777</c:v>
                </c:pt>
                <c:pt idx="106">
                  <c:v>44776</c:v>
                </c:pt>
                <c:pt idx="107">
                  <c:v>44775</c:v>
                </c:pt>
                <c:pt idx="108">
                  <c:v>44774</c:v>
                </c:pt>
                <c:pt idx="109">
                  <c:v>44771</c:v>
                </c:pt>
                <c:pt idx="110">
                  <c:v>44770</c:v>
                </c:pt>
                <c:pt idx="111">
                  <c:v>44769</c:v>
                </c:pt>
                <c:pt idx="112">
                  <c:v>44768</c:v>
                </c:pt>
                <c:pt idx="113">
                  <c:v>44767</c:v>
                </c:pt>
                <c:pt idx="114">
                  <c:v>44764</c:v>
                </c:pt>
                <c:pt idx="115">
                  <c:v>44763</c:v>
                </c:pt>
                <c:pt idx="116">
                  <c:v>44762</c:v>
                </c:pt>
                <c:pt idx="117">
                  <c:v>44761</c:v>
                </c:pt>
                <c:pt idx="118">
                  <c:v>44760</c:v>
                </c:pt>
                <c:pt idx="119">
                  <c:v>44757</c:v>
                </c:pt>
                <c:pt idx="120">
                  <c:v>44756</c:v>
                </c:pt>
                <c:pt idx="121">
                  <c:v>44755</c:v>
                </c:pt>
                <c:pt idx="122">
                  <c:v>44754</c:v>
                </c:pt>
                <c:pt idx="123">
                  <c:v>44753</c:v>
                </c:pt>
                <c:pt idx="124">
                  <c:v>44750</c:v>
                </c:pt>
                <c:pt idx="125">
                  <c:v>44749</c:v>
                </c:pt>
                <c:pt idx="126">
                  <c:v>44748</c:v>
                </c:pt>
                <c:pt idx="127">
                  <c:v>44747</c:v>
                </c:pt>
                <c:pt idx="128">
                  <c:v>44743</c:v>
                </c:pt>
                <c:pt idx="129">
                  <c:v>44742</c:v>
                </c:pt>
                <c:pt idx="130">
                  <c:v>44741</c:v>
                </c:pt>
                <c:pt idx="131">
                  <c:v>44740</c:v>
                </c:pt>
                <c:pt idx="132">
                  <c:v>44739</c:v>
                </c:pt>
                <c:pt idx="133">
                  <c:v>44736</c:v>
                </c:pt>
                <c:pt idx="134">
                  <c:v>44735</c:v>
                </c:pt>
                <c:pt idx="135">
                  <c:v>44734</c:v>
                </c:pt>
                <c:pt idx="136">
                  <c:v>44733</c:v>
                </c:pt>
                <c:pt idx="137">
                  <c:v>44732</c:v>
                </c:pt>
                <c:pt idx="138">
                  <c:v>44729</c:v>
                </c:pt>
                <c:pt idx="139">
                  <c:v>44728</c:v>
                </c:pt>
                <c:pt idx="140">
                  <c:v>44727</c:v>
                </c:pt>
                <c:pt idx="141">
                  <c:v>44726</c:v>
                </c:pt>
                <c:pt idx="142">
                  <c:v>44725</c:v>
                </c:pt>
                <c:pt idx="143">
                  <c:v>44722</c:v>
                </c:pt>
                <c:pt idx="144">
                  <c:v>44721</c:v>
                </c:pt>
                <c:pt idx="145">
                  <c:v>44720</c:v>
                </c:pt>
                <c:pt idx="146">
                  <c:v>44719</c:v>
                </c:pt>
                <c:pt idx="147">
                  <c:v>44718</c:v>
                </c:pt>
                <c:pt idx="148">
                  <c:v>44713</c:v>
                </c:pt>
                <c:pt idx="149">
                  <c:v>44712</c:v>
                </c:pt>
                <c:pt idx="150">
                  <c:v>44711</c:v>
                </c:pt>
                <c:pt idx="151">
                  <c:v>44708</c:v>
                </c:pt>
                <c:pt idx="152">
                  <c:v>44707</c:v>
                </c:pt>
                <c:pt idx="153">
                  <c:v>44706</c:v>
                </c:pt>
                <c:pt idx="154">
                  <c:v>44705</c:v>
                </c:pt>
                <c:pt idx="155">
                  <c:v>44704</c:v>
                </c:pt>
                <c:pt idx="156">
                  <c:v>44701</c:v>
                </c:pt>
                <c:pt idx="157">
                  <c:v>44700</c:v>
                </c:pt>
                <c:pt idx="158">
                  <c:v>44699</c:v>
                </c:pt>
                <c:pt idx="159">
                  <c:v>44698</c:v>
                </c:pt>
                <c:pt idx="160">
                  <c:v>44697</c:v>
                </c:pt>
                <c:pt idx="161">
                  <c:v>44694</c:v>
                </c:pt>
                <c:pt idx="162">
                  <c:v>44693</c:v>
                </c:pt>
                <c:pt idx="163">
                  <c:v>44692</c:v>
                </c:pt>
                <c:pt idx="164">
                  <c:v>44691</c:v>
                </c:pt>
                <c:pt idx="165">
                  <c:v>44690</c:v>
                </c:pt>
                <c:pt idx="166">
                  <c:v>44687</c:v>
                </c:pt>
                <c:pt idx="167">
                  <c:v>44686</c:v>
                </c:pt>
                <c:pt idx="168">
                  <c:v>44685</c:v>
                </c:pt>
                <c:pt idx="169">
                  <c:v>44684</c:v>
                </c:pt>
                <c:pt idx="170">
                  <c:v>44680</c:v>
                </c:pt>
                <c:pt idx="171">
                  <c:v>44679</c:v>
                </c:pt>
                <c:pt idx="172">
                  <c:v>44678</c:v>
                </c:pt>
                <c:pt idx="173">
                  <c:v>44677</c:v>
                </c:pt>
                <c:pt idx="174">
                  <c:v>44676</c:v>
                </c:pt>
                <c:pt idx="175">
                  <c:v>44673</c:v>
                </c:pt>
                <c:pt idx="176">
                  <c:v>44672</c:v>
                </c:pt>
                <c:pt idx="177">
                  <c:v>44671</c:v>
                </c:pt>
                <c:pt idx="178">
                  <c:v>44670</c:v>
                </c:pt>
                <c:pt idx="179">
                  <c:v>44665</c:v>
                </c:pt>
                <c:pt idx="180">
                  <c:v>44664</c:v>
                </c:pt>
                <c:pt idx="181">
                  <c:v>44663</c:v>
                </c:pt>
                <c:pt idx="182">
                  <c:v>44662</c:v>
                </c:pt>
                <c:pt idx="183">
                  <c:v>44659</c:v>
                </c:pt>
                <c:pt idx="184">
                  <c:v>44658</c:v>
                </c:pt>
                <c:pt idx="185">
                  <c:v>44657</c:v>
                </c:pt>
                <c:pt idx="186">
                  <c:v>44656</c:v>
                </c:pt>
                <c:pt idx="187">
                  <c:v>44655</c:v>
                </c:pt>
                <c:pt idx="188">
                  <c:v>44652</c:v>
                </c:pt>
                <c:pt idx="189">
                  <c:v>44651</c:v>
                </c:pt>
                <c:pt idx="190">
                  <c:v>44650</c:v>
                </c:pt>
                <c:pt idx="191">
                  <c:v>44649</c:v>
                </c:pt>
                <c:pt idx="192">
                  <c:v>44648</c:v>
                </c:pt>
                <c:pt idx="193">
                  <c:v>44645</c:v>
                </c:pt>
                <c:pt idx="194">
                  <c:v>44644</c:v>
                </c:pt>
                <c:pt idx="195">
                  <c:v>44643</c:v>
                </c:pt>
                <c:pt idx="196">
                  <c:v>44642</c:v>
                </c:pt>
                <c:pt idx="197">
                  <c:v>44641</c:v>
                </c:pt>
                <c:pt idx="198">
                  <c:v>44638</c:v>
                </c:pt>
                <c:pt idx="199">
                  <c:v>44637</c:v>
                </c:pt>
                <c:pt idx="200">
                  <c:v>44636</c:v>
                </c:pt>
                <c:pt idx="201">
                  <c:v>44635</c:v>
                </c:pt>
                <c:pt idx="202">
                  <c:v>44634</c:v>
                </c:pt>
                <c:pt idx="203">
                  <c:v>44631</c:v>
                </c:pt>
                <c:pt idx="204">
                  <c:v>44630</c:v>
                </c:pt>
                <c:pt idx="205">
                  <c:v>44629</c:v>
                </c:pt>
                <c:pt idx="206">
                  <c:v>44628</c:v>
                </c:pt>
                <c:pt idx="207">
                  <c:v>44627</c:v>
                </c:pt>
                <c:pt idx="208">
                  <c:v>44624</c:v>
                </c:pt>
                <c:pt idx="209">
                  <c:v>44623</c:v>
                </c:pt>
                <c:pt idx="210">
                  <c:v>44622</c:v>
                </c:pt>
                <c:pt idx="211">
                  <c:v>44621</c:v>
                </c:pt>
                <c:pt idx="212">
                  <c:v>44620</c:v>
                </c:pt>
                <c:pt idx="213">
                  <c:v>44617</c:v>
                </c:pt>
                <c:pt idx="214">
                  <c:v>44616</c:v>
                </c:pt>
                <c:pt idx="215">
                  <c:v>44615</c:v>
                </c:pt>
                <c:pt idx="216">
                  <c:v>44614</c:v>
                </c:pt>
                <c:pt idx="217">
                  <c:v>44613</c:v>
                </c:pt>
                <c:pt idx="218">
                  <c:v>44610</c:v>
                </c:pt>
                <c:pt idx="219">
                  <c:v>44609</c:v>
                </c:pt>
                <c:pt idx="220">
                  <c:v>44608</c:v>
                </c:pt>
                <c:pt idx="221">
                  <c:v>44607</c:v>
                </c:pt>
                <c:pt idx="222">
                  <c:v>44606</c:v>
                </c:pt>
                <c:pt idx="223">
                  <c:v>44603</c:v>
                </c:pt>
                <c:pt idx="224">
                  <c:v>44602</c:v>
                </c:pt>
                <c:pt idx="225">
                  <c:v>44601</c:v>
                </c:pt>
                <c:pt idx="226">
                  <c:v>44600</c:v>
                </c:pt>
                <c:pt idx="227">
                  <c:v>44599</c:v>
                </c:pt>
                <c:pt idx="228">
                  <c:v>44596</c:v>
                </c:pt>
                <c:pt idx="229">
                  <c:v>44595</c:v>
                </c:pt>
                <c:pt idx="230">
                  <c:v>44594</c:v>
                </c:pt>
                <c:pt idx="231">
                  <c:v>44593</c:v>
                </c:pt>
                <c:pt idx="232">
                  <c:v>44592</c:v>
                </c:pt>
                <c:pt idx="233">
                  <c:v>44589</c:v>
                </c:pt>
                <c:pt idx="234">
                  <c:v>44588</c:v>
                </c:pt>
                <c:pt idx="235">
                  <c:v>44587</c:v>
                </c:pt>
                <c:pt idx="236">
                  <c:v>44586</c:v>
                </c:pt>
                <c:pt idx="237">
                  <c:v>44585</c:v>
                </c:pt>
                <c:pt idx="238">
                  <c:v>44582</c:v>
                </c:pt>
                <c:pt idx="239">
                  <c:v>44581</c:v>
                </c:pt>
                <c:pt idx="240">
                  <c:v>44580</c:v>
                </c:pt>
                <c:pt idx="241">
                  <c:v>44579</c:v>
                </c:pt>
                <c:pt idx="242">
                  <c:v>44578</c:v>
                </c:pt>
                <c:pt idx="243">
                  <c:v>44575</c:v>
                </c:pt>
                <c:pt idx="244">
                  <c:v>44574</c:v>
                </c:pt>
                <c:pt idx="245">
                  <c:v>44573</c:v>
                </c:pt>
                <c:pt idx="246">
                  <c:v>44572</c:v>
                </c:pt>
                <c:pt idx="247">
                  <c:v>44571</c:v>
                </c:pt>
                <c:pt idx="248">
                  <c:v>44568</c:v>
                </c:pt>
                <c:pt idx="249">
                  <c:v>44567</c:v>
                </c:pt>
                <c:pt idx="250">
                  <c:v>44566</c:v>
                </c:pt>
                <c:pt idx="251">
                  <c:v>44565</c:v>
                </c:pt>
                <c:pt idx="252">
                  <c:v>44561</c:v>
                </c:pt>
                <c:pt idx="253">
                  <c:v>44560</c:v>
                </c:pt>
                <c:pt idx="254">
                  <c:v>44559</c:v>
                </c:pt>
                <c:pt idx="255">
                  <c:v>44554</c:v>
                </c:pt>
                <c:pt idx="256">
                  <c:v>44553</c:v>
                </c:pt>
                <c:pt idx="257">
                  <c:v>44552</c:v>
                </c:pt>
                <c:pt idx="258">
                  <c:v>44551</c:v>
                </c:pt>
                <c:pt idx="259">
                  <c:v>44550</c:v>
                </c:pt>
                <c:pt idx="260">
                  <c:v>44547</c:v>
                </c:pt>
                <c:pt idx="261">
                  <c:v>44546</c:v>
                </c:pt>
                <c:pt idx="262">
                  <c:v>44545</c:v>
                </c:pt>
                <c:pt idx="263">
                  <c:v>44544</c:v>
                </c:pt>
                <c:pt idx="264">
                  <c:v>44543</c:v>
                </c:pt>
                <c:pt idx="265">
                  <c:v>44540</c:v>
                </c:pt>
                <c:pt idx="266">
                  <c:v>44539</c:v>
                </c:pt>
                <c:pt idx="267">
                  <c:v>44538</c:v>
                </c:pt>
                <c:pt idx="268">
                  <c:v>44537</c:v>
                </c:pt>
                <c:pt idx="269">
                  <c:v>44536</c:v>
                </c:pt>
                <c:pt idx="270">
                  <c:v>44533</c:v>
                </c:pt>
                <c:pt idx="271">
                  <c:v>44532</c:v>
                </c:pt>
                <c:pt idx="272">
                  <c:v>44531</c:v>
                </c:pt>
                <c:pt idx="273">
                  <c:v>44530</c:v>
                </c:pt>
                <c:pt idx="274">
                  <c:v>44529</c:v>
                </c:pt>
                <c:pt idx="275">
                  <c:v>44526</c:v>
                </c:pt>
                <c:pt idx="276">
                  <c:v>44525</c:v>
                </c:pt>
                <c:pt idx="277">
                  <c:v>44524</c:v>
                </c:pt>
                <c:pt idx="278">
                  <c:v>44523</c:v>
                </c:pt>
                <c:pt idx="279">
                  <c:v>44522</c:v>
                </c:pt>
                <c:pt idx="280">
                  <c:v>44519</c:v>
                </c:pt>
                <c:pt idx="281">
                  <c:v>44518</c:v>
                </c:pt>
                <c:pt idx="282">
                  <c:v>44517</c:v>
                </c:pt>
                <c:pt idx="283">
                  <c:v>44516</c:v>
                </c:pt>
                <c:pt idx="284">
                  <c:v>44515</c:v>
                </c:pt>
                <c:pt idx="285">
                  <c:v>44512</c:v>
                </c:pt>
                <c:pt idx="286">
                  <c:v>44511</c:v>
                </c:pt>
                <c:pt idx="287">
                  <c:v>44510</c:v>
                </c:pt>
                <c:pt idx="288">
                  <c:v>44509</c:v>
                </c:pt>
                <c:pt idx="289">
                  <c:v>44508</c:v>
                </c:pt>
                <c:pt idx="290">
                  <c:v>44505</c:v>
                </c:pt>
                <c:pt idx="291">
                  <c:v>44504</c:v>
                </c:pt>
                <c:pt idx="292">
                  <c:v>44503</c:v>
                </c:pt>
                <c:pt idx="293">
                  <c:v>44502</c:v>
                </c:pt>
                <c:pt idx="294">
                  <c:v>44501</c:v>
                </c:pt>
                <c:pt idx="295">
                  <c:v>44498</c:v>
                </c:pt>
                <c:pt idx="296">
                  <c:v>44497</c:v>
                </c:pt>
                <c:pt idx="297">
                  <c:v>44496</c:v>
                </c:pt>
                <c:pt idx="298">
                  <c:v>44495</c:v>
                </c:pt>
                <c:pt idx="299">
                  <c:v>44494</c:v>
                </c:pt>
                <c:pt idx="300">
                  <c:v>44491</c:v>
                </c:pt>
                <c:pt idx="301">
                  <c:v>44490</c:v>
                </c:pt>
                <c:pt idx="302">
                  <c:v>44489</c:v>
                </c:pt>
                <c:pt idx="303">
                  <c:v>44488</c:v>
                </c:pt>
                <c:pt idx="304">
                  <c:v>44487</c:v>
                </c:pt>
                <c:pt idx="305">
                  <c:v>44484</c:v>
                </c:pt>
                <c:pt idx="306">
                  <c:v>44483</c:v>
                </c:pt>
                <c:pt idx="307">
                  <c:v>44482</c:v>
                </c:pt>
                <c:pt idx="308">
                  <c:v>44481</c:v>
                </c:pt>
                <c:pt idx="309">
                  <c:v>44480</c:v>
                </c:pt>
                <c:pt idx="310">
                  <c:v>44477</c:v>
                </c:pt>
                <c:pt idx="311">
                  <c:v>44476</c:v>
                </c:pt>
                <c:pt idx="312">
                  <c:v>44475</c:v>
                </c:pt>
                <c:pt idx="313">
                  <c:v>44474</c:v>
                </c:pt>
                <c:pt idx="314">
                  <c:v>44473</c:v>
                </c:pt>
                <c:pt idx="315">
                  <c:v>44470</c:v>
                </c:pt>
                <c:pt idx="316">
                  <c:v>44469</c:v>
                </c:pt>
                <c:pt idx="317">
                  <c:v>44468</c:v>
                </c:pt>
                <c:pt idx="318">
                  <c:v>44467</c:v>
                </c:pt>
                <c:pt idx="319">
                  <c:v>44466</c:v>
                </c:pt>
                <c:pt idx="320">
                  <c:v>44463</c:v>
                </c:pt>
                <c:pt idx="321">
                  <c:v>44462</c:v>
                </c:pt>
                <c:pt idx="322">
                  <c:v>44461</c:v>
                </c:pt>
                <c:pt idx="323">
                  <c:v>44460</c:v>
                </c:pt>
                <c:pt idx="324">
                  <c:v>44459</c:v>
                </c:pt>
                <c:pt idx="325">
                  <c:v>44456</c:v>
                </c:pt>
                <c:pt idx="326">
                  <c:v>44455</c:v>
                </c:pt>
                <c:pt idx="327">
                  <c:v>44454</c:v>
                </c:pt>
                <c:pt idx="328">
                  <c:v>44453</c:v>
                </c:pt>
                <c:pt idx="329">
                  <c:v>44452</c:v>
                </c:pt>
                <c:pt idx="330">
                  <c:v>44449</c:v>
                </c:pt>
                <c:pt idx="331">
                  <c:v>44448</c:v>
                </c:pt>
                <c:pt idx="332">
                  <c:v>44447</c:v>
                </c:pt>
                <c:pt idx="333">
                  <c:v>44446</c:v>
                </c:pt>
                <c:pt idx="334">
                  <c:v>44445</c:v>
                </c:pt>
                <c:pt idx="335">
                  <c:v>44442</c:v>
                </c:pt>
                <c:pt idx="336">
                  <c:v>44441</c:v>
                </c:pt>
                <c:pt idx="337">
                  <c:v>44440</c:v>
                </c:pt>
                <c:pt idx="338">
                  <c:v>44439</c:v>
                </c:pt>
                <c:pt idx="339">
                  <c:v>44435</c:v>
                </c:pt>
                <c:pt idx="340">
                  <c:v>44434</c:v>
                </c:pt>
                <c:pt idx="341">
                  <c:v>44433</c:v>
                </c:pt>
                <c:pt idx="342">
                  <c:v>44432</c:v>
                </c:pt>
                <c:pt idx="343">
                  <c:v>44431</c:v>
                </c:pt>
                <c:pt idx="344">
                  <c:v>44428</c:v>
                </c:pt>
                <c:pt idx="345">
                  <c:v>44427</c:v>
                </c:pt>
                <c:pt idx="346">
                  <c:v>44426</c:v>
                </c:pt>
                <c:pt idx="347">
                  <c:v>44425</c:v>
                </c:pt>
                <c:pt idx="348">
                  <c:v>44424</c:v>
                </c:pt>
                <c:pt idx="349">
                  <c:v>44421</c:v>
                </c:pt>
                <c:pt idx="350">
                  <c:v>44420</c:v>
                </c:pt>
                <c:pt idx="351">
                  <c:v>44419</c:v>
                </c:pt>
                <c:pt idx="352">
                  <c:v>44418</c:v>
                </c:pt>
                <c:pt idx="353">
                  <c:v>44417</c:v>
                </c:pt>
                <c:pt idx="354">
                  <c:v>44414</c:v>
                </c:pt>
                <c:pt idx="355">
                  <c:v>44413</c:v>
                </c:pt>
                <c:pt idx="356">
                  <c:v>44412</c:v>
                </c:pt>
                <c:pt idx="357">
                  <c:v>44411</c:v>
                </c:pt>
                <c:pt idx="358">
                  <c:v>44410</c:v>
                </c:pt>
                <c:pt idx="359">
                  <c:v>44407</c:v>
                </c:pt>
                <c:pt idx="360">
                  <c:v>44406</c:v>
                </c:pt>
                <c:pt idx="361">
                  <c:v>44405</c:v>
                </c:pt>
                <c:pt idx="362">
                  <c:v>44404</c:v>
                </c:pt>
                <c:pt idx="363">
                  <c:v>44403</c:v>
                </c:pt>
                <c:pt idx="364">
                  <c:v>44400</c:v>
                </c:pt>
                <c:pt idx="365">
                  <c:v>44399</c:v>
                </c:pt>
                <c:pt idx="366">
                  <c:v>44398</c:v>
                </c:pt>
                <c:pt idx="367">
                  <c:v>44397</c:v>
                </c:pt>
                <c:pt idx="368">
                  <c:v>44396</c:v>
                </c:pt>
                <c:pt idx="369">
                  <c:v>44393</c:v>
                </c:pt>
                <c:pt idx="370">
                  <c:v>44392</c:v>
                </c:pt>
                <c:pt idx="371">
                  <c:v>44391</c:v>
                </c:pt>
                <c:pt idx="372">
                  <c:v>44390</c:v>
                </c:pt>
                <c:pt idx="373">
                  <c:v>44389</c:v>
                </c:pt>
                <c:pt idx="374">
                  <c:v>44386</c:v>
                </c:pt>
                <c:pt idx="375">
                  <c:v>44385</c:v>
                </c:pt>
                <c:pt idx="376">
                  <c:v>44384</c:v>
                </c:pt>
                <c:pt idx="377">
                  <c:v>44383</c:v>
                </c:pt>
                <c:pt idx="378">
                  <c:v>44382</c:v>
                </c:pt>
                <c:pt idx="379">
                  <c:v>44379</c:v>
                </c:pt>
                <c:pt idx="380">
                  <c:v>44378</c:v>
                </c:pt>
                <c:pt idx="381">
                  <c:v>44377</c:v>
                </c:pt>
                <c:pt idx="382">
                  <c:v>44376</c:v>
                </c:pt>
                <c:pt idx="383">
                  <c:v>44375</c:v>
                </c:pt>
                <c:pt idx="384">
                  <c:v>44372</c:v>
                </c:pt>
                <c:pt idx="385">
                  <c:v>44371</c:v>
                </c:pt>
                <c:pt idx="386">
                  <c:v>44370</c:v>
                </c:pt>
                <c:pt idx="387">
                  <c:v>44369</c:v>
                </c:pt>
                <c:pt idx="388">
                  <c:v>44368</c:v>
                </c:pt>
                <c:pt idx="389">
                  <c:v>44365</c:v>
                </c:pt>
                <c:pt idx="390">
                  <c:v>44364</c:v>
                </c:pt>
                <c:pt idx="391">
                  <c:v>44363</c:v>
                </c:pt>
                <c:pt idx="392">
                  <c:v>44362</c:v>
                </c:pt>
                <c:pt idx="393">
                  <c:v>44361</c:v>
                </c:pt>
                <c:pt idx="394">
                  <c:v>44358</c:v>
                </c:pt>
                <c:pt idx="395">
                  <c:v>44357</c:v>
                </c:pt>
                <c:pt idx="396">
                  <c:v>44356</c:v>
                </c:pt>
                <c:pt idx="397">
                  <c:v>44355</c:v>
                </c:pt>
                <c:pt idx="398">
                  <c:v>44354</c:v>
                </c:pt>
                <c:pt idx="399">
                  <c:v>44351</c:v>
                </c:pt>
                <c:pt idx="400">
                  <c:v>44350</c:v>
                </c:pt>
                <c:pt idx="401">
                  <c:v>44349</c:v>
                </c:pt>
                <c:pt idx="402">
                  <c:v>44348</c:v>
                </c:pt>
                <c:pt idx="403">
                  <c:v>44344</c:v>
                </c:pt>
                <c:pt idx="404">
                  <c:v>44343</c:v>
                </c:pt>
                <c:pt idx="405">
                  <c:v>44342</c:v>
                </c:pt>
                <c:pt idx="406">
                  <c:v>44341</c:v>
                </c:pt>
                <c:pt idx="407">
                  <c:v>44340</c:v>
                </c:pt>
                <c:pt idx="408">
                  <c:v>44337</c:v>
                </c:pt>
                <c:pt idx="409">
                  <c:v>44336</c:v>
                </c:pt>
                <c:pt idx="410">
                  <c:v>44335</c:v>
                </c:pt>
                <c:pt idx="411">
                  <c:v>44334</c:v>
                </c:pt>
                <c:pt idx="412">
                  <c:v>44333</c:v>
                </c:pt>
                <c:pt idx="413">
                  <c:v>44330</c:v>
                </c:pt>
                <c:pt idx="414">
                  <c:v>44329</c:v>
                </c:pt>
                <c:pt idx="415">
                  <c:v>44328</c:v>
                </c:pt>
                <c:pt idx="416">
                  <c:v>44327</c:v>
                </c:pt>
                <c:pt idx="417">
                  <c:v>44326</c:v>
                </c:pt>
                <c:pt idx="418">
                  <c:v>44323</c:v>
                </c:pt>
                <c:pt idx="419">
                  <c:v>44322</c:v>
                </c:pt>
                <c:pt idx="420">
                  <c:v>44321</c:v>
                </c:pt>
                <c:pt idx="421">
                  <c:v>44320</c:v>
                </c:pt>
                <c:pt idx="422">
                  <c:v>44316</c:v>
                </c:pt>
                <c:pt idx="423">
                  <c:v>44315</c:v>
                </c:pt>
                <c:pt idx="424">
                  <c:v>44314</c:v>
                </c:pt>
                <c:pt idx="425">
                  <c:v>44313</c:v>
                </c:pt>
                <c:pt idx="426">
                  <c:v>44312</c:v>
                </c:pt>
                <c:pt idx="427">
                  <c:v>44309</c:v>
                </c:pt>
                <c:pt idx="428">
                  <c:v>44308</c:v>
                </c:pt>
                <c:pt idx="429">
                  <c:v>44307</c:v>
                </c:pt>
                <c:pt idx="430">
                  <c:v>44306</c:v>
                </c:pt>
                <c:pt idx="431">
                  <c:v>44305</c:v>
                </c:pt>
                <c:pt idx="432">
                  <c:v>44302</c:v>
                </c:pt>
                <c:pt idx="433">
                  <c:v>44301</c:v>
                </c:pt>
                <c:pt idx="434">
                  <c:v>44300</c:v>
                </c:pt>
                <c:pt idx="435">
                  <c:v>44299</c:v>
                </c:pt>
                <c:pt idx="436">
                  <c:v>44298</c:v>
                </c:pt>
                <c:pt idx="437">
                  <c:v>44295</c:v>
                </c:pt>
                <c:pt idx="438">
                  <c:v>44294</c:v>
                </c:pt>
                <c:pt idx="439">
                  <c:v>44293</c:v>
                </c:pt>
                <c:pt idx="440">
                  <c:v>44292</c:v>
                </c:pt>
                <c:pt idx="441">
                  <c:v>44287</c:v>
                </c:pt>
                <c:pt idx="442">
                  <c:v>44286</c:v>
                </c:pt>
                <c:pt idx="443">
                  <c:v>44285</c:v>
                </c:pt>
                <c:pt idx="444">
                  <c:v>44284</c:v>
                </c:pt>
                <c:pt idx="445">
                  <c:v>44281</c:v>
                </c:pt>
                <c:pt idx="446">
                  <c:v>44280</c:v>
                </c:pt>
                <c:pt idx="447">
                  <c:v>44279</c:v>
                </c:pt>
                <c:pt idx="448">
                  <c:v>44278</c:v>
                </c:pt>
                <c:pt idx="449">
                  <c:v>44277</c:v>
                </c:pt>
                <c:pt idx="450">
                  <c:v>44274</c:v>
                </c:pt>
                <c:pt idx="451">
                  <c:v>44273</c:v>
                </c:pt>
                <c:pt idx="452">
                  <c:v>44272</c:v>
                </c:pt>
                <c:pt idx="453">
                  <c:v>44271</c:v>
                </c:pt>
                <c:pt idx="454">
                  <c:v>44270</c:v>
                </c:pt>
                <c:pt idx="455">
                  <c:v>44267</c:v>
                </c:pt>
                <c:pt idx="456">
                  <c:v>44266</c:v>
                </c:pt>
                <c:pt idx="457">
                  <c:v>44265</c:v>
                </c:pt>
                <c:pt idx="458">
                  <c:v>44264</c:v>
                </c:pt>
                <c:pt idx="459">
                  <c:v>44263</c:v>
                </c:pt>
                <c:pt idx="460">
                  <c:v>44260</c:v>
                </c:pt>
                <c:pt idx="461">
                  <c:v>44259</c:v>
                </c:pt>
                <c:pt idx="462">
                  <c:v>44258</c:v>
                </c:pt>
                <c:pt idx="463">
                  <c:v>44257</c:v>
                </c:pt>
                <c:pt idx="464">
                  <c:v>44256</c:v>
                </c:pt>
                <c:pt idx="465">
                  <c:v>44253</c:v>
                </c:pt>
                <c:pt idx="466">
                  <c:v>44252</c:v>
                </c:pt>
                <c:pt idx="467">
                  <c:v>44251</c:v>
                </c:pt>
                <c:pt idx="468">
                  <c:v>44250</c:v>
                </c:pt>
                <c:pt idx="469">
                  <c:v>44249</c:v>
                </c:pt>
                <c:pt idx="470">
                  <c:v>44246</c:v>
                </c:pt>
                <c:pt idx="471">
                  <c:v>44245</c:v>
                </c:pt>
                <c:pt idx="472">
                  <c:v>44244</c:v>
                </c:pt>
                <c:pt idx="473">
                  <c:v>44243</c:v>
                </c:pt>
                <c:pt idx="474">
                  <c:v>44242</c:v>
                </c:pt>
                <c:pt idx="475">
                  <c:v>44239</c:v>
                </c:pt>
                <c:pt idx="476">
                  <c:v>44238</c:v>
                </c:pt>
                <c:pt idx="477">
                  <c:v>44237</c:v>
                </c:pt>
                <c:pt idx="478">
                  <c:v>44236</c:v>
                </c:pt>
                <c:pt idx="479">
                  <c:v>44235</c:v>
                </c:pt>
                <c:pt idx="480">
                  <c:v>44232</c:v>
                </c:pt>
                <c:pt idx="481">
                  <c:v>44231</c:v>
                </c:pt>
                <c:pt idx="482">
                  <c:v>44230</c:v>
                </c:pt>
                <c:pt idx="483">
                  <c:v>44229</c:v>
                </c:pt>
                <c:pt idx="484">
                  <c:v>44228</c:v>
                </c:pt>
                <c:pt idx="485">
                  <c:v>44225</c:v>
                </c:pt>
                <c:pt idx="486">
                  <c:v>44224</c:v>
                </c:pt>
                <c:pt idx="487">
                  <c:v>44223</c:v>
                </c:pt>
                <c:pt idx="488">
                  <c:v>44222</c:v>
                </c:pt>
                <c:pt idx="489">
                  <c:v>44221</c:v>
                </c:pt>
                <c:pt idx="490">
                  <c:v>44218</c:v>
                </c:pt>
                <c:pt idx="491">
                  <c:v>44217</c:v>
                </c:pt>
                <c:pt idx="492">
                  <c:v>44216</c:v>
                </c:pt>
                <c:pt idx="493">
                  <c:v>44215</c:v>
                </c:pt>
                <c:pt idx="494">
                  <c:v>44214</c:v>
                </c:pt>
                <c:pt idx="495">
                  <c:v>44211</c:v>
                </c:pt>
                <c:pt idx="496">
                  <c:v>44210</c:v>
                </c:pt>
                <c:pt idx="497">
                  <c:v>44209</c:v>
                </c:pt>
                <c:pt idx="498">
                  <c:v>44208</c:v>
                </c:pt>
                <c:pt idx="499">
                  <c:v>44207</c:v>
                </c:pt>
                <c:pt idx="500">
                  <c:v>44204</c:v>
                </c:pt>
                <c:pt idx="501">
                  <c:v>44203</c:v>
                </c:pt>
                <c:pt idx="502">
                  <c:v>44202</c:v>
                </c:pt>
                <c:pt idx="503">
                  <c:v>44201</c:v>
                </c:pt>
                <c:pt idx="504">
                  <c:v>44200</c:v>
                </c:pt>
                <c:pt idx="505">
                  <c:v>44196</c:v>
                </c:pt>
                <c:pt idx="506">
                  <c:v>44195</c:v>
                </c:pt>
                <c:pt idx="507">
                  <c:v>44194</c:v>
                </c:pt>
                <c:pt idx="508">
                  <c:v>44189</c:v>
                </c:pt>
                <c:pt idx="509">
                  <c:v>44188</c:v>
                </c:pt>
                <c:pt idx="510">
                  <c:v>44187</c:v>
                </c:pt>
                <c:pt idx="511">
                  <c:v>44186</c:v>
                </c:pt>
                <c:pt idx="512">
                  <c:v>44183</c:v>
                </c:pt>
                <c:pt idx="513">
                  <c:v>44182</c:v>
                </c:pt>
                <c:pt idx="514">
                  <c:v>44181</c:v>
                </c:pt>
                <c:pt idx="515">
                  <c:v>44180</c:v>
                </c:pt>
                <c:pt idx="516">
                  <c:v>44179</c:v>
                </c:pt>
                <c:pt idx="517">
                  <c:v>44176</c:v>
                </c:pt>
                <c:pt idx="518">
                  <c:v>44175</c:v>
                </c:pt>
                <c:pt idx="519">
                  <c:v>44174</c:v>
                </c:pt>
                <c:pt idx="520">
                  <c:v>44173</c:v>
                </c:pt>
                <c:pt idx="521">
                  <c:v>44172</c:v>
                </c:pt>
                <c:pt idx="522">
                  <c:v>44169</c:v>
                </c:pt>
                <c:pt idx="523">
                  <c:v>44168</c:v>
                </c:pt>
                <c:pt idx="524">
                  <c:v>44167</c:v>
                </c:pt>
                <c:pt idx="525">
                  <c:v>44166</c:v>
                </c:pt>
                <c:pt idx="526">
                  <c:v>44165</c:v>
                </c:pt>
                <c:pt idx="527">
                  <c:v>44162</c:v>
                </c:pt>
                <c:pt idx="528">
                  <c:v>44161</c:v>
                </c:pt>
                <c:pt idx="529">
                  <c:v>44160</c:v>
                </c:pt>
                <c:pt idx="530">
                  <c:v>44159</c:v>
                </c:pt>
                <c:pt idx="531">
                  <c:v>44158</c:v>
                </c:pt>
                <c:pt idx="532">
                  <c:v>44155</c:v>
                </c:pt>
                <c:pt idx="533">
                  <c:v>44154</c:v>
                </c:pt>
                <c:pt idx="534">
                  <c:v>44153</c:v>
                </c:pt>
                <c:pt idx="535">
                  <c:v>44152</c:v>
                </c:pt>
                <c:pt idx="536">
                  <c:v>44151</c:v>
                </c:pt>
                <c:pt idx="537">
                  <c:v>44148</c:v>
                </c:pt>
                <c:pt idx="538">
                  <c:v>44147</c:v>
                </c:pt>
                <c:pt idx="539">
                  <c:v>44146</c:v>
                </c:pt>
                <c:pt idx="540">
                  <c:v>44145</c:v>
                </c:pt>
                <c:pt idx="541">
                  <c:v>44144</c:v>
                </c:pt>
                <c:pt idx="542">
                  <c:v>44141</c:v>
                </c:pt>
                <c:pt idx="543">
                  <c:v>44140</c:v>
                </c:pt>
                <c:pt idx="544">
                  <c:v>44139</c:v>
                </c:pt>
                <c:pt idx="545">
                  <c:v>44138</c:v>
                </c:pt>
                <c:pt idx="546">
                  <c:v>44137</c:v>
                </c:pt>
                <c:pt idx="547">
                  <c:v>44134</c:v>
                </c:pt>
                <c:pt idx="548">
                  <c:v>44133</c:v>
                </c:pt>
                <c:pt idx="549">
                  <c:v>44132</c:v>
                </c:pt>
                <c:pt idx="550">
                  <c:v>44131</c:v>
                </c:pt>
                <c:pt idx="551">
                  <c:v>44130</c:v>
                </c:pt>
                <c:pt idx="552">
                  <c:v>44127</c:v>
                </c:pt>
                <c:pt idx="553">
                  <c:v>44126</c:v>
                </c:pt>
                <c:pt idx="554">
                  <c:v>44125</c:v>
                </c:pt>
                <c:pt idx="555">
                  <c:v>44124</c:v>
                </c:pt>
                <c:pt idx="556">
                  <c:v>44123</c:v>
                </c:pt>
                <c:pt idx="557">
                  <c:v>44120</c:v>
                </c:pt>
                <c:pt idx="558">
                  <c:v>44119</c:v>
                </c:pt>
                <c:pt idx="559">
                  <c:v>44118</c:v>
                </c:pt>
                <c:pt idx="560">
                  <c:v>44117</c:v>
                </c:pt>
                <c:pt idx="561">
                  <c:v>44116</c:v>
                </c:pt>
                <c:pt idx="562">
                  <c:v>44113</c:v>
                </c:pt>
                <c:pt idx="563">
                  <c:v>44112</c:v>
                </c:pt>
                <c:pt idx="564">
                  <c:v>44111</c:v>
                </c:pt>
                <c:pt idx="565">
                  <c:v>44110</c:v>
                </c:pt>
                <c:pt idx="566">
                  <c:v>44109</c:v>
                </c:pt>
                <c:pt idx="567">
                  <c:v>44106</c:v>
                </c:pt>
                <c:pt idx="568">
                  <c:v>44105</c:v>
                </c:pt>
                <c:pt idx="569">
                  <c:v>44104</c:v>
                </c:pt>
                <c:pt idx="570">
                  <c:v>44103</c:v>
                </c:pt>
                <c:pt idx="571">
                  <c:v>44102</c:v>
                </c:pt>
                <c:pt idx="572">
                  <c:v>44099</c:v>
                </c:pt>
                <c:pt idx="573">
                  <c:v>44098</c:v>
                </c:pt>
                <c:pt idx="574">
                  <c:v>44097</c:v>
                </c:pt>
                <c:pt idx="575">
                  <c:v>44096</c:v>
                </c:pt>
                <c:pt idx="576">
                  <c:v>44095</c:v>
                </c:pt>
                <c:pt idx="577">
                  <c:v>44092</c:v>
                </c:pt>
                <c:pt idx="578">
                  <c:v>44091</c:v>
                </c:pt>
                <c:pt idx="579">
                  <c:v>44090</c:v>
                </c:pt>
                <c:pt idx="580">
                  <c:v>44089</c:v>
                </c:pt>
                <c:pt idx="581">
                  <c:v>44088</c:v>
                </c:pt>
                <c:pt idx="582">
                  <c:v>44085</c:v>
                </c:pt>
                <c:pt idx="583">
                  <c:v>44084</c:v>
                </c:pt>
                <c:pt idx="584">
                  <c:v>44083</c:v>
                </c:pt>
                <c:pt idx="585">
                  <c:v>44082</c:v>
                </c:pt>
                <c:pt idx="586">
                  <c:v>44081</c:v>
                </c:pt>
                <c:pt idx="587">
                  <c:v>44078</c:v>
                </c:pt>
                <c:pt idx="588">
                  <c:v>44077</c:v>
                </c:pt>
                <c:pt idx="589">
                  <c:v>44076</c:v>
                </c:pt>
                <c:pt idx="590">
                  <c:v>44075</c:v>
                </c:pt>
                <c:pt idx="591">
                  <c:v>44071</c:v>
                </c:pt>
                <c:pt idx="592">
                  <c:v>44070</c:v>
                </c:pt>
                <c:pt idx="593">
                  <c:v>44069</c:v>
                </c:pt>
                <c:pt idx="594">
                  <c:v>44068</c:v>
                </c:pt>
                <c:pt idx="595">
                  <c:v>44067</c:v>
                </c:pt>
                <c:pt idx="596">
                  <c:v>44064</c:v>
                </c:pt>
                <c:pt idx="597">
                  <c:v>44063</c:v>
                </c:pt>
                <c:pt idx="598">
                  <c:v>44062</c:v>
                </c:pt>
                <c:pt idx="599">
                  <c:v>44061</c:v>
                </c:pt>
                <c:pt idx="600">
                  <c:v>44060</c:v>
                </c:pt>
                <c:pt idx="601">
                  <c:v>44057</c:v>
                </c:pt>
                <c:pt idx="602">
                  <c:v>44056</c:v>
                </c:pt>
                <c:pt idx="603">
                  <c:v>44055</c:v>
                </c:pt>
                <c:pt idx="604">
                  <c:v>44054</c:v>
                </c:pt>
                <c:pt idx="605">
                  <c:v>44053</c:v>
                </c:pt>
                <c:pt idx="606">
                  <c:v>44050</c:v>
                </c:pt>
                <c:pt idx="607">
                  <c:v>44049</c:v>
                </c:pt>
                <c:pt idx="608">
                  <c:v>44048</c:v>
                </c:pt>
                <c:pt idx="609">
                  <c:v>44047</c:v>
                </c:pt>
                <c:pt idx="610">
                  <c:v>44046</c:v>
                </c:pt>
                <c:pt idx="611">
                  <c:v>44043</c:v>
                </c:pt>
                <c:pt idx="612">
                  <c:v>44042</c:v>
                </c:pt>
                <c:pt idx="613">
                  <c:v>44041</c:v>
                </c:pt>
                <c:pt idx="614">
                  <c:v>44040</c:v>
                </c:pt>
                <c:pt idx="615">
                  <c:v>44039</c:v>
                </c:pt>
                <c:pt idx="616">
                  <c:v>44036</c:v>
                </c:pt>
                <c:pt idx="617">
                  <c:v>44035</c:v>
                </c:pt>
                <c:pt idx="618">
                  <c:v>44034</c:v>
                </c:pt>
                <c:pt idx="619">
                  <c:v>44033</c:v>
                </c:pt>
                <c:pt idx="620">
                  <c:v>44032</c:v>
                </c:pt>
                <c:pt idx="621">
                  <c:v>44029</c:v>
                </c:pt>
                <c:pt idx="622">
                  <c:v>44028</c:v>
                </c:pt>
                <c:pt idx="623">
                  <c:v>44027</c:v>
                </c:pt>
                <c:pt idx="624">
                  <c:v>44026</c:v>
                </c:pt>
                <c:pt idx="625">
                  <c:v>44025</c:v>
                </c:pt>
                <c:pt idx="626">
                  <c:v>44022</c:v>
                </c:pt>
                <c:pt idx="627">
                  <c:v>44021</c:v>
                </c:pt>
                <c:pt idx="628">
                  <c:v>44020</c:v>
                </c:pt>
                <c:pt idx="629">
                  <c:v>44019</c:v>
                </c:pt>
                <c:pt idx="630">
                  <c:v>44018</c:v>
                </c:pt>
                <c:pt idx="631">
                  <c:v>44015</c:v>
                </c:pt>
                <c:pt idx="632">
                  <c:v>44014</c:v>
                </c:pt>
                <c:pt idx="633">
                  <c:v>44013</c:v>
                </c:pt>
                <c:pt idx="634">
                  <c:v>44012</c:v>
                </c:pt>
                <c:pt idx="635">
                  <c:v>44011</c:v>
                </c:pt>
                <c:pt idx="636">
                  <c:v>44008</c:v>
                </c:pt>
                <c:pt idx="637">
                  <c:v>44007</c:v>
                </c:pt>
                <c:pt idx="638">
                  <c:v>44006</c:v>
                </c:pt>
                <c:pt idx="639">
                  <c:v>44005</c:v>
                </c:pt>
                <c:pt idx="640">
                  <c:v>44004</c:v>
                </c:pt>
                <c:pt idx="641">
                  <c:v>44001</c:v>
                </c:pt>
                <c:pt idx="642">
                  <c:v>44000</c:v>
                </c:pt>
                <c:pt idx="643">
                  <c:v>43999</c:v>
                </c:pt>
                <c:pt idx="644">
                  <c:v>43998</c:v>
                </c:pt>
                <c:pt idx="645">
                  <c:v>43997</c:v>
                </c:pt>
                <c:pt idx="646">
                  <c:v>43994</c:v>
                </c:pt>
                <c:pt idx="647">
                  <c:v>43993</c:v>
                </c:pt>
                <c:pt idx="648">
                  <c:v>43992</c:v>
                </c:pt>
                <c:pt idx="649">
                  <c:v>43991</c:v>
                </c:pt>
                <c:pt idx="650">
                  <c:v>43990</c:v>
                </c:pt>
                <c:pt idx="651">
                  <c:v>43987</c:v>
                </c:pt>
                <c:pt idx="652">
                  <c:v>43986</c:v>
                </c:pt>
                <c:pt idx="653">
                  <c:v>43985</c:v>
                </c:pt>
                <c:pt idx="654">
                  <c:v>43984</c:v>
                </c:pt>
                <c:pt idx="655">
                  <c:v>43983</c:v>
                </c:pt>
                <c:pt idx="656">
                  <c:v>43980</c:v>
                </c:pt>
                <c:pt idx="657">
                  <c:v>43979</c:v>
                </c:pt>
                <c:pt idx="658">
                  <c:v>43978</c:v>
                </c:pt>
                <c:pt idx="659">
                  <c:v>43977</c:v>
                </c:pt>
                <c:pt idx="660">
                  <c:v>43973</c:v>
                </c:pt>
                <c:pt idx="661">
                  <c:v>43972</c:v>
                </c:pt>
                <c:pt idx="662">
                  <c:v>43971</c:v>
                </c:pt>
                <c:pt idx="663">
                  <c:v>43970</c:v>
                </c:pt>
                <c:pt idx="664">
                  <c:v>43969</c:v>
                </c:pt>
                <c:pt idx="665">
                  <c:v>43966</c:v>
                </c:pt>
                <c:pt idx="666">
                  <c:v>43965</c:v>
                </c:pt>
                <c:pt idx="667">
                  <c:v>43964</c:v>
                </c:pt>
                <c:pt idx="668">
                  <c:v>43963</c:v>
                </c:pt>
                <c:pt idx="669">
                  <c:v>43962</c:v>
                </c:pt>
                <c:pt idx="670">
                  <c:v>43958</c:v>
                </c:pt>
                <c:pt idx="671">
                  <c:v>43957</c:v>
                </c:pt>
                <c:pt idx="672">
                  <c:v>43956</c:v>
                </c:pt>
                <c:pt idx="673">
                  <c:v>43955</c:v>
                </c:pt>
                <c:pt idx="674">
                  <c:v>43952</c:v>
                </c:pt>
                <c:pt idx="675">
                  <c:v>43951</c:v>
                </c:pt>
                <c:pt idx="676">
                  <c:v>43950</c:v>
                </c:pt>
                <c:pt idx="677">
                  <c:v>43949</c:v>
                </c:pt>
                <c:pt idx="678">
                  <c:v>43948</c:v>
                </c:pt>
                <c:pt idx="679">
                  <c:v>43945</c:v>
                </c:pt>
                <c:pt idx="680">
                  <c:v>43944</c:v>
                </c:pt>
                <c:pt idx="681">
                  <c:v>43943</c:v>
                </c:pt>
                <c:pt idx="682">
                  <c:v>43942</c:v>
                </c:pt>
                <c:pt idx="683">
                  <c:v>43941</c:v>
                </c:pt>
                <c:pt idx="684">
                  <c:v>43938</c:v>
                </c:pt>
                <c:pt idx="685">
                  <c:v>43937</c:v>
                </c:pt>
                <c:pt idx="686">
                  <c:v>43936</c:v>
                </c:pt>
                <c:pt idx="687">
                  <c:v>43935</c:v>
                </c:pt>
                <c:pt idx="688">
                  <c:v>43930</c:v>
                </c:pt>
                <c:pt idx="689">
                  <c:v>43929</c:v>
                </c:pt>
                <c:pt idx="690">
                  <c:v>43928</c:v>
                </c:pt>
                <c:pt idx="691">
                  <c:v>43927</c:v>
                </c:pt>
                <c:pt idx="692">
                  <c:v>43924</c:v>
                </c:pt>
                <c:pt idx="693">
                  <c:v>43923</c:v>
                </c:pt>
                <c:pt idx="694">
                  <c:v>43922</c:v>
                </c:pt>
                <c:pt idx="695">
                  <c:v>43921</c:v>
                </c:pt>
                <c:pt idx="696">
                  <c:v>43920</c:v>
                </c:pt>
                <c:pt idx="697">
                  <c:v>43917</c:v>
                </c:pt>
                <c:pt idx="698">
                  <c:v>43916</c:v>
                </c:pt>
                <c:pt idx="699">
                  <c:v>43915</c:v>
                </c:pt>
                <c:pt idx="700">
                  <c:v>43914</c:v>
                </c:pt>
                <c:pt idx="701">
                  <c:v>43913</c:v>
                </c:pt>
                <c:pt idx="702">
                  <c:v>43910</c:v>
                </c:pt>
                <c:pt idx="703">
                  <c:v>43909</c:v>
                </c:pt>
                <c:pt idx="704">
                  <c:v>43908</c:v>
                </c:pt>
                <c:pt idx="705">
                  <c:v>43907</c:v>
                </c:pt>
                <c:pt idx="706">
                  <c:v>43906</c:v>
                </c:pt>
                <c:pt idx="707">
                  <c:v>43903</c:v>
                </c:pt>
                <c:pt idx="708">
                  <c:v>43902</c:v>
                </c:pt>
                <c:pt idx="709">
                  <c:v>43901</c:v>
                </c:pt>
                <c:pt idx="710">
                  <c:v>43900</c:v>
                </c:pt>
                <c:pt idx="711">
                  <c:v>43899</c:v>
                </c:pt>
                <c:pt idx="712">
                  <c:v>43896</c:v>
                </c:pt>
                <c:pt idx="713">
                  <c:v>43895</c:v>
                </c:pt>
                <c:pt idx="714">
                  <c:v>43894</c:v>
                </c:pt>
                <c:pt idx="715">
                  <c:v>43893</c:v>
                </c:pt>
                <c:pt idx="716">
                  <c:v>43892</c:v>
                </c:pt>
                <c:pt idx="717">
                  <c:v>43889</c:v>
                </c:pt>
                <c:pt idx="718">
                  <c:v>43888</c:v>
                </c:pt>
                <c:pt idx="719">
                  <c:v>43887</c:v>
                </c:pt>
                <c:pt idx="720">
                  <c:v>43886</c:v>
                </c:pt>
                <c:pt idx="721">
                  <c:v>43885</c:v>
                </c:pt>
                <c:pt idx="722">
                  <c:v>43882</c:v>
                </c:pt>
                <c:pt idx="723">
                  <c:v>43881</c:v>
                </c:pt>
                <c:pt idx="724">
                  <c:v>43880</c:v>
                </c:pt>
                <c:pt idx="725">
                  <c:v>43879</c:v>
                </c:pt>
                <c:pt idx="726">
                  <c:v>43878</c:v>
                </c:pt>
                <c:pt idx="727">
                  <c:v>43875</c:v>
                </c:pt>
                <c:pt idx="728">
                  <c:v>43874</c:v>
                </c:pt>
                <c:pt idx="729">
                  <c:v>43873</c:v>
                </c:pt>
                <c:pt idx="730">
                  <c:v>43872</c:v>
                </c:pt>
                <c:pt idx="731">
                  <c:v>43871</c:v>
                </c:pt>
                <c:pt idx="732">
                  <c:v>43868</c:v>
                </c:pt>
                <c:pt idx="733">
                  <c:v>43867</c:v>
                </c:pt>
                <c:pt idx="734">
                  <c:v>43866</c:v>
                </c:pt>
                <c:pt idx="735">
                  <c:v>43865</c:v>
                </c:pt>
                <c:pt idx="736">
                  <c:v>43864</c:v>
                </c:pt>
                <c:pt idx="737">
                  <c:v>43861</c:v>
                </c:pt>
                <c:pt idx="738">
                  <c:v>43860</c:v>
                </c:pt>
                <c:pt idx="739">
                  <c:v>43859</c:v>
                </c:pt>
                <c:pt idx="740">
                  <c:v>43858</c:v>
                </c:pt>
                <c:pt idx="741">
                  <c:v>43857</c:v>
                </c:pt>
                <c:pt idx="742">
                  <c:v>43854</c:v>
                </c:pt>
                <c:pt idx="743">
                  <c:v>43853</c:v>
                </c:pt>
                <c:pt idx="744">
                  <c:v>43852</c:v>
                </c:pt>
                <c:pt idx="745">
                  <c:v>43851</c:v>
                </c:pt>
                <c:pt idx="746">
                  <c:v>43850</c:v>
                </c:pt>
                <c:pt idx="747">
                  <c:v>43847</c:v>
                </c:pt>
                <c:pt idx="748">
                  <c:v>43846</c:v>
                </c:pt>
                <c:pt idx="749">
                  <c:v>43845</c:v>
                </c:pt>
                <c:pt idx="750">
                  <c:v>43844</c:v>
                </c:pt>
                <c:pt idx="751">
                  <c:v>43843</c:v>
                </c:pt>
                <c:pt idx="752">
                  <c:v>43840</c:v>
                </c:pt>
                <c:pt idx="753">
                  <c:v>43839</c:v>
                </c:pt>
                <c:pt idx="754">
                  <c:v>43838</c:v>
                </c:pt>
                <c:pt idx="755">
                  <c:v>43837</c:v>
                </c:pt>
                <c:pt idx="756">
                  <c:v>43836</c:v>
                </c:pt>
                <c:pt idx="757">
                  <c:v>43833</c:v>
                </c:pt>
                <c:pt idx="758">
                  <c:v>43832</c:v>
                </c:pt>
                <c:pt idx="759">
                  <c:v>43830</c:v>
                </c:pt>
              </c:numCache>
            </c:numRef>
          </c:cat>
          <c:val>
            <c:numRef>
              <c:f>Sheet1!$B$2:$B$761</c:f>
              <c:numCache>
                <c:formatCode>m/d/yyyy</c:formatCode>
                <c:ptCount val="760"/>
                <c:pt idx="0">
                  <c:v>8372</c:v>
                </c:pt>
                <c:pt idx="1">
                  <c:v>8418</c:v>
                </c:pt>
                <c:pt idx="2">
                  <c:v>8443</c:v>
                </c:pt>
                <c:pt idx="4">
                  <c:v>8349.5</c:v>
                </c:pt>
                <c:pt idx="5">
                  <c:v>8310.5</c:v>
                </c:pt>
                <c:pt idx="6">
                  <c:v>8393.5</c:v>
                </c:pt>
                <c:pt idx="7">
                  <c:v>8354.5</c:v>
                </c:pt>
                <c:pt idx="8">
                  <c:v>8320</c:v>
                </c:pt>
                <c:pt idx="9">
                  <c:v>8266.5</c:v>
                </c:pt>
                <c:pt idx="10">
                  <c:v>8293.5</c:v>
                </c:pt>
                <c:pt idx="11">
                  <c:v>8516.5</c:v>
                </c:pt>
                <c:pt idx="12">
                  <c:v>8497</c:v>
                </c:pt>
                <c:pt idx="13">
                  <c:v>8374</c:v>
                </c:pt>
                <c:pt idx="14">
                  <c:v>8543</c:v>
                </c:pt>
                <c:pt idx="15">
                  <c:v>8543</c:v>
                </c:pt>
                <c:pt idx="16">
                  <c:v>8456.5</c:v>
                </c:pt>
                <c:pt idx="17">
                  <c:v>8421.5</c:v>
                </c:pt>
                <c:pt idx="18">
                  <c:v>8391</c:v>
                </c:pt>
                <c:pt idx="19">
                  <c:v>8450</c:v>
                </c:pt>
                <c:pt idx="20">
                  <c:v>8336</c:v>
                </c:pt>
                <c:pt idx="21">
                  <c:v>8239</c:v>
                </c:pt>
                <c:pt idx="22">
                  <c:v>8037.5</c:v>
                </c:pt>
                <c:pt idx="23">
                  <c:v>7959</c:v>
                </c:pt>
                <c:pt idx="24">
                  <c:v>8008</c:v>
                </c:pt>
                <c:pt idx="25">
                  <c:v>8041</c:v>
                </c:pt>
                <c:pt idx="26">
                  <c:v>8005</c:v>
                </c:pt>
                <c:pt idx="27">
                  <c:v>8013</c:v>
                </c:pt>
                <c:pt idx="28">
                  <c:v>7880.5</c:v>
                </c:pt>
                <c:pt idx="29">
                  <c:v>8076</c:v>
                </c:pt>
                <c:pt idx="30">
                  <c:v>8110</c:v>
                </c:pt>
                <c:pt idx="31">
                  <c:v>8293.5</c:v>
                </c:pt>
                <c:pt idx="32">
                  <c:v>8376.5</c:v>
                </c:pt>
                <c:pt idx="33">
                  <c:v>8375</c:v>
                </c:pt>
                <c:pt idx="34">
                  <c:v>8492.5</c:v>
                </c:pt>
                <c:pt idx="35">
                  <c:v>8271.5</c:v>
                </c:pt>
                <c:pt idx="36" formatCode="General">
                  <c:v>8104.5</c:v>
                </c:pt>
                <c:pt idx="37" formatCode="General">
                  <c:v>8115.5</c:v>
                </c:pt>
                <c:pt idx="38" formatCode="General">
                  <c:v>7914.5</c:v>
                </c:pt>
                <c:pt idx="39" formatCode="General">
                  <c:v>8099</c:v>
                </c:pt>
                <c:pt idx="40" formatCode="General">
                  <c:v>7561</c:v>
                </c:pt>
                <c:pt idx="41" formatCode="General">
                  <c:v>7626.5</c:v>
                </c:pt>
                <c:pt idx="42" formatCode="General">
                  <c:v>7652</c:v>
                </c:pt>
                <c:pt idx="43" formatCode="General">
                  <c:v>7450</c:v>
                </c:pt>
                <c:pt idx="44" formatCode="0.00">
                  <c:v>7550</c:v>
                </c:pt>
                <c:pt idx="45" formatCode="0.00">
                  <c:v>7764.5</c:v>
                </c:pt>
                <c:pt idx="46" formatCode="0.00">
                  <c:v>7792</c:v>
                </c:pt>
                <c:pt idx="47" formatCode="0.00">
                  <c:v>7523</c:v>
                </c:pt>
                <c:pt idx="48" formatCode="0.00">
                  <c:v>7556</c:v>
                </c:pt>
                <c:pt idx="49" formatCode="0.00">
                  <c:v>7624</c:v>
                </c:pt>
                <c:pt idx="50" formatCode="0.00">
                  <c:v>7560.5</c:v>
                </c:pt>
                <c:pt idx="51" formatCode="0.00">
                  <c:v>7386.5</c:v>
                </c:pt>
                <c:pt idx="52" formatCode="0.00">
                  <c:v>7421</c:v>
                </c:pt>
                <c:pt idx="53" formatCode="0.00">
                  <c:v>7562.5</c:v>
                </c:pt>
                <c:pt idx="54" formatCode="0.00">
                  <c:v>7538.5</c:v>
                </c:pt>
                <c:pt idx="55" formatCode="0.00">
                  <c:v>7573</c:v>
                </c:pt>
                <c:pt idx="56" formatCode="0.00">
                  <c:v>7545</c:v>
                </c:pt>
                <c:pt idx="57" formatCode="0.00">
                  <c:v>7596</c:v>
                </c:pt>
                <c:pt idx="58" formatCode="0.00">
                  <c:v>7578.5</c:v>
                </c:pt>
                <c:pt idx="59" formatCode="0.00">
                  <c:v>7457.5</c:v>
                </c:pt>
                <c:pt idx="60" formatCode="0.00">
                  <c:v>7607.5</c:v>
                </c:pt>
                <c:pt idx="61" formatCode="0.00">
                  <c:v>7679.5</c:v>
                </c:pt>
                <c:pt idx="62" formatCode="0.00">
                  <c:v>7718</c:v>
                </c:pt>
                <c:pt idx="63" formatCode="0.00">
                  <c:v>7508</c:v>
                </c:pt>
                <c:pt idx="64" formatCode="0.00">
                  <c:v>7560</c:v>
                </c:pt>
                <c:pt idx="65" formatCode="0.00">
                  <c:v>7542</c:v>
                </c:pt>
                <c:pt idx="66" formatCode="0.00">
                  <c:v>7422</c:v>
                </c:pt>
                <c:pt idx="67" formatCode="0.00">
                  <c:v>7353</c:v>
                </c:pt>
                <c:pt idx="68" formatCode="0.00">
                  <c:v>7341.5</c:v>
                </c:pt>
                <c:pt idx="69" formatCode="0.00">
                  <c:v>7433</c:v>
                </c:pt>
                <c:pt idx="70" formatCode="0.00">
                  <c:v>7680</c:v>
                </c:pt>
                <c:pt idx="71" formatCode="0.00">
                  <c:v>7690</c:v>
                </c:pt>
                <c:pt idx="72" formatCode="0.00">
                  <c:v>7758</c:v>
                </c:pt>
                <c:pt idx="73" formatCode="0.00">
                  <c:v>7753.5</c:v>
                </c:pt>
                <c:pt idx="74" formatCode="0.00">
                  <c:v>7762</c:v>
                </c:pt>
                <c:pt idx="75" formatCode="0.00">
                  <c:v>7729.5</c:v>
                </c:pt>
                <c:pt idx="76" formatCode="0.00">
                  <c:v>7803</c:v>
                </c:pt>
                <c:pt idx="77" formatCode="0.00">
                  <c:v>7868.5</c:v>
                </c:pt>
                <c:pt idx="78" formatCode="0.00">
                  <c:v>7955.5</c:v>
                </c:pt>
                <c:pt idx="79" formatCode="0.00">
                  <c:v>7856.5</c:v>
                </c:pt>
                <c:pt idx="80" formatCode="0.00">
                  <c:v>7810.5</c:v>
                </c:pt>
                <c:pt idx="81" formatCode="0.00">
                  <c:v>7622.5</c:v>
                </c:pt>
                <c:pt idx="82" formatCode="0.00">
                  <c:v>7683</c:v>
                </c:pt>
                <c:pt idx="83" formatCode="0.00">
                  <c:v>7653.5</c:v>
                </c:pt>
                <c:pt idx="84" formatCode="0.00">
                  <c:v>7633</c:v>
                </c:pt>
                <c:pt idx="85" formatCode="0.00">
                  <c:v>7597</c:v>
                </c:pt>
                <c:pt idx="86" formatCode="0.00">
                  <c:v>7801.5</c:v>
                </c:pt>
                <c:pt idx="87" formatCode="#\ ?/?">
                  <c:v>7864</c:v>
                </c:pt>
                <c:pt idx="88" formatCode="#\ ?/?">
                  <c:v>7864</c:v>
                </c:pt>
                <c:pt idx="89" formatCode="#\ ?/?">
                  <c:v>8160.5</c:v>
                </c:pt>
                <c:pt idx="90" formatCode="#\ ?/?">
                  <c:v>8129</c:v>
                </c:pt>
                <c:pt idx="91" formatCode="#\ ?/?">
                  <c:v>8034.5</c:v>
                </c:pt>
                <c:pt idx="92" formatCode="#\ ?/?">
                  <c:v>8120</c:v>
                </c:pt>
                <c:pt idx="93" formatCode="General">
                  <c:v>8027</c:v>
                </c:pt>
                <c:pt idx="94" formatCode="#\ ?/?">
                  <c:v>8078.5</c:v>
                </c:pt>
                <c:pt idx="95" formatCode="General">
                  <c:v>8031.5</c:v>
                </c:pt>
                <c:pt idx="96" formatCode="#\ ?/?">
                  <c:v>7924.5</c:v>
                </c:pt>
                <c:pt idx="97" formatCode="General">
                  <c:v>7979</c:v>
                </c:pt>
                <c:pt idx="98" formatCode="General">
                  <c:v>7980</c:v>
                </c:pt>
                <c:pt idx="99" formatCode="#\ ?/?">
                  <c:v>8091.5</c:v>
                </c:pt>
                <c:pt idx="100" formatCode="#\ ?/?">
                  <c:v>8173</c:v>
                </c:pt>
                <c:pt idx="101" formatCode="#\ ?/?">
                  <c:v>8085.5</c:v>
                </c:pt>
                <c:pt idx="102" formatCode="#\ ?/?">
                  <c:v>7983</c:v>
                </c:pt>
                <c:pt idx="103" formatCode="#\ ?/?">
                  <c:v>7987.5</c:v>
                </c:pt>
                <c:pt idx="104" formatCode="#\ ?/?">
                  <c:v>7870.5</c:v>
                </c:pt>
                <c:pt idx="105" formatCode="#\ ?/?">
                  <c:v>7727.5</c:v>
                </c:pt>
                <c:pt idx="106" formatCode="#\ ?/?">
                  <c:v>7677.5</c:v>
                </c:pt>
                <c:pt idx="107" formatCode="#\ ?/?">
                  <c:v>7806.5</c:v>
                </c:pt>
                <c:pt idx="108" formatCode="#\ ?/?">
                  <c:v>7819.5</c:v>
                </c:pt>
                <c:pt idx="109" formatCode="General">
                  <c:v>7917.5</c:v>
                </c:pt>
                <c:pt idx="110" formatCode="General">
                  <c:v>7762</c:v>
                </c:pt>
                <c:pt idx="111" formatCode="General">
                  <c:v>7637</c:v>
                </c:pt>
                <c:pt idx="112" formatCode="General">
                  <c:v>7536.5</c:v>
                </c:pt>
                <c:pt idx="113" formatCode="General">
                  <c:v>7479</c:v>
                </c:pt>
                <c:pt idx="114" formatCode="General">
                  <c:v>7452.5</c:v>
                </c:pt>
                <c:pt idx="115" formatCode="General">
                  <c:v>7322</c:v>
                </c:pt>
                <c:pt idx="116" formatCode="General">
                  <c:v>7378</c:v>
                </c:pt>
                <c:pt idx="117" formatCode="General">
                  <c:v>7277.5</c:v>
                </c:pt>
                <c:pt idx="118" formatCode="General">
                  <c:v>7426.5</c:v>
                </c:pt>
                <c:pt idx="119" formatCode="General">
                  <c:v>7190.5</c:v>
                </c:pt>
                <c:pt idx="120" formatCode="General">
                  <c:v>7170</c:v>
                </c:pt>
                <c:pt idx="121" formatCode="General">
                  <c:v>7325.5</c:v>
                </c:pt>
                <c:pt idx="122" formatCode="General">
                  <c:v>7354</c:v>
                </c:pt>
                <c:pt idx="123" formatCode="General">
                  <c:v>7584.5</c:v>
                </c:pt>
                <c:pt idx="124" formatCode="General">
                  <c:v>7805.5</c:v>
                </c:pt>
                <c:pt idx="125" formatCode="General">
                  <c:v>7822.5</c:v>
                </c:pt>
                <c:pt idx="126" formatCode="General">
                  <c:v>7520.5</c:v>
                </c:pt>
                <c:pt idx="127" formatCode="General">
                  <c:v>7670</c:v>
                </c:pt>
                <c:pt idx="128" formatCode="General">
                  <c:v>8048</c:v>
                </c:pt>
                <c:pt idx="129" formatCode="General">
                  <c:v>8258</c:v>
                </c:pt>
                <c:pt idx="130" formatCode="0.00">
                  <c:v>8401</c:v>
                </c:pt>
                <c:pt idx="131" formatCode="0.00">
                  <c:v>8365.5</c:v>
                </c:pt>
                <c:pt idx="132" formatCode="0.00">
                  <c:v>8417.5</c:v>
                </c:pt>
                <c:pt idx="133" formatCode="0.00">
                  <c:v>8381</c:v>
                </c:pt>
                <c:pt idx="134" formatCode="0.00">
                  <c:v>8409</c:v>
                </c:pt>
                <c:pt idx="135" formatCode="0.00">
                  <c:v>8773</c:v>
                </c:pt>
                <c:pt idx="136" formatCode="0.00">
                  <c:v>8995</c:v>
                </c:pt>
                <c:pt idx="137" formatCode="0.00">
                  <c:v>8977.5</c:v>
                </c:pt>
                <c:pt idx="138" formatCode="0.00">
                  <c:v>8961.5</c:v>
                </c:pt>
                <c:pt idx="139" formatCode="0.00">
                  <c:v>9074.5</c:v>
                </c:pt>
                <c:pt idx="140" formatCode="0.00">
                  <c:v>9230</c:v>
                </c:pt>
                <c:pt idx="141" formatCode="0.00">
                  <c:v>9230.5</c:v>
                </c:pt>
                <c:pt idx="142" formatCode="0.00">
                  <c:v>9294</c:v>
                </c:pt>
                <c:pt idx="143" formatCode="0.00">
                  <c:v>9447.5</c:v>
                </c:pt>
                <c:pt idx="144" formatCode="0.00">
                  <c:v>9615</c:v>
                </c:pt>
                <c:pt idx="145" formatCode="0.00">
                  <c:v>9730</c:v>
                </c:pt>
                <c:pt idx="146" formatCode="0.00">
                  <c:v>9699</c:v>
                </c:pt>
                <c:pt idx="147" formatCode="0.00">
                  <c:v>9745</c:v>
                </c:pt>
                <c:pt idx="148" formatCode="0.00">
                  <c:v>9499.5</c:v>
                </c:pt>
                <c:pt idx="149" formatCode="0.00">
                  <c:v>9447.5</c:v>
                </c:pt>
                <c:pt idx="150" formatCode="0.00">
                  <c:v>9543</c:v>
                </c:pt>
                <c:pt idx="151" formatCode="0.00">
                  <c:v>9459</c:v>
                </c:pt>
                <c:pt idx="152" formatCode="0.00">
                  <c:v>9353</c:v>
                </c:pt>
                <c:pt idx="153" formatCode="0.00">
                  <c:v>9373</c:v>
                </c:pt>
                <c:pt idx="154" formatCode="0.00">
                  <c:v>9453.5</c:v>
                </c:pt>
                <c:pt idx="155" formatCode="0.00">
                  <c:v>9548</c:v>
                </c:pt>
                <c:pt idx="156" formatCode="0.00">
                  <c:v>9422</c:v>
                </c:pt>
                <c:pt idx="157" formatCode="0.00">
                  <c:v>9415.5</c:v>
                </c:pt>
                <c:pt idx="158" formatCode="0.00">
                  <c:v>9235</c:v>
                </c:pt>
                <c:pt idx="159" formatCode="0.00">
                  <c:v>9366</c:v>
                </c:pt>
                <c:pt idx="160" formatCode="0.00">
                  <c:v>9238.5</c:v>
                </c:pt>
                <c:pt idx="161" formatCode="0.00">
                  <c:v>9159</c:v>
                </c:pt>
                <c:pt idx="162" formatCode="0.00">
                  <c:v>9090</c:v>
                </c:pt>
                <c:pt idx="163" formatCode="0.00">
                  <c:v>9340</c:v>
                </c:pt>
                <c:pt idx="164" formatCode="0.00">
                  <c:v>9228.5</c:v>
                </c:pt>
                <c:pt idx="165" formatCode="0.00">
                  <c:v>9237.5</c:v>
                </c:pt>
                <c:pt idx="166" formatCode="0.00">
                  <c:v>9414.5</c:v>
                </c:pt>
                <c:pt idx="167" formatCode="0.00">
                  <c:v>9489.5</c:v>
                </c:pt>
                <c:pt idx="168" formatCode="0.00">
                  <c:v>9473.5</c:v>
                </c:pt>
                <c:pt idx="169" formatCode="0.00">
                  <c:v>9410</c:v>
                </c:pt>
                <c:pt idx="170" formatCode="0.00">
                  <c:v>9769.5</c:v>
                </c:pt>
                <c:pt idx="171" formatCode="0.00">
                  <c:v>9697</c:v>
                </c:pt>
                <c:pt idx="172" formatCode="0.00">
                  <c:v>9856</c:v>
                </c:pt>
                <c:pt idx="173" formatCode="0.00">
                  <c:v>9860</c:v>
                </c:pt>
                <c:pt idx="174" formatCode="0.00">
                  <c:v>9769</c:v>
                </c:pt>
                <c:pt idx="175" formatCode="0.00">
                  <c:v>10110</c:v>
                </c:pt>
                <c:pt idx="176" formatCode="0.00">
                  <c:v>10285</c:v>
                </c:pt>
                <c:pt idx="177" formatCode="0.00">
                  <c:v>10223</c:v>
                </c:pt>
                <c:pt idx="178" formatCode="0.00">
                  <c:v>10304.5</c:v>
                </c:pt>
                <c:pt idx="179" formatCode="0.00">
                  <c:v>10315</c:v>
                </c:pt>
                <c:pt idx="180" formatCode="0.00">
                  <c:v>10299</c:v>
                </c:pt>
                <c:pt idx="181" formatCode="0.00">
                  <c:v>10342.5</c:v>
                </c:pt>
                <c:pt idx="182" formatCode="0.00">
                  <c:v>10200.5</c:v>
                </c:pt>
                <c:pt idx="183" formatCode="0.00">
                  <c:v>10323.5</c:v>
                </c:pt>
                <c:pt idx="184" formatCode="0.00">
                  <c:v>10311.5</c:v>
                </c:pt>
                <c:pt idx="185" formatCode="0.00">
                  <c:v>10305</c:v>
                </c:pt>
                <c:pt idx="186" formatCode="0.00">
                  <c:v>10455</c:v>
                </c:pt>
                <c:pt idx="187" formatCode="0.00">
                  <c:v>10469</c:v>
                </c:pt>
                <c:pt idx="188" formatCode="0.00">
                  <c:v>10353.5</c:v>
                </c:pt>
                <c:pt idx="189" formatCode="0.00">
                  <c:v>10375</c:v>
                </c:pt>
                <c:pt idx="190" formatCode="0.00">
                  <c:v>10367.5</c:v>
                </c:pt>
                <c:pt idx="191" formatCode="0.00">
                  <c:v>10316.5</c:v>
                </c:pt>
                <c:pt idx="192" formatCode="0.00">
                  <c:v>10341</c:v>
                </c:pt>
                <c:pt idx="193" formatCode="0.00">
                  <c:v>10267</c:v>
                </c:pt>
                <c:pt idx="194" formatCode="0.00">
                  <c:v>10349.5</c:v>
                </c:pt>
                <c:pt idx="195" formatCode="0.00">
                  <c:v>10438.5</c:v>
                </c:pt>
                <c:pt idx="196" formatCode="0.00">
                  <c:v>10268</c:v>
                </c:pt>
                <c:pt idx="197" formatCode="0.00">
                  <c:v>10295</c:v>
                </c:pt>
                <c:pt idx="198" formatCode="0.00">
                  <c:v>10331</c:v>
                </c:pt>
                <c:pt idx="199" formatCode="0.00">
                  <c:v>10243</c:v>
                </c:pt>
                <c:pt idx="200" formatCode="0.00">
                  <c:v>10054</c:v>
                </c:pt>
                <c:pt idx="201" formatCode="0.00">
                  <c:v>9904</c:v>
                </c:pt>
                <c:pt idx="202" formatCode="0.00">
                  <c:v>9935</c:v>
                </c:pt>
                <c:pt idx="203" formatCode="0.00">
                  <c:v>10183.5</c:v>
                </c:pt>
                <c:pt idx="204" formatCode="0.00">
                  <c:v>10117</c:v>
                </c:pt>
                <c:pt idx="205" formatCode="0.00">
                  <c:v>10001.5</c:v>
                </c:pt>
                <c:pt idx="206" formatCode="0.00">
                  <c:v>10209</c:v>
                </c:pt>
                <c:pt idx="207" formatCode="0.00">
                  <c:v>10281.5</c:v>
                </c:pt>
                <c:pt idx="208" formatCode="0.00">
                  <c:v>10674</c:v>
                </c:pt>
                <c:pt idx="209" formatCode="0.00">
                  <c:v>10351</c:v>
                </c:pt>
                <c:pt idx="210" formatCode="0.00">
                  <c:v>10166</c:v>
                </c:pt>
                <c:pt idx="211" formatCode="0.00">
                  <c:v>10061.5</c:v>
                </c:pt>
                <c:pt idx="212" formatCode="0.00">
                  <c:v>9883.5</c:v>
                </c:pt>
                <c:pt idx="213" formatCode="0.00">
                  <c:v>9873</c:v>
                </c:pt>
                <c:pt idx="214" formatCode="0.00">
                  <c:v>9864</c:v>
                </c:pt>
                <c:pt idx="215" formatCode="0.00">
                  <c:v>9866</c:v>
                </c:pt>
                <c:pt idx="216" formatCode="0.00">
                  <c:v>9915</c:v>
                </c:pt>
                <c:pt idx="217" formatCode="0.00">
                  <c:v>9898</c:v>
                </c:pt>
                <c:pt idx="218" formatCode="0.00">
                  <c:v>9956</c:v>
                </c:pt>
                <c:pt idx="219" formatCode="0.00">
                  <c:v>9929</c:v>
                </c:pt>
                <c:pt idx="220" formatCode="0.00">
                  <c:v>9992.5</c:v>
                </c:pt>
                <c:pt idx="221" formatCode="0.00">
                  <c:v>9968.5</c:v>
                </c:pt>
                <c:pt idx="222" formatCode="0.00">
                  <c:v>9920</c:v>
                </c:pt>
                <c:pt idx="223" formatCode="0.00">
                  <c:v>9830</c:v>
                </c:pt>
                <c:pt idx="224" formatCode="0.00">
                  <c:v>10254</c:v>
                </c:pt>
                <c:pt idx="225" formatCode="0.00">
                  <c:v>10059</c:v>
                </c:pt>
                <c:pt idx="226" formatCode="0.00">
                  <c:v>9781</c:v>
                </c:pt>
                <c:pt idx="227" formatCode="0.00">
                  <c:v>9777.5</c:v>
                </c:pt>
                <c:pt idx="228" formatCode="0.00">
                  <c:v>9841.5</c:v>
                </c:pt>
                <c:pt idx="229" formatCode="0.00">
                  <c:v>9832.5</c:v>
                </c:pt>
                <c:pt idx="230" formatCode="0.00">
                  <c:v>9839.5</c:v>
                </c:pt>
                <c:pt idx="231" formatCode="0.00">
                  <c:v>9696.5</c:v>
                </c:pt>
                <c:pt idx="232" formatCode="0.00">
                  <c:v>9506</c:v>
                </c:pt>
                <c:pt idx="233" formatCode="0.00">
                  <c:v>9507.5</c:v>
                </c:pt>
                <c:pt idx="234" formatCode="0.00">
                  <c:v>9782</c:v>
                </c:pt>
                <c:pt idx="235" formatCode="0.00">
                  <c:v>9916.5</c:v>
                </c:pt>
                <c:pt idx="236" formatCode="0.00">
                  <c:v>9801</c:v>
                </c:pt>
                <c:pt idx="237" formatCode="0.00">
                  <c:v>9728</c:v>
                </c:pt>
                <c:pt idx="238" formatCode="0.00">
                  <c:v>9941</c:v>
                </c:pt>
                <c:pt idx="239" formatCode="0.00">
                  <c:v>9990</c:v>
                </c:pt>
                <c:pt idx="240" formatCode="0.00">
                  <c:v>9841.5</c:v>
                </c:pt>
                <c:pt idx="241" formatCode="0.00">
                  <c:v>9676</c:v>
                </c:pt>
                <c:pt idx="242" formatCode="0.00">
                  <c:v>9731</c:v>
                </c:pt>
                <c:pt idx="243" formatCode="0.00">
                  <c:v>9719.5</c:v>
                </c:pt>
                <c:pt idx="244" formatCode="0.00">
                  <c:v>9958.5</c:v>
                </c:pt>
                <c:pt idx="245" formatCode="0.00">
                  <c:v>10064</c:v>
                </c:pt>
                <c:pt idx="246" formatCode="0.00">
                  <c:v>9719.5</c:v>
                </c:pt>
                <c:pt idx="247" formatCode="0.00">
                  <c:v>9563.5</c:v>
                </c:pt>
                <c:pt idx="248" formatCode="0.00">
                  <c:v>9647</c:v>
                </c:pt>
                <c:pt idx="249" formatCode="0.00">
                  <c:v>9531</c:v>
                </c:pt>
                <c:pt idx="250" formatCode="0.00">
                  <c:v>9698</c:v>
                </c:pt>
                <c:pt idx="251" formatCode="0.00">
                  <c:v>9768</c:v>
                </c:pt>
                <c:pt idx="252" formatCode="0.00">
                  <c:v>9720.5</c:v>
                </c:pt>
                <c:pt idx="253" formatCode="0.00">
                  <c:v>9691.5</c:v>
                </c:pt>
                <c:pt idx="254" formatCode="0.00">
                  <c:v>9680.5</c:v>
                </c:pt>
                <c:pt idx="255" formatCode="0.00">
                  <c:v>9568</c:v>
                </c:pt>
                <c:pt idx="256" formatCode="0.00">
                  <c:v>9612</c:v>
                </c:pt>
                <c:pt idx="257" formatCode="0.00">
                  <c:v>9607</c:v>
                </c:pt>
                <c:pt idx="258" formatCode="0.00">
                  <c:v>9534</c:v>
                </c:pt>
                <c:pt idx="259" formatCode="0.00">
                  <c:v>9446.5</c:v>
                </c:pt>
                <c:pt idx="260" formatCode="0.00">
                  <c:v>9437.5</c:v>
                </c:pt>
                <c:pt idx="261" formatCode="0.00">
                  <c:v>9507.5</c:v>
                </c:pt>
                <c:pt idx="262" formatCode="0.00">
                  <c:v>9199.5</c:v>
                </c:pt>
                <c:pt idx="263" formatCode="0.00">
                  <c:v>9412</c:v>
                </c:pt>
                <c:pt idx="264" formatCode="0.00">
                  <c:v>9447.5</c:v>
                </c:pt>
                <c:pt idx="265" formatCode="0.00">
                  <c:v>9506.5</c:v>
                </c:pt>
                <c:pt idx="266" formatCode="0.00">
                  <c:v>9534.5</c:v>
                </c:pt>
                <c:pt idx="267" formatCode="0.00">
                  <c:v>9652.5</c:v>
                </c:pt>
                <c:pt idx="268" formatCode="0.00">
                  <c:v>9595</c:v>
                </c:pt>
                <c:pt idx="269" formatCode="0.00">
                  <c:v>9505</c:v>
                </c:pt>
                <c:pt idx="270" formatCode="0.00">
                  <c:v>9418</c:v>
                </c:pt>
                <c:pt idx="271" formatCode="0.00">
                  <c:v>9496</c:v>
                </c:pt>
                <c:pt idx="272" formatCode="0.00">
                  <c:v>9444</c:v>
                </c:pt>
                <c:pt idx="273" formatCode="0.00">
                  <c:v>9442.5</c:v>
                </c:pt>
                <c:pt idx="274" formatCode="0.00">
                  <c:v>9577.5</c:v>
                </c:pt>
                <c:pt idx="275" formatCode="0.00">
                  <c:v>9460</c:v>
                </c:pt>
                <c:pt idx="276" formatCode="0.00">
                  <c:v>9801.5</c:v>
                </c:pt>
                <c:pt idx="277" formatCode="0.00">
                  <c:v>9835</c:v>
                </c:pt>
                <c:pt idx="278" formatCode="0.00">
                  <c:v>9710.5</c:v>
                </c:pt>
                <c:pt idx="279" formatCode="0.00">
                  <c:v>9726.5</c:v>
                </c:pt>
                <c:pt idx="280" formatCode="0.00">
                  <c:v>9646.5</c:v>
                </c:pt>
                <c:pt idx="281" formatCode="0.00">
                  <c:v>9441.5</c:v>
                </c:pt>
                <c:pt idx="282" formatCode="0.00">
                  <c:v>9406.5</c:v>
                </c:pt>
                <c:pt idx="283" formatCode="0.00">
                  <c:v>9561</c:v>
                </c:pt>
                <c:pt idx="284" formatCode="0.00">
                  <c:v>9673</c:v>
                </c:pt>
                <c:pt idx="285" formatCode="0.00">
                  <c:v>9711</c:v>
                </c:pt>
                <c:pt idx="286" formatCode="0.00">
                  <c:v>9633.5</c:v>
                </c:pt>
                <c:pt idx="287" formatCode="0.00">
                  <c:v>9533</c:v>
                </c:pt>
                <c:pt idx="288" formatCode="0.00">
                  <c:v>9553</c:v>
                </c:pt>
                <c:pt idx="289" formatCode="0.00">
                  <c:v>9637.5</c:v>
                </c:pt>
                <c:pt idx="290" formatCode="0.00">
                  <c:v>9518</c:v>
                </c:pt>
                <c:pt idx="291" formatCode="0.00">
                  <c:v>9439</c:v>
                </c:pt>
                <c:pt idx="292" formatCode="0.00">
                  <c:v>9458.5</c:v>
                </c:pt>
                <c:pt idx="293" formatCode="0.00">
                  <c:v>9495.5</c:v>
                </c:pt>
                <c:pt idx="294" formatCode="0.00">
                  <c:v>9555</c:v>
                </c:pt>
                <c:pt idx="295" formatCode="0.00">
                  <c:v>9496</c:v>
                </c:pt>
                <c:pt idx="296" formatCode="0.00">
                  <c:v>9666.5</c:v>
                </c:pt>
                <c:pt idx="297" formatCode="0.00">
                  <c:v>9548</c:v>
                </c:pt>
                <c:pt idx="298" formatCode="0.00">
                  <c:v>9788.5</c:v>
                </c:pt>
                <c:pt idx="299" formatCode="0.00">
                  <c:v>9867.5</c:v>
                </c:pt>
                <c:pt idx="300" formatCode="0.00">
                  <c:v>9704</c:v>
                </c:pt>
                <c:pt idx="301" formatCode="0.00">
                  <c:v>9831.5</c:v>
                </c:pt>
                <c:pt idx="302" formatCode="0.00">
                  <c:v>10185.5</c:v>
                </c:pt>
                <c:pt idx="303" formatCode="0.00">
                  <c:v>10149.5</c:v>
                </c:pt>
                <c:pt idx="304" formatCode="0.00">
                  <c:v>10196</c:v>
                </c:pt>
                <c:pt idx="305" formatCode="0.00">
                  <c:v>10281</c:v>
                </c:pt>
                <c:pt idx="306" formatCode="0.00">
                  <c:v>9984</c:v>
                </c:pt>
                <c:pt idx="307" formatCode="0.00">
                  <c:v>9651</c:v>
                </c:pt>
                <c:pt idx="308" formatCode="0.00">
                  <c:v>9465</c:v>
                </c:pt>
                <c:pt idx="309" formatCode="0.00">
                  <c:v>9543</c:v>
                </c:pt>
                <c:pt idx="310" formatCode="0.00">
                  <c:v>9361</c:v>
                </c:pt>
                <c:pt idx="311" formatCode="0.00">
                  <c:v>9280</c:v>
                </c:pt>
                <c:pt idx="312" formatCode="0.00">
                  <c:v>9045.5</c:v>
                </c:pt>
                <c:pt idx="313" formatCode="0.00">
                  <c:v>9174</c:v>
                </c:pt>
                <c:pt idx="314" formatCode="0.00">
                  <c:v>9250.5</c:v>
                </c:pt>
                <c:pt idx="315" formatCode="0.00">
                  <c:v>9128</c:v>
                </c:pt>
                <c:pt idx="316" formatCode="0.00">
                  <c:v>8936.5</c:v>
                </c:pt>
                <c:pt idx="317" formatCode="0.00">
                  <c:v>9155</c:v>
                </c:pt>
                <c:pt idx="318" formatCode="0.00">
                  <c:v>9269</c:v>
                </c:pt>
                <c:pt idx="319" formatCode="0.00">
                  <c:v>9362</c:v>
                </c:pt>
                <c:pt idx="320" formatCode="0.00">
                  <c:v>9332.5</c:v>
                </c:pt>
                <c:pt idx="321" formatCode="0.00">
                  <c:v>9273.5</c:v>
                </c:pt>
                <c:pt idx="322" formatCode="0.00">
                  <c:v>9286</c:v>
                </c:pt>
                <c:pt idx="323" formatCode="0.00">
                  <c:v>8975.5</c:v>
                </c:pt>
                <c:pt idx="324" formatCode="0.00">
                  <c:v>9033</c:v>
                </c:pt>
                <c:pt idx="325" formatCode="0.00">
                  <c:v>9312</c:v>
                </c:pt>
                <c:pt idx="326" formatCode="0.00">
                  <c:v>9366.5</c:v>
                </c:pt>
                <c:pt idx="327" formatCode="0.00">
                  <c:v>9627</c:v>
                </c:pt>
                <c:pt idx="328" formatCode="0.00">
                  <c:v>9442</c:v>
                </c:pt>
                <c:pt idx="329" formatCode="0.00">
                  <c:v>9562.5</c:v>
                </c:pt>
                <c:pt idx="330" formatCode="0.00">
                  <c:v>9694.5</c:v>
                </c:pt>
                <c:pt idx="331" formatCode="0.00">
                  <c:v>9387.5</c:v>
                </c:pt>
                <c:pt idx="332" formatCode="0.00">
                  <c:v>9249</c:v>
                </c:pt>
                <c:pt idx="333" formatCode="0.00">
                  <c:v>9350.5</c:v>
                </c:pt>
                <c:pt idx="334" formatCode="0.00">
                  <c:v>9450.5</c:v>
                </c:pt>
                <c:pt idx="335" formatCode="0.00">
                  <c:v>9431</c:v>
                </c:pt>
                <c:pt idx="336" formatCode="0.00">
                  <c:v>9376.5</c:v>
                </c:pt>
                <c:pt idx="337" formatCode="0.00">
                  <c:v>9335.5</c:v>
                </c:pt>
                <c:pt idx="338" formatCode="0.00">
                  <c:v>9520</c:v>
                </c:pt>
                <c:pt idx="339" formatCode="0.00">
                  <c:v>9410</c:v>
                </c:pt>
                <c:pt idx="340" formatCode="0.00">
                  <c:v>9299.5</c:v>
                </c:pt>
                <c:pt idx="341" formatCode="0.00">
                  <c:v>9356</c:v>
                </c:pt>
                <c:pt idx="342" formatCode="0.00">
                  <c:v>9376</c:v>
                </c:pt>
                <c:pt idx="343" formatCode="0.00">
                  <c:v>9273.5</c:v>
                </c:pt>
                <c:pt idx="344" formatCode="0.00">
                  <c:v>9037</c:v>
                </c:pt>
                <c:pt idx="345" formatCode="0.00">
                  <c:v>8894</c:v>
                </c:pt>
                <c:pt idx="346" formatCode="0.00">
                  <c:v>9042.5</c:v>
                </c:pt>
                <c:pt idx="347" formatCode="0.00">
                  <c:v>9247.5</c:v>
                </c:pt>
                <c:pt idx="348" formatCode="0.00">
                  <c:v>9442</c:v>
                </c:pt>
                <c:pt idx="349" formatCode="0.00">
                  <c:v>9570</c:v>
                </c:pt>
                <c:pt idx="350" formatCode="0.00">
                  <c:v>9467.5</c:v>
                </c:pt>
                <c:pt idx="351" formatCode="0.00">
                  <c:v>9512</c:v>
                </c:pt>
                <c:pt idx="352" formatCode="0.00">
                  <c:v>9520.5</c:v>
                </c:pt>
                <c:pt idx="353" formatCode="0.00">
                  <c:v>9369.5</c:v>
                </c:pt>
                <c:pt idx="354" formatCode="0.00">
                  <c:v>9468</c:v>
                </c:pt>
                <c:pt idx="355" formatCode="0.00">
                  <c:v>9491.5</c:v>
                </c:pt>
                <c:pt idx="356" formatCode="0.00">
                  <c:v>9466</c:v>
                </c:pt>
                <c:pt idx="357" formatCode="0.00">
                  <c:v>9541.5</c:v>
                </c:pt>
                <c:pt idx="358" formatCode="0.00">
                  <c:v>9700.5</c:v>
                </c:pt>
                <c:pt idx="359" formatCode="0.00">
                  <c:v>9728</c:v>
                </c:pt>
                <c:pt idx="360" formatCode="0.00">
                  <c:v>9823.5</c:v>
                </c:pt>
                <c:pt idx="361" formatCode="0.00">
                  <c:v>9686</c:v>
                </c:pt>
                <c:pt idx="362" formatCode="0.00">
                  <c:v>9758.5</c:v>
                </c:pt>
                <c:pt idx="363" formatCode="0.00">
                  <c:v>9809.5</c:v>
                </c:pt>
                <c:pt idx="364" formatCode="0.00">
                  <c:v>9516</c:v>
                </c:pt>
                <c:pt idx="365" formatCode="0.00">
                  <c:v>9441.5</c:v>
                </c:pt>
                <c:pt idx="366" formatCode="0.00">
                  <c:v>9347</c:v>
                </c:pt>
                <c:pt idx="367" formatCode="0.00">
                  <c:v>9336</c:v>
                </c:pt>
                <c:pt idx="368" formatCode="0.00">
                  <c:v>9222</c:v>
                </c:pt>
                <c:pt idx="369" formatCode="0.00">
                  <c:v>9427</c:v>
                </c:pt>
                <c:pt idx="370" formatCode="0.00">
                  <c:v>9486.5</c:v>
                </c:pt>
                <c:pt idx="371" formatCode="0.00">
                  <c:v>9342.5</c:v>
                </c:pt>
                <c:pt idx="372" formatCode="0.00">
                  <c:v>9412.5</c:v>
                </c:pt>
                <c:pt idx="373" formatCode="0.00">
                  <c:v>9409</c:v>
                </c:pt>
                <c:pt idx="374" formatCode="0.00">
                  <c:v>9519.5</c:v>
                </c:pt>
                <c:pt idx="375" formatCode="0.00">
                  <c:v>9323</c:v>
                </c:pt>
                <c:pt idx="376" formatCode="0.00">
                  <c:v>9455</c:v>
                </c:pt>
                <c:pt idx="377" formatCode="0.00">
                  <c:v>9312</c:v>
                </c:pt>
                <c:pt idx="378" formatCode="0.00">
                  <c:v>9511</c:v>
                </c:pt>
                <c:pt idx="379" formatCode="0.00">
                  <c:v>9376.5</c:v>
                </c:pt>
                <c:pt idx="380" formatCode="0.00">
                  <c:v>9322</c:v>
                </c:pt>
                <c:pt idx="381" formatCode="0.00">
                  <c:v>9374.5</c:v>
                </c:pt>
                <c:pt idx="382" formatCode="0.00">
                  <c:v>9334.5</c:v>
                </c:pt>
                <c:pt idx="383" formatCode="0.00">
                  <c:v>9388</c:v>
                </c:pt>
                <c:pt idx="384" formatCode="0.00">
                  <c:v>9413.5</c:v>
                </c:pt>
                <c:pt idx="385" formatCode="0.00">
                  <c:v>9419</c:v>
                </c:pt>
                <c:pt idx="386" formatCode="0.00">
                  <c:v>9482.5</c:v>
                </c:pt>
                <c:pt idx="387" formatCode="0.00">
                  <c:v>9301</c:v>
                </c:pt>
                <c:pt idx="388" formatCode="0.00">
                  <c:v>9180</c:v>
                </c:pt>
                <c:pt idx="389" formatCode="0.00">
                  <c:v>9145.5</c:v>
                </c:pt>
                <c:pt idx="390" formatCode="0.00">
                  <c:v>9315.5</c:v>
                </c:pt>
                <c:pt idx="391" formatCode="0.00">
                  <c:v>9667</c:v>
                </c:pt>
                <c:pt idx="392" formatCode="0.00">
                  <c:v>9569.5</c:v>
                </c:pt>
                <c:pt idx="393" formatCode="0.00">
                  <c:v>9971.5</c:v>
                </c:pt>
                <c:pt idx="394" formatCode="0.00">
                  <c:v>10003.5</c:v>
                </c:pt>
                <c:pt idx="395" formatCode="0.00">
                  <c:v>9890</c:v>
                </c:pt>
                <c:pt idx="396" formatCode="0.00">
                  <c:v>9978.5</c:v>
                </c:pt>
                <c:pt idx="397" formatCode="0.00">
                  <c:v>9964</c:v>
                </c:pt>
                <c:pt idx="398" formatCode="0.00">
                  <c:v>9900.5</c:v>
                </c:pt>
                <c:pt idx="399" formatCode="0.00">
                  <c:v>9955</c:v>
                </c:pt>
                <c:pt idx="400" formatCode="0.00">
                  <c:v>9788.5</c:v>
                </c:pt>
                <c:pt idx="401" formatCode="0.00">
                  <c:v>10147.5</c:v>
                </c:pt>
                <c:pt idx="402" formatCode="0.00">
                  <c:v>10245</c:v>
                </c:pt>
                <c:pt idx="403" formatCode="0.00">
                  <c:v>10258</c:v>
                </c:pt>
                <c:pt idx="404" formatCode="0.00">
                  <c:v>10221</c:v>
                </c:pt>
                <c:pt idx="405" formatCode="0.00">
                  <c:v>9979</c:v>
                </c:pt>
                <c:pt idx="406" formatCode="0.00">
                  <c:v>9918</c:v>
                </c:pt>
                <c:pt idx="407" formatCode="0.00">
                  <c:v>9947</c:v>
                </c:pt>
                <c:pt idx="408" formatCode="0.00">
                  <c:v>9881.5</c:v>
                </c:pt>
                <c:pt idx="409" formatCode="0.00">
                  <c:v>10048</c:v>
                </c:pt>
                <c:pt idx="410" formatCode="0.00">
                  <c:v>10001.5</c:v>
                </c:pt>
                <c:pt idx="411" formatCode="0.00">
                  <c:v>10405</c:v>
                </c:pt>
                <c:pt idx="412" formatCode="0.00">
                  <c:v>10373</c:v>
                </c:pt>
                <c:pt idx="413" formatCode="0.00">
                  <c:v>10240.5</c:v>
                </c:pt>
                <c:pt idx="414" formatCode="0.00">
                  <c:v>10342</c:v>
                </c:pt>
                <c:pt idx="415" formatCode="0.00">
                  <c:v>10445.5</c:v>
                </c:pt>
                <c:pt idx="416" formatCode="0.00">
                  <c:v>10460</c:v>
                </c:pt>
                <c:pt idx="417" formatCode="0.00">
                  <c:v>10382</c:v>
                </c:pt>
                <c:pt idx="418" formatCode="0.00">
                  <c:v>10417</c:v>
                </c:pt>
                <c:pt idx="419" formatCode="0.00">
                  <c:v>10092</c:v>
                </c:pt>
                <c:pt idx="420" formatCode="0.00">
                  <c:v>9949.5</c:v>
                </c:pt>
                <c:pt idx="421" formatCode="0.00">
                  <c:v>9966</c:v>
                </c:pt>
                <c:pt idx="422" formatCode="0.00">
                  <c:v>9825</c:v>
                </c:pt>
                <c:pt idx="423" formatCode="0.00">
                  <c:v>9885</c:v>
                </c:pt>
                <c:pt idx="424" formatCode="0.00">
                  <c:v>9876</c:v>
                </c:pt>
                <c:pt idx="425" formatCode="0.00">
                  <c:v>9855.5</c:v>
                </c:pt>
                <c:pt idx="426" formatCode="0.00">
                  <c:v>9751</c:v>
                </c:pt>
                <c:pt idx="427" formatCode="0.00">
                  <c:v>9551.5</c:v>
                </c:pt>
                <c:pt idx="428" formatCode="0.00">
                  <c:v>9401</c:v>
                </c:pt>
                <c:pt idx="429" formatCode="0.00">
                  <c:v>9445</c:v>
                </c:pt>
                <c:pt idx="430" formatCode="0.00">
                  <c:v>9322</c:v>
                </c:pt>
                <c:pt idx="431" formatCode="0.00">
                  <c:v>9376</c:v>
                </c:pt>
                <c:pt idx="432" formatCode="0.00">
                  <c:v>9211</c:v>
                </c:pt>
                <c:pt idx="433" formatCode="0.00">
                  <c:v>9284</c:v>
                </c:pt>
                <c:pt idx="434" formatCode="0.00">
                  <c:v>9074.5</c:v>
                </c:pt>
                <c:pt idx="435" formatCode="0.00">
                  <c:v>8899.5</c:v>
                </c:pt>
                <c:pt idx="436" formatCode="0.00">
                  <c:v>8861</c:v>
                </c:pt>
                <c:pt idx="437" formatCode="0.00">
                  <c:v>8926.5</c:v>
                </c:pt>
                <c:pt idx="438" formatCode="0.00">
                  <c:v>9008</c:v>
                </c:pt>
                <c:pt idx="439" formatCode="0.00">
                  <c:v>8915.5</c:v>
                </c:pt>
                <c:pt idx="440" formatCode="0.00">
                  <c:v>9047</c:v>
                </c:pt>
                <c:pt idx="441" formatCode="0.00">
                  <c:v>8790</c:v>
                </c:pt>
                <c:pt idx="442" formatCode="0.00">
                  <c:v>8785.5</c:v>
                </c:pt>
                <c:pt idx="443" formatCode="0.00">
                  <c:v>8773.5</c:v>
                </c:pt>
                <c:pt idx="444" formatCode="0.00">
                  <c:v>8865</c:v>
                </c:pt>
                <c:pt idx="445" formatCode="0.00">
                  <c:v>8962</c:v>
                </c:pt>
                <c:pt idx="446" formatCode="0.00">
                  <c:v>8779.5</c:v>
                </c:pt>
                <c:pt idx="447" formatCode="0.00">
                  <c:v>8977.5</c:v>
                </c:pt>
                <c:pt idx="448" formatCode="0.00">
                  <c:v>8980</c:v>
                </c:pt>
                <c:pt idx="449" formatCode="0.00">
                  <c:v>9108.5</c:v>
                </c:pt>
                <c:pt idx="450" formatCode="0.00">
                  <c:v>9057</c:v>
                </c:pt>
                <c:pt idx="451" formatCode="0.00">
                  <c:v>9055.5</c:v>
                </c:pt>
                <c:pt idx="452" formatCode="0.00">
                  <c:v>9065.5</c:v>
                </c:pt>
                <c:pt idx="453" formatCode="0.00">
                  <c:v>8960.5</c:v>
                </c:pt>
                <c:pt idx="454" formatCode="0.00">
                  <c:v>9144.5</c:v>
                </c:pt>
                <c:pt idx="455" formatCode="0.00">
                  <c:v>9085</c:v>
                </c:pt>
                <c:pt idx="456" formatCode="0.00">
                  <c:v>9057.5</c:v>
                </c:pt>
                <c:pt idx="457" formatCode="0.00">
                  <c:v>8861.5</c:v>
                </c:pt>
                <c:pt idx="458" formatCode="0.00">
                  <c:v>8779.5</c:v>
                </c:pt>
                <c:pt idx="459" formatCode="0.00">
                  <c:v>8998.5</c:v>
                </c:pt>
                <c:pt idx="460" formatCode="0.00">
                  <c:v>8895.5</c:v>
                </c:pt>
                <c:pt idx="461" formatCode="0.00">
                  <c:v>8907.5</c:v>
                </c:pt>
                <c:pt idx="462" formatCode="0.00">
                  <c:v>9101.5</c:v>
                </c:pt>
                <c:pt idx="463" formatCode="0.00">
                  <c:v>9170.5</c:v>
                </c:pt>
                <c:pt idx="464" formatCode="0.00">
                  <c:v>9044</c:v>
                </c:pt>
                <c:pt idx="465" formatCode="0.00">
                  <c:v>9077</c:v>
                </c:pt>
                <c:pt idx="466" formatCode="0.00">
                  <c:v>9412.5</c:v>
                </c:pt>
                <c:pt idx="467" formatCode="0.00">
                  <c:v>9308.5</c:v>
                </c:pt>
                <c:pt idx="468" formatCode="0.00">
                  <c:v>9206.5</c:v>
                </c:pt>
                <c:pt idx="469" formatCode="0.00">
                  <c:v>9097</c:v>
                </c:pt>
                <c:pt idx="470" formatCode="0.00">
                  <c:v>8909.5</c:v>
                </c:pt>
                <c:pt idx="471" formatCode="0.00">
                  <c:v>8553</c:v>
                </c:pt>
                <c:pt idx="472" formatCode="0.00">
                  <c:v>8390</c:v>
                </c:pt>
                <c:pt idx="473" formatCode="0.00">
                  <c:v>8405.5</c:v>
                </c:pt>
                <c:pt idx="474" formatCode="0.00">
                  <c:v>8393.5</c:v>
                </c:pt>
                <c:pt idx="475" formatCode="0.00">
                  <c:v>8332</c:v>
                </c:pt>
                <c:pt idx="476" formatCode="0.00">
                  <c:v>8280.5</c:v>
                </c:pt>
                <c:pt idx="477" formatCode="0.00">
                  <c:v>8299.5</c:v>
                </c:pt>
                <c:pt idx="478" formatCode="0.00">
                  <c:v>8147.5</c:v>
                </c:pt>
                <c:pt idx="479" formatCode="0.00">
                  <c:v>8037</c:v>
                </c:pt>
                <c:pt idx="480" formatCode="0.00">
                  <c:v>7912.5</c:v>
                </c:pt>
                <c:pt idx="481" formatCode="0.00">
                  <c:v>7823</c:v>
                </c:pt>
                <c:pt idx="482" formatCode="0.00">
                  <c:v>7842.5</c:v>
                </c:pt>
                <c:pt idx="483" formatCode="0.00">
                  <c:v>7777</c:v>
                </c:pt>
                <c:pt idx="484" formatCode="0.00">
                  <c:v>7798.5</c:v>
                </c:pt>
                <c:pt idx="485" formatCode="0.00">
                  <c:v>7856</c:v>
                </c:pt>
                <c:pt idx="486" formatCode="0.00">
                  <c:v>7873</c:v>
                </c:pt>
                <c:pt idx="487" formatCode="0.00">
                  <c:v>7825</c:v>
                </c:pt>
                <c:pt idx="488" formatCode="0.00">
                  <c:v>8008.5</c:v>
                </c:pt>
                <c:pt idx="489" formatCode="0.00">
                  <c:v>7969</c:v>
                </c:pt>
                <c:pt idx="490" formatCode="0.00">
                  <c:v>7997.5</c:v>
                </c:pt>
                <c:pt idx="491" formatCode="0.00">
                  <c:v>8021.5</c:v>
                </c:pt>
                <c:pt idx="492" formatCode="0.00">
                  <c:v>8044.5</c:v>
                </c:pt>
                <c:pt idx="493" formatCode="0.00">
                  <c:v>7954</c:v>
                </c:pt>
                <c:pt idx="494" formatCode="0.00">
                  <c:v>7971.5</c:v>
                </c:pt>
                <c:pt idx="495" formatCode="0.00">
                  <c:v>7949</c:v>
                </c:pt>
                <c:pt idx="496" formatCode="0.00">
                  <c:v>8048.5</c:v>
                </c:pt>
                <c:pt idx="497" formatCode="0.00">
                  <c:v>8009</c:v>
                </c:pt>
                <c:pt idx="498" formatCode="0.00">
                  <c:v>7975.5</c:v>
                </c:pt>
                <c:pt idx="499" formatCode="0.00">
                  <c:v>7864</c:v>
                </c:pt>
                <c:pt idx="500" formatCode="0.00">
                  <c:v>8131</c:v>
                </c:pt>
                <c:pt idx="501" formatCode="0.00">
                  <c:v>8179</c:v>
                </c:pt>
                <c:pt idx="502" formatCode="0.00">
                  <c:v>8037.5</c:v>
                </c:pt>
                <c:pt idx="503" formatCode="0.00">
                  <c:v>8002</c:v>
                </c:pt>
                <c:pt idx="504" formatCode="0.00">
                  <c:v>7860.5</c:v>
                </c:pt>
                <c:pt idx="505" formatCode="0.00">
                  <c:v>7766</c:v>
                </c:pt>
                <c:pt idx="506" formatCode="0.00">
                  <c:v>7847.5</c:v>
                </c:pt>
                <c:pt idx="507" formatCode="0.00">
                  <c:v>7859.5</c:v>
                </c:pt>
                <c:pt idx="508" formatCode="0.00">
                  <c:v>7787.5</c:v>
                </c:pt>
                <c:pt idx="509" formatCode="0.00">
                  <c:v>7843.5</c:v>
                </c:pt>
                <c:pt idx="510" formatCode="0.00">
                  <c:v>7746.5</c:v>
                </c:pt>
                <c:pt idx="511" formatCode="0.00">
                  <c:v>7846.5</c:v>
                </c:pt>
                <c:pt idx="512" formatCode="0.00">
                  <c:v>7985</c:v>
                </c:pt>
                <c:pt idx="513" formatCode="0.00">
                  <c:v>7920</c:v>
                </c:pt>
                <c:pt idx="514" formatCode="0.00">
                  <c:v>7836</c:v>
                </c:pt>
                <c:pt idx="515" formatCode="0.00">
                  <c:v>7782.5</c:v>
                </c:pt>
                <c:pt idx="516" formatCode="0.00">
                  <c:v>7751</c:v>
                </c:pt>
                <c:pt idx="517" formatCode="0.00">
                  <c:v>7772.5</c:v>
                </c:pt>
                <c:pt idx="518" formatCode="0.00">
                  <c:v>7878</c:v>
                </c:pt>
                <c:pt idx="519" formatCode="0.00">
                  <c:v>7723</c:v>
                </c:pt>
                <c:pt idx="520" formatCode="0.00">
                  <c:v>7699</c:v>
                </c:pt>
                <c:pt idx="521" formatCode="0.00">
                  <c:v>7710</c:v>
                </c:pt>
                <c:pt idx="522" formatCode="0.00">
                  <c:v>7760.5</c:v>
                </c:pt>
                <c:pt idx="523" formatCode="0.00">
                  <c:v>7674.5</c:v>
                </c:pt>
                <c:pt idx="524" formatCode="0.00">
                  <c:v>7673</c:v>
                </c:pt>
                <c:pt idx="525" formatCode="0.00">
                  <c:v>7694.5</c:v>
                </c:pt>
                <c:pt idx="526" formatCode="0.00">
                  <c:v>7580</c:v>
                </c:pt>
                <c:pt idx="527" formatCode="0.00">
                  <c:v>7499.5</c:v>
                </c:pt>
                <c:pt idx="528" formatCode="0.00">
                  <c:v>7402.5</c:v>
                </c:pt>
                <c:pt idx="529" formatCode="0.00">
                  <c:v>7300</c:v>
                </c:pt>
                <c:pt idx="530" formatCode="0.00">
                  <c:v>7293</c:v>
                </c:pt>
                <c:pt idx="531" formatCode="0.00">
                  <c:v>7177.5</c:v>
                </c:pt>
                <c:pt idx="532" formatCode="0.00">
                  <c:v>7277.5</c:v>
                </c:pt>
                <c:pt idx="533" formatCode="0.00">
                  <c:v>7093</c:v>
                </c:pt>
                <c:pt idx="534" formatCode="0.00">
                  <c:v>7088.5</c:v>
                </c:pt>
                <c:pt idx="535" formatCode="0.00">
                  <c:v>7068</c:v>
                </c:pt>
                <c:pt idx="536" formatCode="0.00">
                  <c:v>7108</c:v>
                </c:pt>
                <c:pt idx="537" formatCode="0.00">
                  <c:v>6982.5</c:v>
                </c:pt>
                <c:pt idx="538" formatCode="0.00">
                  <c:v>6934</c:v>
                </c:pt>
                <c:pt idx="539" formatCode="0.00">
                  <c:v>6885</c:v>
                </c:pt>
                <c:pt idx="540" formatCode="0.00">
                  <c:v>6932</c:v>
                </c:pt>
                <c:pt idx="541" formatCode="0.00">
                  <c:v>6916</c:v>
                </c:pt>
                <c:pt idx="542" formatCode="0.00">
                  <c:v>6946.5</c:v>
                </c:pt>
                <c:pt idx="543" formatCode="0.00">
                  <c:v>6852.5</c:v>
                </c:pt>
                <c:pt idx="544" formatCode="0.00">
                  <c:v>6837.5</c:v>
                </c:pt>
                <c:pt idx="545" formatCode="0.00">
                  <c:v>6816</c:v>
                </c:pt>
                <c:pt idx="546" formatCode="0.00">
                  <c:v>6762</c:v>
                </c:pt>
                <c:pt idx="547" formatCode="0.00">
                  <c:v>6718.5</c:v>
                </c:pt>
                <c:pt idx="548" formatCode="0.00">
                  <c:v>6729.5</c:v>
                </c:pt>
                <c:pt idx="549" formatCode="0.00">
                  <c:v>6748</c:v>
                </c:pt>
                <c:pt idx="550" formatCode="0.00">
                  <c:v>6798</c:v>
                </c:pt>
                <c:pt idx="551" formatCode="0.00">
                  <c:v>6781</c:v>
                </c:pt>
                <c:pt idx="552" formatCode="0.00">
                  <c:v>6867.5</c:v>
                </c:pt>
                <c:pt idx="553" formatCode="0.00">
                  <c:v>6922.5</c:v>
                </c:pt>
                <c:pt idx="554" formatCode="0.00">
                  <c:v>6991.5</c:v>
                </c:pt>
                <c:pt idx="555" formatCode="0.00">
                  <c:v>6899</c:v>
                </c:pt>
                <c:pt idx="556" formatCode="0.00">
                  <c:v>6779.5</c:v>
                </c:pt>
                <c:pt idx="557" formatCode="0.00">
                  <c:v>6740</c:v>
                </c:pt>
                <c:pt idx="558" formatCode="0.00">
                  <c:v>6749</c:v>
                </c:pt>
                <c:pt idx="559" formatCode="0.00">
                  <c:v>6716</c:v>
                </c:pt>
                <c:pt idx="560" formatCode="0.00">
                  <c:v>6692</c:v>
                </c:pt>
                <c:pt idx="561" formatCode="0.00">
                  <c:v>6737.5</c:v>
                </c:pt>
                <c:pt idx="562" formatCode="0.00">
                  <c:v>6763</c:v>
                </c:pt>
                <c:pt idx="563" formatCode="0.00">
                  <c:v>6683</c:v>
                </c:pt>
                <c:pt idx="564" formatCode="0.00">
                  <c:v>6679</c:v>
                </c:pt>
                <c:pt idx="565" formatCode="0.00">
                  <c:v>6530</c:v>
                </c:pt>
                <c:pt idx="566" formatCode="0.00">
                  <c:v>6528.5</c:v>
                </c:pt>
                <c:pt idx="567" formatCode="0.00">
                  <c:v>6553</c:v>
                </c:pt>
                <c:pt idx="568" formatCode="0.00">
                  <c:v>6387</c:v>
                </c:pt>
                <c:pt idx="569" formatCode="0.00">
                  <c:v>6672</c:v>
                </c:pt>
                <c:pt idx="570" formatCode="0.00">
                  <c:v>6579</c:v>
                </c:pt>
                <c:pt idx="571" formatCode="0.00">
                  <c:v>6572</c:v>
                </c:pt>
                <c:pt idx="572" formatCode="0.00">
                  <c:v>6545</c:v>
                </c:pt>
                <c:pt idx="573" formatCode="0.00">
                  <c:v>6523.5</c:v>
                </c:pt>
                <c:pt idx="574" formatCode="0.00">
                  <c:v>6604.5</c:v>
                </c:pt>
                <c:pt idx="575" formatCode="0.00">
                  <c:v>6780</c:v>
                </c:pt>
                <c:pt idx="576" formatCode="0.00">
                  <c:v>6691.5</c:v>
                </c:pt>
                <c:pt idx="577" formatCode="0.00">
                  <c:v>6812.5</c:v>
                </c:pt>
                <c:pt idx="578" formatCode="0.00">
                  <c:v>6780.5</c:v>
                </c:pt>
                <c:pt idx="579" formatCode="0.00">
                  <c:v>6777</c:v>
                </c:pt>
                <c:pt idx="580" formatCode="0.00">
                  <c:v>6761.5</c:v>
                </c:pt>
                <c:pt idx="581" formatCode="0.00">
                  <c:v>6796</c:v>
                </c:pt>
                <c:pt idx="582" formatCode="0.00">
                  <c:v>6739</c:v>
                </c:pt>
                <c:pt idx="583" formatCode="0.00">
                  <c:v>6668.5</c:v>
                </c:pt>
                <c:pt idx="584" formatCode="0.00">
                  <c:v>6734</c:v>
                </c:pt>
                <c:pt idx="585" formatCode="0.00">
                  <c:v>6668</c:v>
                </c:pt>
                <c:pt idx="586" formatCode="0.00">
                  <c:v>6789</c:v>
                </c:pt>
                <c:pt idx="587" formatCode="0.00">
                  <c:v>6710</c:v>
                </c:pt>
                <c:pt idx="588" formatCode="0.00">
                  <c:v>6563.5</c:v>
                </c:pt>
                <c:pt idx="589" formatCode="0.00">
                  <c:v>6697</c:v>
                </c:pt>
                <c:pt idx="590" formatCode="0.00">
                  <c:v>6687.5</c:v>
                </c:pt>
                <c:pt idx="591" formatCode="0.00">
                  <c:v>6667</c:v>
                </c:pt>
                <c:pt idx="592" formatCode="0.00">
                  <c:v>6621</c:v>
                </c:pt>
                <c:pt idx="593" formatCode="0.00">
                  <c:v>6594</c:v>
                </c:pt>
                <c:pt idx="594" formatCode="0.00">
                  <c:v>6529</c:v>
                </c:pt>
                <c:pt idx="595" formatCode="0.00">
                  <c:v>6516</c:v>
                </c:pt>
                <c:pt idx="596" formatCode="0.00">
                  <c:v>6490</c:v>
                </c:pt>
                <c:pt idx="597" formatCode="0.00">
                  <c:v>6601.5</c:v>
                </c:pt>
                <c:pt idx="598" formatCode="0.00">
                  <c:v>6685</c:v>
                </c:pt>
                <c:pt idx="599" formatCode="0.00">
                  <c:v>6567.5</c:v>
                </c:pt>
                <c:pt idx="600" formatCode="0.00">
                  <c:v>6446</c:v>
                </c:pt>
                <c:pt idx="601" formatCode="0.00">
                  <c:v>6366.5</c:v>
                </c:pt>
                <c:pt idx="602" formatCode="0.00">
                  <c:v>6256</c:v>
                </c:pt>
                <c:pt idx="603" formatCode="0.00">
                  <c:v>6432.5</c:v>
                </c:pt>
                <c:pt idx="604" formatCode="0.00">
                  <c:v>6386</c:v>
                </c:pt>
                <c:pt idx="605" formatCode="0.00">
                  <c:v>6396.5</c:v>
                </c:pt>
                <c:pt idx="606" formatCode="0.00">
                  <c:v>6308</c:v>
                </c:pt>
                <c:pt idx="607" formatCode="0.00">
                  <c:v>6478.5</c:v>
                </c:pt>
                <c:pt idx="608" formatCode="0.00">
                  <c:v>6494.5</c:v>
                </c:pt>
                <c:pt idx="609" formatCode="0.00">
                  <c:v>6453</c:v>
                </c:pt>
                <c:pt idx="610" formatCode="0.00">
                  <c:v>6490</c:v>
                </c:pt>
                <c:pt idx="611" formatCode="0.00">
                  <c:v>6413</c:v>
                </c:pt>
                <c:pt idx="612" formatCode="0.00">
                  <c:v>6430.5</c:v>
                </c:pt>
                <c:pt idx="613" formatCode="0.00">
                  <c:v>6474</c:v>
                </c:pt>
                <c:pt idx="614" formatCode="0.00">
                  <c:v>6477</c:v>
                </c:pt>
                <c:pt idx="615" formatCode="0.00">
                  <c:v>6420.5</c:v>
                </c:pt>
                <c:pt idx="616" formatCode="0.00">
                  <c:v>6415</c:v>
                </c:pt>
                <c:pt idx="617" formatCode="0.00">
                  <c:v>6544.5</c:v>
                </c:pt>
                <c:pt idx="618" formatCode="0.00">
                  <c:v>6486</c:v>
                </c:pt>
                <c:pt idx="619" formatCode="0.00">
                  <c:v>6534.5</c:v>
                </c:pt>
                <c:pt idx="620" formatCode="0.00">
                  <c:v>6487.5</c:v>
                </c:pt>
                <c:pt idx="621" formatCode="0.00">
                  <c:v>6448</c:v>
                </c:pt>
                <c:pt idx="622" formatCode="0.00">
                  <c:v>6436.5</c:v>
                </c:pt>
                <c:pt idx="623" formatCode="0.00">
                  <c:v>6386</c:v>
                </c:pt>
                <c:pt idx="624" formatCode="0.00">
                  <c:v>6498.5</c:v>
                </c:pt>
                <c:pt idx="625" formatCode="0.00">
                  <c:v>6571</c:v>
                </c:pt>
                <c:pt idx="626" formatCode="0.00">
                  <c:v>6412</c:v>
                </c:pt>
                <c:pt idx="627" formatCode="0.00">
                  <c:v>6300</c:v>
                </c:pt>
                <c:pt idx="628" formatCode="0.00">
                  <c:v>6232</c:v>
                </c:pt>
                <c:pt idx="629" formatCode="0.00">
                  <c:v>6188</c:v>
                </c:pt>
                <c:pt idx="630" formatCode="0.00">
                  <c:v>6128.5</c:v>
                </c:pt>
                <c:pt idx="631" formatCode="0.00">
                  <c:v>6017</c:v>
                </c:pt>
                <c:pt idx="632" formatCode="0.00">
                  <c:v>6073</c:v>
                </c:pt>
                <c:pt idx="633" formatCode="0.00">
                  <c:v>6061</c:v>
                </c:pt>
                <c:pt idx="634" formatCode="0.00">
                  <c:v>6015</c:v>
                </c:pt>
                <c:pt idx="635" formatCode="0.00">
                  <c:v>5961.5</c:v>
                </c:pt>
                <c:pt idx="636" formatCode="0.00">
                  <c:v>5957</c:v>
                </c:pt>
                <c:pt idx="637" formatCode="0.00">
                  <c:v>5893</c:v>
                </c:pt>
                <c:pt idx="638" formatCode="0.00">
                  <c:v>5865</c:v>
                </c:pt>
                <c:pt idx="639" formatCode="0.00">
                  <c:v>5905</c:v>
                </c:pt>
                <c:pt idx="640" formatCode="0.00">
                  <c:v>5880.5</c:v>
                </c:pt>
                <c:pt idx="641" formatCode="0.00">
                  <c:v>5849.5</c:v>
                </c:pt>
                <c:pt idx="642" formatCode="0.00">
                  <c:v>5805</c:v>
                </c:pt>
                <c:pt idx="643" formatCode="0.00">
                  <c:v>5770</c:v>
                </c:pt>
                <c:pt idx="644" formatCode="0.00">
                  <c:v>5728.5</c:v>
                </c:pt>
                <c:pt idx="645" formatCode="0.00">
                  <c:v>5707.5</c:v>
                </c:pt>
                <c:pt idx="646" formatCode="0.00">
                  <c:v>5784.5</c:v>
                </c:pt>
                <c:pt idx="647" formatCode="0.00">
                  <c:v>5764.5</c:v>
                </c:pt>
                <c:pt idx="648" formatCode="0.00">
                  <c:v>5907</c:v>
                </c:pt>
                <c:pt idx="649" formatCode="0.00">
                  <c:v>5774</c:v>
                </c:pt>
                <c:pt idx="650" formatCode="0.00">
                  <c:v>5699.5</c:v>
                </c:pt>
                <c:pt idx="651" formatCode="0.00">
                  <c:v>5690</c:v>
                </c:pt>
                <c:pt idx="652" formatCode="0.00">
                  <c:v>5533</c:v>
                </c:pt>
                <c:pt idx="653" formatCode="0.00">
                  <c:v>5524.5</c:v>
                </c:pt>
                <c:pt idx="654" formatCode="0.00">
                  <c:v>5528.5</c:v>
                </c:pt>
                <c:pt idx="655" formatCode="0.00">
                  <c:v>5484</c:v>
                </c:pt>
                <c:pt idx="656" formatCode="0.00">
                  <c:v>5376.5</c:v>
                </c:pt>
                <c:pt idx="657" formatCode="0.00">
                  <c:v>5332.5</c:v>
                </c:pt>
                <c:pt idx="658" formatCode="0.00">
                  <c:v>5259.5</c:v>
                </c:pt>
                <c:pt idx="659" formatCode="0.00">
                  <c:v>5362</c:v>
                </c:pt>
                <c:pt idx="660" formatCode="0.00">
                  <c:v>5288.5</c:v>
                </c:pt>
                <c:pt idx="661" formatCode="0.00">
                  <c:v>5390.5</c:v>
                </c:pt>
                <c:pt idx="662" formatCode="0.00">
                  <c:v>5442.5</c:v>
                </c:pt>
                <c:pt idx="663" formatCode="0.00">
                  <c:v>5355</c:v>
                </c:pt>
                <c:pt idx="664" formatCode="0.00">
                  <c:v>5317.5</c:v>
                </c:pt>
                <c:pt idx="665" formatCode="0.00">
                  <c:v>5181.5</c:v>
                </c:pt>
                <c:pt idx="666" formatCode="0.00">
                  <c:v>5202</c:v>
                </c:pt>
                <c:pt idx="667" formatCode="0.00">
                  <c:v>5224</c:v>
                </c:pt>
                <c:pt idx="668" formatCode="0.00">
                  <c:v>5256.5</c:v>
                </c:pt>
                <c:pt idx="669" formatCode="0.00">
                  <c:v>5257</c:v>
                </c:pt>
                <c:pt idx="670" formatCode="0.00">
                  <c:v>5274</c:v>
                </c:pt>
                <c:pt idx="671" formatCode="0.00">
                  <c:v>5198</c:v>
                </c:pt>
                <c:pt idx="672" formatCode="0.00">
                  <c:v>5158</c:v>
                </c:pt>
                <c:pt idx="673" formatCode="0.00">
                  <c:v>5123</c:v>
                </c:pt>
                <c:pt idx="674" formatCode="0.00">
                  <c:v>5110</c:v>
                </c:pt>
                <c:pt idx="675" formatCode="0.00">
                  <c:v>5188.5</c:v>
                </c:pt>
                <c:pt idx="676" formatCode="0.00">
                  <c:v>5261</c:v>
                </c:pt>
                <c:pt idx="677" formatCode="0.00">
                  <c:v>5223</c:v>
                </c:pt>
                <c:pt idx="678" formatCode="0.00">
                  <c:v>5197</c:v>
                </c:pt>
                <c:pt idx="679" formatCode="0.00">
                  <c:v>5139.5</c:v>
                </c:pt>
                <c:pt idx="680" formatCode="0.00">
                  <c:v>5160.5</c:v>
                </c:pt>
                <c:pt idx="681" formatCode="0.00">
                  <c:v>5131.5</c:v>
                </c:pt>
                <c:pt idx="682" formatCode="0.00">
                  <c:v>5030</c:v>
                </c:pt>
                <c:pt idx="683" formatCode="0.00">
                  <c:v>5183.5</c:v>
                </c:pt>
                <c:pt idx="684" formatCode="0.00">
                  <c:v>5211</c:v>
                </c:pt>
                <c:pt idx="685" formatCode="0.00">
                  <c:v>5140</c:v>
                </c:pt>
                <c:pt idx="686" formatCode="0.00">
                  <c:v>5111.5</c:v>
                </c:pt>
                <c:pt idx="687" formatCode="0.00">
                  <c:v>5163</c:v>
                </c:pt>
                <c:pt idx="688" formatCode="0.00">
                  <c:v>5019.5</c:v>
                </c:pt>
                <c:pt idx="689" formatCode="0.00">
                  <c:v>5002.5</c:v>
                </c:pt>
                <c:pt idx="690" formatCode="0.00">
                  <c:v>5040</c:v>
                </c:pt>
                <c:pt idx="691" formatCode="0.00">
                  <c:v>4884</c:v>
                </c:pt>
                <c:pt idx="692" formatCode="0.00">
                  <c:v>4839.5</c:v>
                </c:pt>
                <c:pt idx="693" formatCode="0.00">
                  <c:v>4897</c:v>
                </c:pt>
                <c:pt idx="694" formatCode="0.00">
                  <c:v>4800</c:v>
                </c:pt>
                <c:pt idx="695" formatCode="0.00">
                  <c:v>4951</c:v>
                </c:pt>
                <c:pt idx="696" formatCode="0.00">
                  <c:v>4769.5</c:v>
                </c:pt>
                <c:pt idx="697" formatCode="0.00">
                  <c:v>4790.5</c:v>
                </c:pt>
                <c:pt idx="698" formatCode="0.00">
                  <c:v>4804</c:v>
                </c:pt>
                <c:pt idx="699" formatCode="0.00">
                  <c:v>4855</c:v>
                </c:pt>
                <c:pt idx="700" formatCode="0.00">
                  <c:v>4814</c:v>
                </c:pt>
                <c:pt idx="701" formatCode="0.00">
                  <c:v>4630</c:v>
                </c:pt>
                <c:pt idx="702" formatCode="0.00">
                  <c:v>4810</c:v>
                </c:pt>
                <c:pt idx="703" formatCode="0.00">
                  <c:v>4825</c:v>
                </c:pt>
                <c:pt idx="704" formatCode="0.00">
                  <c:v>4745</c:v>
                </c:pt>
                <c:pt idx="705" formatCode="0.00">
                  <c:v>5144</c:v>
                </c:pt>
                <c:pt idx="706" formatCode="0.00">
                  <c:v>5290.5</c:v>
                </c:pt>
                <c:pt idx="707" formatCode="0.00">
                  <c:v>5460</c:v>
                </c:pt>
                <c:pt idx="708" formatCode="0.00">
                  <c:v>5440</c:v>
                </c:pt>
                <c:pt idx="709" formatCode="0.00">
                  <c:v>5529</c:v>
                </c:pt>
                <c:pt idx="710" formatCode="0.00">
                  <c:v>5566</c:v>
                </c:pt>
                <c:pt idx="711" formatCode="0.00">
                  <c:v>5535</c:v>
                </c:pt>
                <c:pt idx="712" formatCode="0.00">
                  <c:v>5607</c:v>
                </c:pt>
                <c:pt idx="713" formatCode="0.00">
                  <c:v>5674</c:v>
                </c:pt>
                <c:pt idx="714" formatCode="0.00">
                  <c:v>5684</c:v>
                </c:pt>
                <c:pt idx="715" formatCode="0.00">
                  <c:v>5666.5</c:v>
                </c:pt>
                <c:pt idx="716" formatCode="0.00">
                  <c:v>5700</c:v>
                </c:pt>
                <c:pt idx="717" formatCode="0.00">
                  <c:v>5635</c:v>
                </c:pt>
                <c:pt idx="718" formatCode="0.00">
                  <c:v>5616</c:v>
                </c:pt>
                <c:pt idx="719" formatCode="0.00">
                  <c:v>5670</c:v>
                </c:pt>
                <c:pt idx="720" formatCode="0.00">
                  <c:v>5685</c:v>
                </c:pt>
                <c:pt idx="721" formatCode="0.00">
                  <c:v>5689</c:v>
                </c:pt>
                <c:pt idx="722" formatCode="0.00">
                  <c:v>5765</c:v>
                </c:pt>
                <c:pt idx="723" formatCode="0.00">
                  <c:v>5728</c:v>
                </c:pt>
                <c:pt idx="724" formatCode="0.00">
                  <c:v>5770</c:v>
                </c:pt>
                <c:pt idx="725" formatCode="0.00">
                  <c:v>5773</c:v>
                </c:pt>
                <c:pt idx="726" formatCode="0.00">
                  <c:v>5812</c:v>
                </c:pt>
                <c:pt idx="727" formatCode="0.00">
                  <c:v>5760</c:v>
                </c:pt>
                <c:pt idx="728" formatCode="0.00">
                  <c:v>5790</c:v>
                </c:pt>
                <c:pt idx="729" formatCode="0.00">
                  <c:v>5764</c:v>
                </c:pt>
                <c:pt idx="730" formatCode="0.00">
                  <c:v>5745</c:v>
                </c:pt>
                <c:pt idx="731" formatCode="0.00">
                  <c:v>5667</c:v>
                </c:pt>
                <c:pt idx="732" formatCode="0.00">
                  <c:v>5663</c:v>
                </c:pt>
                <c:pt idx="733" formatCode="0.00">
                  <c:v>5735</c:v>
                </c:pt>
                <c:pt idx="734" formatCode="0.00">
                  <c:v>5722</c:v>
                </c:pt>
                <c:pt idx="735" formatCode="0.00">
                  <c:v>5618</c:v>
                </c:pt>
                <c:pt idx="736" formatCode="0.00">
                  <c:v>5525</c:v>
                </c:pt>
                <c:pt idx="737" formatCode="0.00">
                  <c:v>5567</c:v>
                </c:pt>
                <c:pt idx="738" formatCode="0.00">
                  <c:v>5587.5</c:v>
                </c:pt>
                <c:pt idx="739" formatCode="0.00">
                  <c:v>5641</c:v>
                </c:pt>
                <c:pt idx="740" formatCode="0.00">
                  <c:v>5703</c:v>
                </c:pt>
                <c:pt idx="741" formatCode="0.00">
                  <c:v>5743</c:v>
                </c:pt>
                <c:pt idx="742" formatCode="0.00">
                  <c:v>5926</c:v>
                </c:pt>
                <c:pt idx="743" formatCode="0.00">
                  <c:v>5987</c:v>
                </c:pt>
                <c:pt idx="744" formatCode="0.00">
                  <c:v>6106</c:v>
                </c:pt>
                <c:pt idx="745" formatCode="0.00">
                  <c:v>6160</c:v>
                </c:pt>
                <c:pt idx="746" formatCode="0.00">
                  <c:v>6259</c:v>
                </c:pt>
                <c:pt idx="747" formatCode="0.00">
                  <c:v>6273</c:v>
                </c:pt>
                <c:pt idx="748" formatCode="0.00">
                  <c:v>6277.5</c:v>
                </c:pt>
                <c:pt idx="749" formatCode="0.00">
                  <c:v>6287</c:v>
                </c:pt>
                <c:pt idx="750" formatCode="0.00">
                  <c:v>6302</c:v>
                </c:pt>
                <c:pt idx="751" formatCode="0.00">
                  <c:v>6290</c:v>
                </c:pt>
                <c:pt idx="752" formatCode="0.00">
                  <c:v>6198</c:v>
                </c:pt>
                <c:pt idx="753" formatCode="0.00">
                  <c:v>6180</c:v>
                </c:pt>
                <c:pt idx="754" formatCode="0.00">
                  <c:v>6178</c:v>
                </c:pt>
                <c:pt idx="755" formatCode="0.00">
                  <c:v>6149</c:v>
                </c:pt>
                <c:pt idx="756" formatCode="0.00">
                  <c:v>6138.5</c:v>
                </c:pt>
                <c:pt idx="757" formatCode="0.00">
                  <c:v>6129.5</c:v>
                </c:pt>
                <c:pt idx="758" formatCode="0.00">
                  <c:v>6188</c:v>
                </c:pt>
                <c:pt idx="759" formatCode="0.00">
                  <c:v>6174</c:v>
                </c:pt>
              </c:numCache>
            </c:numRef>
          </c:val>
          <c:smooth val="0"/>
          <c:extLst>
            <c:ext xmlns:c16="http://schemas.microsoft.com/office/drawing/2014/chart" uri="{C3380CC4-5D6E-409C-BE32-E72D297353CC}">
              <c16:uniqueId val="{00000000-C5DC-4169-8E08-6AF2D55CA54E}"/>
            </c:ext>
          </c:extLst>
        </c:ser>
        <c:dLbls>
          <c:showLegendKey val="0"/>
          <c:showVal val="0"/>
          <c:showCatName val="0"/>
          <c:showSerName val="0"/>
          <c:showPercent val="0"/>
          <c:showBubbleSize val="0"/>
        </c:dLbls>
        <c:smooth val="0"/>
        <c:axId val="642149112"/>
        <c:axId val="642150424"/>
      </c:lineChart>
      <c:dateAx>
        <c:axId val="642149112"/>
        <c:scaling>
          <c:orientation val="minMax"/>
          <c:max val="44926"/>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50424"/>
        <c:crosses val="autoZero"/>
        <c:auto val="1"/>
        <c:lblOffset val="100"/>
        <c:baseTimeUnit val="days"/>
        <c:majorUnit val="6"/>
        <c:majorTimeUnit val="months"/>
      </c:dateAx>
      <c:valAx>
        <c:axId val="642150424"/>
        <c:scaling>
          <c:orientation val="minMax"/>
          <c:max val="11000"/>
          <c:min val="4000"/>
        </c:scaling>
        <c:delete val="0"/>
        <c:axPos val="l"/>
        <c:majorGridlines>
          <c:spPr>
            <a:ln w="19050"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49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t>Corn</a:t>
            </a:r>
          </a:p>
        </c:rich>
      </c:tx>
      <c:layout>
        <c:manualLayout>
          <c:xMode val="edge"/>
          <c:yMode val="edge"/>
          <c:x val="0.44491186985247533"/>
          <c:y val="2.467315237515958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2793748303013847"/>
          <c:y val="0.18754320588149495"/>
          <c:w val="0.81698588861737109"/>
          <c:h val="0.68988336192807964"/>
        </c:manualLayout>
      </c:layout>
      <c:lineChart>
        <c:grouping val="standard"/>
        <c:varyColors val="0"/>
        <c:ser>
          <c:idx val="0"/>
          <c:order val="0"/>
          <c:tx>
            <c:strRef>
              <c:f>Sheet1!$B$1</c:f>
              <c:strCache>
                <c:ptCount val="1"/>
                <c:pt idx="0">
                  <c:v>Corn</c:v>
                </c:pt>
              </c:strCache>
            </c:strRef>
          </c:tx>
          <c:spPr>
            <a:ln w="38100" cap="rnd">
              <a:solidFill>
                <a:schemeClr val="bg1">
                  <a:lumMod val="85000"/>
                </a:schemeClr>
              </a:solidFill>
              <a:round/>
            </a:ln>
            <a:effectLst/>
          </c:spPr>
          <c:marker>
            <c:symbol val="none"/>
          </c:marker>
          <c:cat>
            <c:numRef>
              <c:f>Sheet1!$A$2:$A$761</c:f>
              <c:numCache>
                <c:formatCode>m/d/yyyy</c:formatCode>
                <c:ptCount val="760"/>
                <c:pt idx="0">
                  <c:v>44925</c:v>
                </c:pt>
                <c:pt idx="1">
                  <c:v>44924</c:v>
                </c:pt>
                <c:pt idx="2">
                  <c:v>44923</c:v>
                </c:pt>
                <c:pt idx="3">
                  <c:v>44922</c:v>
                </c:pt>
                <c:pt idx="4">
                  <c:v>44918</c:v>
                </c:pt>
                <c:pt idx="5">
                  <c:v>44917</c:v>
                </c:pt>
                <c:pt idx="6">
                  <c:v>44916</c:v>
                </c:pt>
                <c:pt idx="7">
                  <c:v>44915</c:v>
                </c:pt>
                <c:pt idx="8">
                  <c:v>44914</c:v>
                </c:pt>
                <c:pt idx="9">
                  <c:v>44911</c:v>
                </c:pt>
                <c:pt idx="10">
                  <c:v>44910</c:v>
                </c:pt>
                <c:pt idx="11">
                  <c:v>44909</c:v>
                </c:pt>
                <c:pt idx="12">
                  <c:v>44908</c:v>
                </c:pt>
                <c:pt idx="13">
                  <c:v>44907</c:v>
                </c:pt>
                <c:pt idx="14">
                  <c:v>44904</c:v>
                </c:pt>
                <c:pt idx="15">
                  <c:v>44903</c:v>
                </c:pt>
                <c:pt idx="16">
                  <c:v>44902</c:v>
                </c:pt>
                <c:pt idx="17">
                  <c:v>44901</c:v>
                </c:pt>
                <c:pt idx="18">
                  <c:v>44900</c:v>
                </c:pt>
                <c:pt idx="19">
                  <c:v>44897</c:v>
                </c:pt>
                <c:pt idx="20">
                  <c:v>44896</c:v>
                </c:pt>
                <c:pt idx="21">
                  <c:v>44895</c:v>
                </c:pt>
                <c:pt idx="22">
                  <c:v>44894</c:v>
                </c:pt>
                <c:pt idx="23">
                  <c:v>44893</c:v>
                </c:pt>
                <c:pt idx="24">
                  <c:v>44890</c:v>
                </c:pt>
                <c:pt idx="25">
                  <c:v>44889</c:v>
                </c:pt>
                <c:pt idx="26">
                  <c:v>44888</c:v>
                </c:pt>
                <c:pt idx="27">
                  <c:v>44887</c:v>
                </c:pt>
                <c:pt idx="28">
                  <c:v>44886</c:v>
                </c:pt>
                <c:pt idx="29">
                  <c:v>44883</c:v>
                </c:pt>
                <c:pt idx="30">
                  <c:v>44882</c:v>
                </c:pt>
                <c:pt idx="31">
                  <c:v>44881</c:v>
                </c:pt>
                <c:pt idx="32">
                  <c:v>44880</c:v>
                </c:pt>
                <c:pt idx="33">
                  <c:v>44879</c:v>
                </c:pt>
                <c:pt idx="34">
                  <c:v>44876</c:v>
                </c:pt>
                <c:pt idx="35">
                  <c:v>44875</c:v>
                </c:pt>
                <c:pt idx="36">
                  <c:v>44874</c:v>
                </c:pt>
                <c:pt idx="37">
                  <c:v>44873</c:v>
                </c:pt>
                <c:pt idx="38">
                  <c:v>44872</c:v>
                </c:pt>
                <c:pt idx="39">
                  <c:v>44869</c:v>
                </c:pt>
                <c:pt idx="40">
                  <c:v>44868</c:v>
                </c:pt>
                <c:pt idx="41">
                  <c:v>44867</c:v>
                </c:pt>
                <c:pt idx="42">
                  <c:v>44866</c:v>
                </c:pt>
                <c:pt idx="43">
                  <c:v>44865</c:v>
                </c:pt>
                <c:pt idx="44">
                  <c:v>44862</c:v>
                </c:pt>
                <c:pt idx="45">
                  <c:v>44861</c:v>
                </c:pt>
                <c:pt idx="46">
                  <c:v>44860</c:v>
                </c:pt>
                <c:pt idx="47">
                  <c:v>44859</c:v>
                </c:pt>
                <c:pt idx="48">
                  <c:v>44858</c:v>
                </c:pt>
                <c:pt idx="49">
                  <c:v>44855</c:v>
                </c:pt>
                <c:pt idx="50">
                  <c:v>44854</c:v>
                </c:pt>
                <c:pt idx="51">
                  <c:v>44853</c:v>
                </c:pt>
                <c:pt idx="52">
                  <c:v>44852</c:v>
                </c:pt>
                <c:pt idx="53">
                  <c:v>44851</c:v>
                </c:pt>
                <c:pt idx="54">
                  <c:v>44848</c:v>
                </c:pt>
                <c:pt idx="55">
                  <c:v>44847</c:v>
                </c:pt>
                <c:pt idx="56">
                  <c:v>44846</c:v>
                </c:pt>
                <c:pt idx="57">
                  <c:v>44845</c:v>
                </c:pt>
                <c:pt idx="58">
                  <c:v>44844</c:v>
                </c:pt>
                <c:pt idx="59">
                  <c:v>44841</c:v>
                </c:pt>
                <c:pt idx="60">
                  <c:v>44840</c:v>
                </c:pt>
                <c:pt idx="61">
                  <c:v>44839</c:v>
                </c:pt>
                <c:pt idx="62">
                  <c:v>44838</c:v>
                </c:pt>
                <c:pt idx="63">
                  <c:v>44837</c:v>
                </c:pt>
                <c:pt idx="64">
                  <c:v>44834</c:v>
                </c:pt>
                <c:pt idx="65">
                  <c:v>44833</c:v>
                </c:pt>
                <c:pt idx="66">
                  <c:v>44832</c:v>
                </c:pt>
                <c:pt idx="67">
                  <c:v>44831</c:v>
                </c:pt>
                <c:pt idx="68">
                  <c:v>44830</c:v>
                </c:pt>
                <c:pt idx="69">
                  <c:v>44827</c:v>
                </c:pt>
                <c:pt idx="70">
                  <c:v>44826</c:v>
                </c:pt>
                <c:pt idx="71">
                  <c:v>44825</c:v>
                </c:pt>
                <c:pt idx="72">
                  <c:v>44824</c:v>
                </c:pt>
                <c:pt idx="73">
                  <c:v>44823</c:v>
                </c:pt>
                <c:pt idx="74">
                  <c:v>44820</c:v>
                </c:pt>
                <c:pt idx="75">
                  <c:v>44819</c:v>
                </c:pt>
                <c:pt idx="76">
                  <c:v>44818</c:v>
                </c:pt>
                <c:pt idx="77">
                  <c:v>44817</c:v>
                </c:pt>
                <c:pt idx="78">
                  <c:v>44816</c:v>
                </c:pt>
                <c:pt idx="79">
                  <c:v>44813</c:v>
                </c:pt>
                <c:pt idx="80">
                  <c:v>44812</c:v>
                </c:pt>
                <c:pt idx="81">
                  <c:v>44811</c:v>
                </c:pt>
                <c:pt idx="82">
                  <c:v>44810</c:v>
                </c:pt>
                <c:pt idx="83">
                  <c:v>44809</c:v>
                </c:pt>
                <c:pt idx="84">
                  <c:v>44806</c:v>
                </c:pt>
                <c:pt idx="85">
                  <c:v>44805</c:v>
                </c:pt>
                <c:pt idx="86">
                  <c:v>44804</c:v>
                </c:pt>
                <c:pt idx="87">
                  <c:v>44803</c:v>
                </c:pt>
                <c:pt idx="88">
                  <c:v>44802</c:v>
                </c:pt>
                <c:pt idx="89">
                  <c:v>44799</c:v>
                </c:pt>
                <c:pt idx="90">
                  <c:v>44798</c:v>
                </c:pt>
                <c:pt idx="91">
                  <c:v>44797</c:v>
                </c:pt>
                <c:pt idx="92">
                  <c:v>44796</c:v>
                </c:pt>
                <c:pt idx="93">
                  <c:v>44795</c:v>
                </c:pt>
                <c:pt idx="94">
                  <c:v>44792</c:v>
                </c:pt>
                <c:pt idx="95">
                  <c:v>44791</c:v>
                </c:pt>
                <c:pt idx="96">
                  <c:v>44790</c:v>
                </c:pt>
                <c:pt idx="97">
                  <c:v>44789</c:v>
                </c:pt>
                <c:pt idx="98">
                  <c:v>44788</c:v>
                </c:pt>
                <c:pt idx="99">
                  <c:v>44785</c:v>
                </c:pt>
                <c:pt idx="100">
                  <c:v>44784</c:v>
                </c:pt>
                <c:pt idx="101">
                  <c:v>44783</c:v>
                </c:pt>
                <c:pt idx="102">
                  <c:v>44782</c:v>
                </c:pt>
                <c:pt idx="103">
                  <c:v>44781</c:v>
                </c:pt>
                <c:pt idx="104">
                  <c:v>44778</c:v>
                </c:pt>
                <c:pt idx="105">
                  <c:v>44777</c:v>
                </c:pt>
                <c:pt idx="106">
                  <c:v>44776</c:v>
                </c:pt>
                <c:pt idx="107">
                  <c:v>44775</c:v>
                </c:pt>
                <c:pt idx="108">
                  <c:v>44774</c:v>
                </c:pt>
                <c:pt idx="109">
                  <c:v>44771</c:v>
                </c:pt>
                <c:pt idx="110">
                  <c:v>44770</c:v>
                </c:pt>
                <c:pt idx="111">
                  <c:v>44769</c:v>
                </c:pt>
                <c:pt idx="112">
                  <c:v>44768</c:v>
                </c:pt>
                <c:pt idx="113">
                  <c:v>44767</c:v>
                </c:pt>
                <c:pt idx="114">
                  <c:v>44764</c:v>
                </c:pt>
                <c:pt idx="115">
                  <c:v>44763</c:v>
                </c:pt>
                <c:pt idx="116">
                  <c:v>44762</c:v>
                </c:pt>
                <c:pt idx="117">
                  <c:v>44761</c:v>
                </c:pt>
                <c:pt idx="118">
                  <c:v>44760</c:v>
                </c:pt>
                <c:pt idx="119">
                  <c:v>44757</c:v>
                </c:pt>
                <c:pt idx="120">
                  <c:v>44756</c:v>
                </c:pt>
                <c:pt idx="121">
                  <c:v>44755</c:v>
                </c:pt>
                <c:pt idx="122">
                  <c:v>44754</c:v>
                </c:pt>
                <c:pt idx="123">
                  <c:v>44753</c:v>
                </c:pt>
                <c:pt idx="124">
                  <c:v>44750</c:v>
                </c:pt>
                <c:pt idx="125">
                  <c:v>44749</c:v>
                </c:pt>
                <c:pt idx="126">
                  <c:v>44748</c:v>
                </c:pt>
                <c:pt idx="127">
                  <c:v>44747</c:v>
                </c:pt>
                <c:pt idx="128">
                  <c:v>44743</c:v>
                </c:pt>
                <c:pt idx="129">
                  <c:v>44742</c:v>
                </c:pt>
                <c:pt idx="130">
                  <c:v>44741</c:v>
                </c:pt>
                <c:pt idx="131">
                  <c:v>44740</c:v>
                </c:pt>
                <c:pt idx="132">
                  <c:v>44739</c:v>
                </c:pt>
                <c:pt idx="133">
                  <c:v>44736</c:v>
                </c:pt>
                <c:pt idx="134">
                  <c:v>44735</c:v>
                </c:pt>
                <c:pt idx="135">
                  <c:v>44734</c:v>
                </c:pt>
                <c:pt idx="136">
                  <c:v>44733</c:v>
                </c:pt>
                <c:pt idx="137">
                  <c:v>44732</c:v>
                </c:pt>
                <c:pt idx="138">
                  <c:v>44729</c:v>
                </c:pt>
                <c:pt idx="139">
                  <c:v>44728</c:v>
                </c:pt>
                <c:pt idx="140">
                  <c:v>44727</c:v>
                </c:pt>
                <c:pt idx="141">
                  <c:v>44726</c:v>
                </c:pt>
                <c:pt idx="142">
                  <c:v>44725</c:v>
                </c:pt>
                <c:pt idx="143">
                  <c:v>44722</c:v>
                </c:pt>
                <c:pt idx="144">
                  <c:v>44721</c:v>
                </c:pt>
                <c:pt idx="145">
                  <c:v>44720</c:v>
                </c:pt>
                <c:pt idx="146">
                  <c:v>44719</c:v>
                </c:pt>
                <c:pt idx="147">
                  <c:v>44718</c:v>
                </c:pt>
                <c:pt idx="148">
                  <c:v>44713</c:v>
                </c:pt>
                <c:pt idx="149">
                  <c:v>44712</c:v>
                </c:pt>
                <c:pt idx="150">
                  <c:v>44711</c:v>
                </c:pt>
                <c:pt idx="151">
                  <c:v>44708</c:v>
                </c:pt>
                <c:pt idx="152">
                  <c:v>44707</c:v>
                </c:pt>
                <c:pt idx="153">
                  <c:v>44706</c:v>
                </c:pt>
                <c:pt idx="154">
                  <c:v>44705</c:v>
                </c:pt>
                <c:pt idx="155">
                  <c:v>44704</c:v>
                </c:pt>
                <c:pt idx="156">
                  <c:v>44701</c:v>
                </c:pt>
                <c:pt idx="157">
                  <c:v>44700</c:v>
                </c:pt>
                <c:pt idx="158">
                  <c:v>44699</c:v>
                </c:pt>
                <c:pt idx="159">
                  <c:v>44698</c:v>
                </c:pt>
                <c:pt idx="160">
                  <c:v>44697</c:v>
                </c:pt>
                <c:pt idx="161">
                  <c:v>44694</c:v>
                </c:pt>
                <c:pt idx="162">
                  <c:v>44693</c:v>
                </c:pt>
                <c:pt idx="163">
                  <c:v>44692</c:v>
                </c:pt>
                <c:pt idx="164">
                  <c:v>44691</c:v>
                </c:pt>
                <c:pt idx="165">
                  <c:v>44690</c:v>
                </c:pt>
                <c:pt idx="166">
                  <c:v>44687</c:v>
                </c:pt>
                <c:pt idx="167">
                  <c:v>44686</c:v>
                </c:pt>
                <c:pt idx="168">
                  <c:v>44685</c:v>
                </c:pt>
                <c:pt idx="169">
                  <c:v>44684</c:v>
                </c:pt>
                <c:pt idx="170">
                  <c:v>44680</c:v>
                </c:pt>
                <c:pt idx="171">
                  <c:v>44679</c:v>
                </c:pt>
                <c:pt idx="172">
                  <c:v>44678</c:v>
                </c:pt>
                <c:pt idx="173">
                  <c:v>44677</c:v>
                </c:pt>
                <c:pt idx="174">
                  <c:v>44676</c:v>
                </c:pt>
                <c:pt idx="175">
                  <c:v>44673</c:v>
                </c:pt>
                <c:pt idx="176">
                  <c:v>44672</c:v>
                </c:pt>
                <c:pt idx="177">
                  <c:v>44671</c:v>
                </c:pt>
                <c:pt idx="178">
                  <c:v>44670</c:v>
                </c:pt>
                <c:pt idx="179">
                  <c:v>44665</c:v>
                </c:pt>
                <c:pt idx="180">
                  <c:v>44664</c:v>
                </c:pt>
                <c:pt idx="181">
                  <c:v>44663</c:v>
                </c:pt>
                <c:pt idx="182">
                  <c:v>44662</c:v>
                </c:pt>
                <c:pt idx="183">
                  <c:v>44659</c:v>
                </c:pt>
                <c:pt idx="184">
                  <c:v>44658</c:v>
                </c:pt>
                <c:pt idx="185">
                  <c:v>44657</c:v>
                </c:pt>
                <c:pt idx="186">
                  <c:v>44656</c:v>
                </c:pt>
                <c:pt idx="187">
                  <c:v>44655</c:v>
                </c:pt>
                <c:pt idx="188">
                  <c:v>44652</c:v>
                </c:pt>
                <c:pt idx="189">
                  <c:v>44651</c:v>
                </c:pt>
                <c:pt idx="190">
                  <c:v>44650</c:v>
                </c:pt>
                <c:pt idx="191">
                  <c:v>44649</c:v>
                </c:pt>
                <c:pt idx="192">
                  <c:v>44648</c:v>
                </c:pt>
                <c:pt idx="193">
                  <c:v>44645</c:v>
                </c:pt>
                <c:pt idx="194">
                  <c:v>44644</c:v>
                </c:pt>
                <c:pt idx="195">
                  <c:v>44643</c:v>
                </c:pt>
                <c:pt idx="196">
                  <c:v>44642</c:v>
                </c:pt>
                <c:pt idx="197">
                  <c:v>44641</c:v>
                </c:pt>
                <c:pt idx="198">
                  <c:v>44638</c:v>
                </c:pt>
                <c:pt idx="199">
                  <c:v>44637</c:v>
                </c:pt>
                <c:pt idx="200">
                  <c:v>44636</c:v>
                </c:pt>
                <c:pt idx="201">
                  <c:v>44635</c:v>
                </c:pt>
                <c:pt idx="202">
                  <c:v>44634</c:v>
                </c:pt>
                <c:pt idx="203">
                  <c:v>44631</c:v>
                </c:pt>
                <c:pt idx="204">
                  <c:v>44630</c:v>
                </c:pt>
                <c:pt idx="205">
                  <c:v>44629</c:v>
                </c:pt>
                <c:pt idx="206">
                  <c:v>44628</c:v>
                </c:pt>
                <c:pt idx="207">
                  <c:v>44627</c:v>
                </c:pt>
                <c:pt idx="208">
                  <c:v>44624</c:v>
                </c:pt>
                <c:pt idx="209">
                  <c:v>44623</c:v>
                </c:pt>
                <c:pt idx="210">
                  <c:v>44622</c:v>
                </c:pt>
                <c:pt idx="211">
                  <c:v>44621</c:v>
                </c:pt>
                <c:pt idx="212">
                  <c:v>44620</c:v>
                </c:pt>
                <c:pt idx="213">
                  <c:v>44617</c:v>
                </c:pt>
                <c:pt idx="214">
                  <c:v>44616</c:v>
                </c:pt>
                <c:pt idx="215">
                  <c:v>44615</c:v>
                </c:pt>
                <c:pt idx="216">
                  <c:v>44614</c:v>
                </c:pt>
                <c:pt idx="217">
                  <c:v>44613</c:v>
                </c:pt>
                <c:pt idx="218">
                  <c:v>44610</c:v>
                </c:pt>
                <c:pt idx="219">
                  <c:v>44609</c:v>
                </c:pt>
                <c:pt idx="220">
                  <c:v>44608</c:v>
                </c:pt>
                <c:pt idx="221">
                  <c:v>44607</c:v>
                </c:pt>
                <c:pt idx="222">
                  <c:v>44606</c:v>
                </c:pt>
                <c:pt idx="223">
                  <c:v>44603</c:v>
                </c:pt>
                <c:pt idx="224">
                  <c:v>44602</c:v>
                </c:pt>
                <c:pt idx="225">
                  <c:v>44601</c:v>
                </c:pt>
                <c:pt idx="226">
                  <c:v>44600</c:v>
                </c:pt>
                <c:pt idx="227">
                  <c:v>44599</c:v>
                </c:pt>
                <c:pt idx="228">
                  <c:v>44596</c:v>
                </c:pt>
                <c:pt idx="229">
                  <c:v>44595</c:v>
                </c:pt>
                <c:pt idx="230">
                  <c:v>44594</c:v>
                </c:pt>
                <c:pt idx="231">
                  <c:v>44593</c:v>
                </c:pt>
                <c:pt idx="232">
                  <c:v>44592</c:v>
                </c:pt>
                <c:pt idx="233">
                  <c:v>44589</c:v>
                </c:pt>
                <c:pt idx="234">
                  <c:v>44588</c:v>
                </c:pt>
                <c:pt idx="235">
                  <c:v>44587</c:v>
                </c:pt>
                <c:pt idx="236">
                  <c:v>44586</c:v>
                </c:pt>
                <c:pt idx="237">
                  <c:v>44585</c:v>
                </c:pt>
                <c:pt idx="238">
                  <c:v>44582</c:v>
                </c:pt>
                <c:pt idx="239">
                  <c:v>44581</c:v>
                </c:pt>
                <c:pt idx="240">
                  <c:v>44580</c:v>
                </c:pt>
                <c:pt idx="241">
                  <c:v>44579</c:v>
                </c:pt>
                <c:pt idx="242">
                  <c:v>44578</c:v>
                </c:pt>
                <c:pt idx="243">
                  <c:v>44575</c:v>
                </c:pt>
                <c:pt idx="244">
                  <c:v>44574</c:v>
                </c:pt>
                <c:pt idx="245">
                  <c:v>44573</c:v>
                </c:pt>
                <c:pt idx="246">
                  <c:v>44572</c:v>
                </c:pt>
                <c:pt idx="247">
                  <c:v>44571</c:v>
                </c:pt>
                <c:pt idx="248">
                  <c:v>44568</c:v>
                </c:pt>
                <c:pt idx="249">
                  <c:v>44567</c:v>
                </c:pt>
                <c:pt idx="250">
                  <c:v>44566</c:v>
                </c:pt>
                <c:pt idx="251">
                  <c:v>44565</c:v>
                </c:pt>
                <c:pt idx="252">
                  <c:v>44561</c:v>
                </c:pt>
                <c:pt idx="253">
                  <c:v>44560</c:v>
                </c:pt>
                <c:pt idx="254">
                  <c:v>44559</c:v>
                </c:pt>
                <c:pt idx="255">
                  <c:v>44554</c:v>
                </c:pt>
                <c:pt idx="256">
                  <c:v>44553</c:v>
                </c:pt>
                <c:pt idx="257">
                  <c:v>44552</c:v>
                </c:pt>
                <c:pt idx="258">
                  <c:v>44551</c:v>
                </c:pt>
                <c:pt idx="259">
                  <c:v>44550</c:v>
                </c:pt>
                <c:pt idx="260">
                  <c:v>44547</c:v>
                </c:pt>
                <c:pt idx="261">
                  <c:v>44546</c:v>
                </c:pt>
                <c:pt idx="262">
                  <c:v>44545</c:v>
                </c:pt>
                <c:pt idx="263">
                  <c:v>44544</c:v>
                </c:pt>
                <c:pt idx="264">
                  <c:v>44543</c:v>
                </c:pt>
                <c:pt idx="265">
                  <c:v>44540</c:v>
                </c:pt>
                <c:pt idx="266">
                  <c:v>44539</c:v>
                </c:pt>
                <c:pt idx="267">
                  <c:v>44538</c:v>
                </c:pt>
                <c:pt idx="268">
                  <c:v>44537</c:v>
                </c:pt>
                <c:pt idx="269">
                  <c:v>44536</c:v>
                </c:pt>
                <c:pt idx="270">
                  <c:v>44533</c:v>
                </c:pt>
                <c:pt idx="271">
                  <c:v>44532</c:v>
                </c:pt>
                <c:pt idx="272">
                  <c:v>44531</c:v>
                </c:pt>
                <c:pt idx="273">
                  <c:v>44530</c:v>
                </c:pt>
                <c:pt idx="274">
                  <c:v>44529</c:v>
                </c:pt>
                <c:pt idx="275">
                  <c:v>44526</c:v>
                </c:pt>
                <c:pt idx="276">
                  <c:v>44525</c:v>
                </c:pt>
                <c:pt idx="277">
                  <c:v>44524</c:v>
                </c:pt>
                <c:pt idx="278">
                  <c:v>44523</c:v>
                </c:pt>
                <c:pt idx="279">
                  <c:v>44522</c:v>
                </c:pt>
                <c:pt idx="280">
                  <c:v>44519</c:v>
                </c:pt>
                <c:pt idx="281">
                  <c:v>44518</c:v>
                </c:pt>
                <c:pt idx="282">
                  <c:v>44517</c:v>
                </c:pt>
                <c:pt idx="283">
                  <c:v>44516</c:v>
                </c:pt>
                <c:pt idx="284">
                  <c:v>44515</c:v>
                </c:pt>
                <c:pt idx="285">
                  <c:v>44512</c:v>
                </c:pt>
                <c:pt idx="286">
                  <c:v>44511</c:v>
                </c:pt>
                <c:pt idx="287">
                  <c:v>44510</c:v>
                </c:pt>
                <c:pt idx="288">
                  <c:v>44509</c:v>
                </c:pt>
                <c:pt idx="289">
                  <c:v>44508</c:v>
                </c:pt>
                <c:pt idx="290">
                  <c:v>44505</c:v>
                </c:pt>
                <c:pt idx="291">
                  <c:v>44504</c:v>
                </c:pt>
                <c:pt idx="292">
                  <c:v>44503</c:v>
                </c:pt>
                <c:pt idx="293">
                  <c:v>44502</c:v>
                </c:pt>
                <c:pt idx="294">
                  <c:v>44501</c:v>
                </c:pt>
                <c:pt idx="295">
                  <c:v>44498</c:v>
                </c:pt>
                <c:pt idx="296">
                  <c:v>44497</c:v>
                </c:pt>
                <c:pt idx="297">
                  <c:v>44496</c:v>
                </c:pt>
                <c:pt idx="298">
                  <c:v>44495</c:v>
                </c:pt>
                <c:pt idx="299">
                  <c:v>44494</c:v>
                </c:pt>
                <c:pt idx="300">
                  <c:v>44491</c:v>
                </c:pt>
                <c:pt idx="301">
                  <c:v>44490</c:v>
                </c:pt>
                <c:pt idx="302">
                  <c:v>44489</c:v>
                </c:pt>
                <c:pt idx="303">
                  <c:v>44488</c:v>
                </c:pt>
                <c:pt idx="304">
                  <c:v>44487</c:v>
                </c:pt>
                <c:pt idx="305">
                  <c:v>44484</c:v>
                </c:pt>
                <c:pt idx="306">
                  <c:v>44483</c:v>
                </c:pt>
                <c:pt idx="307">
                  <c:v>44482</c:v>
                </c:pt>
                <c:pt idx="308">
                  <c:v>44481</c:v>
                </c:pt>
                <c:pt idx="309">
                  <c:v>44480</c:v>
                </c:pt>
                <c:pt idx="310">
                  <c:v>44477</c:v>
                </c:pt>
                <c:pt idx="311">
                  <c:v>44476</c:v>
                </c:pt>
                <c:pt idx="312">
                  <c:v>44475</c:v>
                </c:pt>
                <c:pt idx="313">
                  <c:v>44474</c:v>
                </c:pt>
                <c:pt idx="314">
                  <c:v>44473</c:v>
                </c:pt>
                <c:pt idx="315">
                  <c:v>44470</c:v>
                </c:pt>
                <c:pt idx="316">
                  <c:v>44469</c:v>
                </c:pt>
                <c:pt idx="317">
                  <c:v>44468</c:v>
                </c:pt>
                <c:pt idx="318">
                  <c:v>44467</c:v>
                </c:pt>
                <c:pt idx="319">
                  <c:v>44466</c:v>
                </c:pt>
                <c:pt idx="320">
                  <c:v>44463</c:v>
                </c:pt>
                <c:pt idx="321">
                  <c:v>44462</c:v>
                </c:pt>
                <c:pt idx="322">
                  <c:v>44461</c:v>
                </c:pt>
                <c:pt idx="323">
                  <c:v>44460</c:v>
                </c:pt>
                <c:pt idx="324">
                  <c:v>44459</c:v>
                </c:pt>
                <c:pt idx="325">
                  <c:v>44456</c:v>
                </c:pt>
                <c:pt idx="326">
                  <c:v>44455</c:v>
                </c:pt>
                <c:pt idx="327">
                  <c:v>44454</c:v>
                </c:pt>
                <c:pt idx="328">
                  <c:v>44453</c:v>
                </c:pt>
                <c:pt idx="329">
                  <c:v>44452</c:v>
                </c:pt>
                <c:pt idx="330">
                  <c:v>44449</c:v>
                </c:pt>
                <c:pt idx="331">
                  <c:v>44448</c:v>
                </c:pt>
                <c:pt idx="332">
                  <c:v>44447</c:v>
                </c:pt>
                <c:pt idx="333">
                  <c:v>44446</c:v>
                </c:pt>
                <c:pt idx="334">
                  <c:v>44445</c:v>
                </c:pt>
                <c:pt idx="335">
                  <c:v>44442</c:v>
                </c:pt>
                <c:pt idx="336">
                  <c:v>44441</c:v>
                </c:pt>
                <c:pt idx="337">
                  <c:v>44440</c:v>
                </c:pt>
                <c:pt idx="338">
                  <c:v>44439</c:v>
                </c:pt>
                <c:pt idx="339">
                  <c:v>44435</c:v>
                </c:pt>
                <c:pt idx="340">
                  <c:v>44434</c:v>
                </c:pt>
                <c:pt idx="341">
                  <c:v>44433</c:v>
                </c:pt>
                <c:pt idx="342">
                  <c:v>44432</c:v>
                </c:pt>
                <c:pt idx="343">
                  <c:v>44431</c:v>
                </c:pt>
                <c:pt idx="344">
                  <c:v>44428</c:v>
                </c:pt>
                <c:pt idx="345">
                  <c:v>44427</c:v>
                </c:pt>
                <c:pt idx="346">
                  <c:v>44426</c:v>
                </c:pt>
                <c:pt idx="347">
                  <c:v>44425</c:v>
                </c:pt>
                <c:pt idx="348">
                  <c:v>44424</c:v>
                </c:pt>
                <c:pt idx="349">
                  <c:v>44421</c:v>
                </c:pt>
                <c:pt idx="350">
                  <c:v>44420</c:v>
                </c:pt>
                <c:pt idx="351">
                  <c:v>44419</c:v>
                </c:pt>
                <c:pt idx="352">
                  <c:v>44418</c:v>
                </c:pt>
                <c:pt idx="353">
                  <c:v>44417</c:v>
                </c:pt>
                <c:pt idx="354">
                  <c:v>44414</c:v>
                </c:pt>
                <c:pt idx="355">
                  <c:v>44413</c:v>
                </c:pt>
                <c:pt idx="356">
                  <c:v>44412</c:v>
                </c:pt>
                <c:pt idx="357">
                  <c:v>44411</c:v>
                </c:pt>
                <c:pt idx="358">
                  <c:v>44410</c:v>
                </c:pt>
                <c:pt idx="359">
                  <c:v>44407</c:v>
                </c:pt>
                <c:pt idx="360">
                  <c:v>44406</c:v>
                </c:pt>
                <c:pt idx="361">
                  <c:v>44405</c:v>
                </c:pt>
                <c:pt idx="362">
                  <c:v>44404</c:v>
                </c:pt>
                <c:pt idx="363">
                  <c:v>44403</c:v>
                </c:pt>
                <c:pt idx="364">
                  <c:v>44400</c:v>
                </c:pt>
                <c:pt idx="365">
                  <c:v>44399</c:v>
                </c:pt>
                <c:pt idx="366">
                  <c:v>44398</c:v>
                </c:pt>
                <c:pt idx="367">
                  <c:v>44397</c:v>
                </c:pt>
                <c:pt idx="368">
                  <c:v>44396</c:v>
                </c:pt>
                <c:pt idx="369">
                  <c:v>44393</c:v>
                </c:pt>
                <c:pt idx="370">
                  <c:v>44392</c:v>
                </c:pt>
                <c:pt idx="371">
                  <c:v>44391</c:v>
                </c:pt>
                <c:pt idx="372">
                  <c:v>44390</c:v>
                </c:pt>
                <c:pt idx="373">
                  <c:v>44389</c:v>
                </c:pt>
                <c:pt idx="374">
                  <c:v>44386</c:v>
                </c:pt>
                <c:pt idx="375">
                  <c:v>44385</c:v>
                </c:pt>
                <c:pt idx="376">
                  <c:v>44384</c:v>
                </c:pt>
                <c:pt idx="377">
                  <c:v>44383</c:v>
                </c:pt>
                <c:pt idx="378">
                  <c:v>44382</c:v>
                </c:pt>
                <c:pt idx="379">
                  <c:v>44379</c:v>
                </c:pt>
                <c:pt idx="380">
                  <c:v>44378</c:v>
                </c:pt>
                <c:pt idx="381">
                  <c:v>44377</c:v>
                </c:pt>
                <c:pt idx="382">
                  <c:v>44376</c:v>
                </c:pt>
                <c:pt idx="383">
                  <c:v>44375</c:v>
                </c:pt>
                <c:pt idx="384">
                  <c:v>44372</c:v>
                </c:pt>
                <c:pt idx="385">
                  <c:v>44371</c:v>
                </c:pt>
                <c:pt idx="386">
                  <c:v>44370</c:v>
                </c:pt>
                <c:pt idx="387">
                  <c:v>44369</c:v>
                </c:pt>
                <c:pt idx="388">
                  <c:v>44368</c:v>
                </c:pt>
                <c:pt idx="389">
                  <c:v>44365</c:v>
                </c:pt>
                <c:pt idx="390">
                  <c:v>44364</c:v>
                </c:pt>
                <c:pt idx="391">
                  <c:v>44363</c:v>
                </c:pt>
                <c:pt idx="392">
                  <c:v>44362</c:v>
                </c:pt>
                <c:pt idx="393">
                  <c:v>44361</c:v>
                </c:pt>
                <c:pt idx="394">
                  <c:v>44358</c:v>
                </c:pt>
                <c:pt idx="395">
                  <c:v>44357</c:v>
                </c:pt>
                <c:pt idx="396">
                  <c:v>44356</c:v>
                </c:pt>
                <c:pt idx="397">
                  <c:v>44355</c:v>
                </c:pt>
                <c:pt idx="398">
                  <c:v>44354</c:v>
                </c:pt>
                <c:pt idx="399">
                  <c:v>44351</c:v>
                </c:pt>
                <c:pt idx="400">
                  <c:v>44350</c:v>
                </c:pt>
                <c:pt idx="401">
                  <c:v>44349</c:v>
                </c:pt>
                <c:pt idx="402">
                  <c:v>44348</c:v>
                </c:pt>
                <c:pt idx="403">
                  <c:v>44344</c:v>
                </c:pt>
                <c:pt idx="404">
                  <c:v>44343</c:v>
                </c:pt>
                <c:pt idx="405">
                  <c:v>44342</c:v>
                </c:pt>
                <c:pt idx="406">
                  <c:v>44341</c:v>
                </c:pt>
                <c:pt idx="407">
                  <c:v>44340</c:v>
                </c:pt>
                <c:pt idx="408">
                  <c:v>44337</c:v>
                </c:pt>
                <c:pt idx="409">
                  <c:v>44336</c:v>
                </c:pt>
                <c:pt idx="410">
                  <c:v>44335</c:v>
                </c:pt>
                <c:pt idx="411">
                  <c:v>44334</c:v>
                </c:pt>
                <c:pt idx="412">
                  <c:v>44333</c:v>
                </c:pt>
                <c:pt idx="413">
                  <c:v>44330</c:v>
                </c:pt>
                <c:pt idx="414">
                  <c:v>44329</c:v>
                </c:pt>
                <c:pt idx="415">
                  <c:v>44328</c:v>
                </c:pt>
                <c:pt idx="416">
                  <c:v>44327</c:v>
                </c:pt>
                <c:pt idx="417">
                  <c:v>44326</c:v>
                </c:pt>
                <c:pt idx="418">
                  <c:v>44323</c:v>
                </c:pt>
                <c:pt idx="419">
                  <c:v>44322</c:v>
                </c:pt>
                <c:pt idx="420">
                  <c:v>44321</c:v>
                </c:pt>
                <c:pt idx="421">
                  <c:v>44320</c:v>
                </c:pt>
                <c:pt idx="422">
                  <c:v>44316</c:v>
                </c:pt>
                <c:pt idx="423">
                  <c:v>44315</c:v>
                </c:pt>
                <c:pt idx="424">
                  <c:v>44314</c:v>
                </c:pt>
                <c:pt idx="425">
                  <c:v>44313</c:v>
                </c:pt>
                <c:pt idx="426">
                  <c:v>44312</c:v>
                </c:pt>
                <c:pt idx="427">
                  <c:v>44309</c:v>
                </c:pt>
                <c:pt idx="428">
                  <c:v>44308</c:v>
                </c:pt>
                <c:pt idx="429">
                  <c:v>44307</c:v>
                </c:pt>
                <c:pt idx="430">
                  <c:v>44306</c:v>
                </c:pt>
                <c:pt idx="431">
                  <c:v>44305</c:v>
                </c:pt>
                <c:pt idx="432">
                  <c:v>44302</c:v>
                </c:pt>
                <c:pt idx="433">
                  <c:v>44301</c:v>
                </c:pt>
                <c:pt idx="434">
                  <c:v>44300</c:v>
                </c:pt>
                <c:pt idx="435">
                  <c:v>44299</c:v>
                </c:pt>
                <c:pt idx="436">
                  <c:v>44298</c:v>
                </c:pt>
                <c:pt idx="437">
                  <c:v>44295</c:v>
                </c:pt>
                <c:pt idx="438">
                  <c:v>44294</c:v>
                </c:pt>
                <c:pt idx="439">
                  <c:v>44293</c:v>
                </c:pt>
                <c:pt idx="440">
                  <c:v>44292</c:v>
                </c:pt>
                <c:pt idx="441">
                  <c:v>44287</c:v>
                </c:pt>
                <c:pt idx="442">
                  <c:v>44286</c:v>
                </c:pt>
                <c:pt idx="443">
                  <c:v>44285</c:v>
                </c:pt>
                <c:pt idx="444">
                  <c:v>44284</c:v>
                </c:pt>
                <c:pt idx="445">
                  <c:v>44281</c:v>
                </c:pt>
                <c:pt idx="446">
                  <c:v>44280</c:v>
                </c:pt>
                <c:pt idx="447">
                  <c:v>44279</c:v>
                </c:pt>
                <c:pt idx="448">
                  <c:v>44278</c:v>
                </c:pt>
                <c:pt idx="449">
                  <c:v>44277</c:v>
                </c:pt>
                <c:pt idx="450">
                  <c:v>44274</c:v>
                </c:pt>
                <c:pt idx="451">
                  <c:v>44273</c:v>
                </c:pt>
                <c:pt idx="452">
                  <c:v>44272</c:v>
                </c:pt>
                <c:pt idx="453">
                  <c:v>44271</c:v>
                </c:pt>
                <c:pt idx="454">
                  <c:v>44270</c:v>
                </c:pt>
                <c:pt idx="455">
                  <c:v>44267</c:v>
                </c:pt>
                <c:pt idx="456">
                  <c:v>44266</c:v>
                </c:pt>
                <c:pt idx="457">
                  <c:v>44265</c:v>
                </c:pt>
                <c:pt idx="458">
                  <c:v>44264</c:v>
                </c:pt>
                <c:pt idx="459">
                  <c:v>44263</c:v>
                </c:pt>
                <c:pt idx="460">
                  <c:v>44260</c:v>
                </c:pt>
                <c:pt idx="461">
                  <c:v>44259</c:v>
                </c:pt>
                <c:pt idx="462">
                  <c:v>44258</c:v>
                </c:pt>
                <c:pt idx="463">
                  <c:v>44257</c:v>
                </c:pt>
                <c:pt idx="464">
                  <c:v>44256</c:v>
                </c:pt>
                <c:pt idx="465">
                  <c:v>44253</c:v>
                </c:pt>
                <c:pt idx="466">
                  <c:v>44252</c:v>
                </c:pt>
                <c:pt idx="467">
                  <c:v>44251</c:v>
                </c:pt>
                <c:pt idx="468">
                  <c:v>44250</c:v>
                </c:pt>
                <c:pt idx="469">
                  <c:v>44249</c:v>
                </c:pt>
                <c:pt idx="470">
                  <c:v>44246</c:v>
                </c:pt>
                <c:pt idx="471">
                  <c:v>44245</c:v>
                </c:pt>
                <c:pt idx="472">
                  <c:v>44244</c:v>
                </c:pt>
                <c:pt idx="473">
                  <c:v>44243</c:v>
                </c:pt>
                <c:pt idx="474">
                  <c:v>44242</c:v>
                </c:pt>
                <c:pt idx="475">
                  <c:v>44239</c:v>
                </c:pt>
                <c:pt idx="476">
                  <c:v>44238</c:v>
                </c:pt>
                <c:pt idx="477">
                  <c:v>44237</c:v>
                </c:pt>
                <c:pt idx="478">
                  <c:v>44236</c:v>
                </c:pt>
                <c:pt idx="479">
                  <c:v>44235</c:v>
                </c:pt>
                <c:pt idx="480">
                  <c:v>44232</c:v>
                </c:pt>
                <c:pt idx="481">
                  <c:v>44231</c:v>
                </c:pt>
                <c:pt idx="482">
                  <c:v>44230</c:v>
                </c:pt>
                <c:pt idx="483">
                  <c:v>44229</c:v>
                </c:pt>
                <c:pt idx="484">
                  <c:v>44228</c:v>
                </c:pt>
                <c:pt idx="485">
                  <c:v>44225</c:v>
                </c:pt>
                <c:pt idx="486">
                  <c:v>44224</c:v>
                </c:pt>
                <c:pt idx="487">
                  <c:v>44223</c:v>
                </c:pt>
                <c:pt idx="488">
                  <c:v>44222</c:v>
                </c:pt>
                <c:pt idx="489">
                  <c:v>44221</c:v>
                </c:pt>
                <c:pt idx="490">
                  <c:v>44218</c:v>
                </c:pt>
                <c:pt idx="491">
                  <c:v>44217</c:v>
                </c:pt>
                <c:pt idx="492">
                  <c:v>44216</c:v>
                </c:pt>
                <c:pt idx="493">
                  <c:v>44215</c:v>
                </c:pt>
                <c:pt idx="494">
                  <c:v>44214</c:v>
                </c:pt>
                <c:pt idx="495">
                  <c:v>44211</c:v>
                </c:pt>
                <c:pt idx="496">
                  <c:v>44210</c:v>
                </c:pt>
                <c:pt idx="497">
                  <c:v>44209</c:v>
                </c:pt>
                <c:pt idx="498">
                  <c:v>44208</c:v>
                </c:pt>
                <c:pt idx="499">
                  <c:v>44207</c:v>
                </c:pt>
                <c:pt idx="500">
                  <c:v>44204</c:v>
                </c:pt>
                <c:pt idx="501">
                  <c:v>44203</c:v>
                </c:pt>
                <c:pt idx="502">
                  <c:v>44202</c:v>
                </c:pt>
                <c:pt idx="503">
                  <c:v>44201</c:v>
                </c:pt>
                <c:pt idx="504">
                  <c:v>44200</c:v>
                </c:pt>
                <c:pt idx="505">
                  <c:v>44196</c:v>
                </c:pt>
                <c:pt idx="506">
                  <c:v>44195</c:v>
                </c:pt>
                <c:pt idx="507">
                  <c:v>44194</c:v>
                </c:pt>
                <c:pt idx="508">
                  <c:v>44189</c:v>
                </c:pt>
                <c:pt idx="509">
                  <c:v>44188</c:v>
                </c:pt>
                <c:pt idx="510">
                  <c:v>44187</c:v>
                </c:pt>
                <c:pt idx="511">
                  <c:v>44186</c:v>
                </c:pt>
                <c:pt idx="512">
                  <c:v>44183</c:v>
                </c:pt>
                <c:pt idx="513">
                  <c:v>44182</c:v>
                </c:pt>
                <c:pt idx="514">
                  <c:v>44181</c:v>
                </c:pt>
                <c:pt idx="515">
                  <c:v>44180</c:v>
                </c:pt>
                <c:pt idx="516">
                  <c:v>44179</c:v>
                </c:pt>
                <c:pt idx="517">
                  <c:v>44176</c:v>
                </c:pt>
                <c:pt idx="518">
                  <c:v>44175</c:v>
                </c:pt>
                <c:pt idx="519">
                  <c:v>44174</c:v>
                </c:pt>
                <c:pt idx="520">
                  <c:v>44173</c:v>
                </c:pt>
                <c:pt idx="521">
                  <c:v>44172</c:v>
                </c:pt>
                <c:pt idx="522">
                  <c:v>44169</c:v>
                </c:pt>
                <c:pt idx="523">
                  <c:v>44168</c:v>
                </c:pt>
                <c:pt idx="524">
                  <c:v>44167</c:v>
                </c:pt>
                <c:pt idx="525">
                  <c:v>44166</c:v>
                </c:pt>
                <c:pt idx="526">
                  <c:v>44165</c:v>
                </c:pt>
                <c:pt idx="527">
                  <c:v>44162</c:v>
                </c:pt>
                <c:pt idx="528">
                  <c:v>44161</c:v>
                </c:pt>
                <c:pt idx="529">
                  <c:v>44160</c:v>
                </c:pt>
                <c:pt idx="530">
                  <c:v>44159</c:v>
                </c:pt>
                <c:pt idx="531">
                  <c:v>44158</c:v>
                </c:pt>
                <c:pt idx="532">
                  <c:v>44155</c:v>
                </c:pt>
                <c:pt idx="533">
                  <c:v>44154</c:v>
                </c:pt>
                <c:pt idx="534">
                  <c:v>44153</c:v>
                </c:pt>
                <c:pt idx="535">
                  <c:v>44152</c:v>
                </c:pt>
                <c:pt idx="536">
                  <c:v>44151</c:v>
                </c:pt>
                <c:pt idx="537">
                  <c:v>44148</c:v>
                </c:pt>
                <c:pt idx="538">
                  <c:v>44147</c:v>
                </c:pt>
                <c:pt idx="539">
                  <c:v>44146</c:v>
                </c:pt>
                <c:pt idx="540">
                  <c:v>44145</c:v>
                </c:pt>
                <c:pt idx="541">
                  <c:v>44144</c:v>
                </c:pt>
                <c:pt idx="542">
                  <c:v>44141</c:v>
                </c:pt>
                <c:pt idx="543">
                  <c:v>44140</c:v>
                </c:pt>
                <c:pt idx="544">
                  <c:v>44139</c:v>
                </c:pt>
                <c:pt idx="545">
                  <c:v>44138</c:v>
                </c:pt>
                <c:pt idx="546">
                  <c:v>44137</c:v>
                </c:pt>
                <c:pt idx="547">
                  <c:v>44134</c:v>
                </c:pt>
                <c:pt idx="548">
                  <c:v>44133</c:v>
                </c:pt>
                <c:pt idx="549">
                  <c:v>44132</c:v>
                </c:pt>
                <c:pt idx="550">
                  <c:v>44131</c:v>
                </c:pt>
                <c:pt idx="551">
                  <c:v>44130</c:v>
                </c:pt>
                <c:pt idx="552">
                  <c:v>44127</c:v>
                </c:pt>
                <c:pt idx="553">
                  <c:v>44126</c:v>
                </c:pt>
                <c:pt idx="554">
                  <c:v>44125</c:v>
                </c:pt>
                <c:pt idx="555">
                  <c:v>44124</c:v>
                </c:pt>
                <c:pt idx="556">
                  <c:v>44123</c:v>
                </c:pt>
                <c:pt idx="557">
                  <c:v>44120</c:v>
                </c:pt>
                <c:pt idx="558">
                  <c:v>44119</c:v>
                </c:pt>
                <c:pt idx="559">
                  <c:v>44118</c:v>
                </c:pt>
                <c:pt idx="560">
                  <c:v>44117</c:v>
                </c:pt>
                <c:pt idx="561">
                  <c:v>44116</c:v>
                </c:pt>
                <c:pt idx="562">
                  <c:v>44113</c:v>
                </c:pt>
                <c:pt idx="563">
                  <c:v>44112</c:v>
                </c:pt>
                <c:pt idx="564">
                  <c:v>44111</c:v>
                </c:pt>
                <c:pt idx="565">
                  <c:v>44110</c:v>
                </c:pt>
                <c:pt idx="566">
                  <c:v>44109</c:v>
                </c:pt>
                <c:pt idx="567">
                  <c:v>44106</c:v>
                </c:pt>
                <c:pt idx="568">
                  <c:v>44105</c:v>
                </c:pt>
                <c:pt idx="569">
                  <c:v>44104</c:v>
                </c:pt>
                <c:pt idx="570">
                  <c:v>44103</c:v>
                </c:pt>
                <c:pt idx="571">
                  <c:v>44102</c:v>
                </c:pt>
                <c:pt idx="572">
                  <c:v>44099</c:v>
                </c:pt>
                <c:pt idx="573">
                  <c:v>44098</c:v>
                </c:pt>
                <c:pt idx="574">
                  <c:v>44097</c:v>
                </c:pt>
                <c:pt idx="575">
                  <c:v>44096</c:v>
                </c:pt>
                <c:pt idx="576">
                  <c:v>44095</c:v>
                </c:pt>
                <c:pt idx="577">
                  <c:v>44092</c:v>
                </c:pt>
                <c:pt idx="578">
                  <c:v>44091</c:v>
                </c:pt>
                <c:pt idx="579">
                  <c:v>44090</c:v>
                </c:pt>
                <c:pt idx="580">
                  <c:v>44089</c:v>
                </c:pt>
                <c:pt idx="581">
                  <c:v>44088</c:v>
                </c:pt>
                <c:pt idx="582">
                  <c:v>44085</c:v>
                </c:pt>
                <c:pt idx="583">
                  <c:v>44084</c:v>
                </c:pt>
                <c:pt idx="584">
                  <c:v>44083</c:v>
                </c:pt>
                <c:pt idx="585">
                  <c:v>44082</c:v>
                </c:pt>
                <c:pt idx="586">
                  <c:v>44081</c:v>
                </c:pt>
                <c:pt idx="587">
                  <c:v>44078</c:v>
                </c:pt>
                <c:pt idx="588">
                  <c:v>44077</c:v>
                </c:pt>
                <c:pt idx="589">
                  <c:v>44076</c:v>
                </c:pt>
                <c:pt idx="590">
                  <c:v>44075</c:v>
                </c:pt>
                <c:pt idx="591">
                  <c:v>44071</c:v>
                </c:pt>
                <c:pt idx="592">
                  <c:v>44070</c:v>
                </c:pt>
                <c:pt idx="593">
                  <c:v>44069</c:v>
                </c:pt>
                <c:pt idx="594">
                  <c:v>44068</c:v>
                </c:pt>
                <c:pt idx="595">
                  <c:v>44067</c:v>
                </c:pt>
                <c:pt idx="596">
                  <c:v>44064</c:v>
                </c:pt>
                <c:pt idx="597">
                  <c:v>44063</c:v>
                </c:pt>
                <c:pt idx="598">
                  <c:v>44062</c:v>
                </c:pt>
                <c:pt idx="599">
                  <c:v>44061</c:v>
                </c:pt>
                <c:pt idx="600">
                  <c:v>44060</c:v>
                </c:pt>
                <c:pt idx="601">
                  <c:v>44057</c:v>
                </c:pt>
                <c:pt idx="602">
                  <c:v>44056</c:v>
                </c:pt>
                <c:pt idx="603">
                  <c:v>44055</c:v>
                </c:pt>
                <c:pt idx="604">
                  <c:v>44054</c:v>
                </c:pt>
                <c:pt idx="605">
                  <c:v>44053</c:v>
                </c:pt>
                <c:pt idx="606">
                  <c:v>44050</c:v>
                </c:pt>
                <c:pt idx="607">
                  <c:v>44049</c:v>
                </c:pt>
                <c:pt idx="608">
                  <c:v>44048</c:v>
                </c:pt>
                <c:pt idx="609">
                  <c:v>44047</c:v>
                </c:pt>
                <c:pt idx="610">
                  <c:v>44046</c:v>
                </c:pt>
                <c:pt idx="611">
                  <c:v>44043</c:v>
                </c:pt>
                <c:pt idx="612">
                  <c:v>44042</c:v>
                </c:pt>
                <c:pt idx="613">
                  <c:v>44041</c:v>
                </c:pt>
                <c:pt idx="614">
                  <c:v>44040</c:v>
                </c:pt>
                <c:pt idx="615">
                  <c:v>44039</c:v>
                </c:pt>
                <c:pt idx="616">
                  <c:v>44036</c:v>
                </c:pt>
                <c:pt idx="617">
                  <c:v>44035</c:v>
                </c:pt>
                <c:pt idx="618">
                  <c:v>44034</c:v>
                </c:pt>
                <c:pt idx="619">
                  <c:v>44033</c:v>
                </c:pt>
                <c:pt idx="620">
                  <c:v>44032</c:v>
                </c:pt>
                <c:pt idx="621">
                  <c:v>44029</c:v>
                </c:pt>
                <c:pt idx="622">
                  <c:v>44028</c:v>
                </c:pt>
                <c:pt idx="623">
                  <c:v>44027</c:v>
                </c:pt>
                <c:pt idx="624">
                  <c:v>44026</c:v>
                </c:pt>
                <c:pt idx="625">
                  <c:v>44025</c:v>
                </c:pt>
                <c:pt idx="626">
                  <c:v>44022</c:v>
                </c:pt>
                <c:pt idx="627">
                  <c:v>44021</c:v>
                </c:pt>
                <c:pt idx="628">
                  <c:v>44020</c:v>
                </c:pt>
                <c:pt idx="629">
                  <c:v>44019</c:v>
                </c:pt>
                <c:pt idx="630">
                  <c:v>44018</c:v>
                </c:pt>
                <c:pt idx="631">
                  <c:v>44015</c:v>
                </c:pt>
                <c:pt idx="632">
                  <c:v>44014</c:v>
                </c:pt>
                <c:pt idx="633">
                  <c:v>44013</c:v>
                </c:pt>
                <c:pt idx="634">
                  <c:v>44012</c:v>
                </c:pt>
                <c:pt idx="635">
                  <c:v>44011</c:v>
                </c:pt>
                <c:pt idx="636">
                  <c:v>44008</c:v>
                </c:pt>
                <c:pt idx="637">
                  <c:v>44007</c:v>
                </c:pt>
                <c:pt idx="638">
                  <c:v>44006</c:v>
                </c:pt>
                <c:pt idx="639">
                  <c:v>44005</c:v>
                </c:pt>
                <c:pt idx="640">
                  <c:v>44004</c:v>
                </c:pt>
                <c:pt idx="641">
                  <c:v>44001</c:v>
                </c:pt>
                <c:pt idx="642">
                  <c:v>44000</c:v>
                </c:pt>
                <c:pt idx="643">
                  <c:v>43999</c:v>
                </c:pt>
                <c:pt idx="644">
                  <c:v>43998</c:v>
                </c:pt>
                <c:pt idx="645">
                  <c:v>43997</c:v>
                </c:pt>
                <c:pt idx="646">
                  <c:v>43994</c:v>
                </c:pt>
                <c:pt idx="647">
                  <c:v>43993</c:v>
                </c:pt>
                <c:pt idx="648">
                  <c:v>43992</c:v>
                </c:pt>
                <c:pt idx="649">
                  <c:v>43991</c:v>
                </c:pt>
                <c:pt idx="650">
                  <c:v>43990</c:v>
                </c:pt>
                <c:pt idx="651">
                  <c:v>43987</c:v>
                </c:pt>
                <c:pt idx="652">
                  <c:v>43986</c:v>
                </c:pt>
                <c:pt idx="653">
                  <c:v>43985</c:v>
                </c:pt>
                <c:pt idx="654">
                  <c:v>43984</c:v>
                </c:pt>
                <c:pt idx="655">
                  <c:v>43983</c:v>
                </c:pt>
                <c:pt idx="656">
                  <c:v>43980</c:v>
                </c:pt>
                <c:pt idx="657">
                  <c:v>43979</c:v>
                </c:pt>
                <c:pt idx="658">
                  <c:v>43978</c:v>
                </c:pt>
                <c:pt idx="659">
                  <c:v>43977</c:v>
                </c:pt>
                <c:pt idx="660">
                  <c:v>43973</c:v>
                </c:pt>
                <c:pt idx="661">
                  <c:v>43972</c:v>
                </c:pt>
                <c:pt idx="662">
                  <c:v>43971</c:v>
                </c:pt>
                <c:pt idx="663">
                  <c:v>43970</c:v>
                </c:pt>
                <c:pt idx="664">
                  <c:v>43969</c:v>
                </c:pt>
                <c:pt idx="665">
                  <c:v>43966</c:v>
                </c:pt>
                <c:pt idx="666">
                  <c:v>43965</c:v>
                </c:pt>
                <c:pt idx="667">
                  <c:v>43964</c:v>
                </c:pt>
                <c:pt idx="668">
                  <c:v>43963</c:v>
                </c:pt>
                <c:pt idx="669">
                  <c:v>43962</c:v>
                </c:pt>
                <c:pt idx="670">
                  <c:v>43958</c:v>
                </c:pt>
                <c:pt idx="671">
                  <c:v>43957</c:v>
                </c:pt>
                <c:pt idx="672">
                  <c:v>43956</c:v>
                </c:pt>
                <c:pt idx="673">
                  <c:v>43955</c:v>
                </c:pt>
                <c:pt idx="674">
                  <c:v>43952</c:v>
                </c:pt>
                <c:pt idx="675">
                  <c:v>43951</c:v>
                </c:pt>
                <c:pt idx="676">
                  <c:v>43950</c:v>
                </c:pt>
                <c:pt idx="677">
                  <c:v>43949</c:v>
                </c:pt>
                <c:pt idx="678">
                  <c:v>43948</c:v>
                </c:pt>
                <c:pt idx="679">
                  <c:v>43945</c:v>
                </c:pt>
                <c:pt idx="680">
                  <c:v>43944</c:v>
                </c:pt>
                <c:pt idx="681">
                  <c:v>43943</c:v>
                </c:pt>
                <c:pt idx="682">
                  <c:v>43942</c:v>
                </c:pt>
                <c:pt idx="683">
                  <c:v>43941</c:v>
                </c:pt>
                <c:pt idx="684">
                  <c:v>43938</c:v>
                </c:pt>
                <c:pt idx="685">
                  <c:v>43937</c:v>
                </c:pt>
                <c:pt idx="686">
                  <c:v>43936</c:v>
                </c:pt>
                <c:pt idx="687">
                  <c:v>43935</c:v>
                </c:pt>
                <c:pt idx="688">
                  <c:v>43930</c:v>
                </c:pt>
                <c:pt idx="689">
                  <c:v>43929</c:v>
                </c:pt>
                <c:pt idx="690">
                  <c:v>43928</c:v>
                </c:pt>
                <c:pt idx="691">
                  <c:v>43927</c:v>
                </c:pt>
                <c:pt idx="692">
                  <c:v>43924</c:v>
                </c:pt>
                <c:pt idx="693">
                  <c:v>43923</c:v>
                </c:pt>
                <c:pt idx="694">
                  <c:v>43922</c:v>
                </c:pt>
                <c:pt idx="695">
                  <c:v>43921</c:v>
                </c:pt>
                <c:pt idx="696">
                  <c:v>43920</c:v>
                </c:pt>
                <c:pt idx="697">
                  <c:v>43917</c:v>
                </c:pt>
                <c:pt idx="698">
                  <c:v>43916</c:v>
                </c:pt>
                <c:pt idx="699">
                  <c:v>43915</c:v>
                </c:pt>
                <c:pt idx="700">
                  <c:v>43914</c:v>
                </c:pt>
                <c:pt idx="701">
                  <c:v>43913</c:v>
                </c:pt>
                <c:pt idx="702">
                  <c:v>43910</c:v>
                </c:pt>
                <c:pt idx="703">
                  <c:v>43909</c:v>
                </c:pt>
                <c:pt idx="704">
                  <c:v>43908</c:v>
                </c:pt>
                <c:pt idx="705">
                  <c:v>43907</c:v>
                </c:pt>
                <c:pt idx="706">
                  <c:v>43906</c:v>
                </c:pt>
                <c:pt idx="707">
                  <c:v>43903</c:v>
                </c:pt>
                <c:pt idx="708">
                  <c:v>43902</c:v>
                </c:pt>
                <c:pt idx="709">
                  <c:v>43901</c:v>
                </c:pt>
                <c:pt idx="710">
                  <c:v>43900</c:v>
                </c:pt>
                <c:pt idx="711">
                  <c:v>43899</c:v>
                </c:pt>
                <c:pt idx="712">
                  <c:v>43896</c:v>
                </c:pt>
                <c:pt idx="713">
                  <c:v>43895</c:v>
                </c:pt>
                <c:pt idx="714">
                  <c:v>43894</c:v>
                </c:pt>
                <c:pt idx="715">
                  <c:v>43893</c:v>
                </c:pt>
                <c:pt idx="716">
                  <c:v>43892</c:v>
                </c:pt>
                <c:pt idx="717">
                  <c:v>43889</c:v>
                </c:pt>
                <c:pt idx="718">
                  <c:v>43888</c:v>
                </c:pt>
                <c:pt idx="719">
                  <c:v>43887</c:v>
                </c:pt>
                <c:pt idx="720">
                  <c:v>43886</c:v>
                </c:pt>
                <c:pt idx="721">
                  <c:v>43885</c:v>
                </c:pt>
                <c:pt idx="722">
                  <c:v>43882</c:v>
                </c:pt>
                <c:pt idx="723">
                  <c:v>43881</c:v>
                </c:pt>
                <c:pt idx="724">
                  <c:v>43880</c:v>
                </c:pt>
                <c:pt idx="725">
                  <c:v>43879</c:v>
                </c:pt>
                <c:pt idx="726">
                  <c:v>43878</c:v>
                </c:pt>
                <c:pt idx="727">
                  <c:v>43875</c:v>
                </c:pt>
                <c:pt idx="728">
                  <c:v>43874</c:v>
                </c:pt>
                <c:pt idx="729">
                  <c:v>43873</c:v>
                </c:pt>
                <c:pt idx="730">
                  <c:v>43872</c:v>
                </c:pt>
                <c:pt idx="731">
                  <c:v>43871</c:v>
                </c:pt>
                <c:pt idx="732">
                  <c:v>43868</c:v>
                </c:pt>
                <c:pt idx="733">
                  <c:v>43867</c:v>
                </c:pt>
                <c:pt idx="734">
                  <c:v>43866</c:v>
                </c:pt>
                <c:pt idx="735">
                  <c:v>43865</c:v>
                </c:pt>
                <c:pt idx="736">
                  <c:v>43864</c:v>
                </c:pt>
                <c:pt idx="737">
                  <c:v>43861</c:v>
                </c:pt>
                <c:pt idx="738">
                  <c:v>43860</c:v>
                </c:pt>
                <c:pt idx="739">
                  <c:v>43859</c:v>
                </c:pt>
                <c:pt idx="740">
                  <c:v>43858</c:v>
                </c:pt>
                <c:pt idx="741">
                  <c:v>43857</c:v>
                </c:pt>
                <c:pt idx="742">
                  <c:v>43854</c:v>
                </c:pt>
                <c:pt idx="743">
                  <c:v>43853</c:v>
                </c:pt>
                <c:pt idx="744">
                  <c:v>43852</c:v>
                </c:pt>
                <c:pt idx="745">
                  <c:v>43851</c:v>
                </c:pt>
                <c:pt idx="746">
                  <c:v>43850</c:v>
                </c:pt>
                <c:pt idx="747">
                  <c:v>43847</c:v>
                </c:pt>
                <c:pt idx="748">
                  <c:v>43846</c:v>
                </c:pt>
                <c:pt idx="749">
                  <c:v>43845</c:v>
                </c:pt>
                <c:pt idx="750">
                  <c:v>43844</c:v>
                </c:pt>
                <c:pt idx="751">
                  <c:v>43843</c:v>
                </c:pt>
                <c:pt idx="752">
                  <c:v>43840</c:v>
                </c:pt>
                <c:pt idx="753">
                  <c:v>43839</c:v>
                </c:pt>
                <c:pt idx="754">
                  <c:v>43838</c:v>
                </c:pt>
                <c:pt idx="755">
                  <c:v>43837</c:v>
                </c:pt>
                <c:pt idx="756">
                  <c:v>43836</c:v>
                </c:pt>
                <c:pt idx="757">
                  <c:v>43833</c:v>
                </c:pt>
                <c:pt idx="758">
                  <c:v>43832</c:v>
                </c:pt>
                <c:pt idx="759">
                  <c:v>43830</c:v>
                </c:pt>
              </c:numCache>
            </c:numRef>
          </c:cat>
          <c:val>
            <c:numRef>
              <c:f>Sheet1!$B$2:$B$761</c:f>
              <c:numCache>
                <c:formatCode>#\ ?/?</c:formatCode>
                <c:ptCount val="760"/>
                <c:pt idx="0">
                  <c:v>678.5</c:v>
                </c:pt>
                <c:pt idx="1">
                  <c:v>679.5</c:v>
                </c:pt>
                <c:pt idx="2">
                  <c:v>682.75</c:v>
                </c:pt>
                <c:pt idx="3">
                  <c:v>674.75</c:v>
                </c:pt>
                <c:pt idx="4">
                  <c:v>666.25</c:v>
                </c:pt>
                <c:pt idx="5">
                  <c:v>660.5</c:v>
                </c:pt>
                <c:pt idx="6">
                  <c:v>662.25</c:v>
                </c:pt>
                <c:pt idx="7">
                  <c:v>652</c:v>
                </c:pt>
                <c:pt idx="8">
                  <c:v>647.25</c:v>
                </c:pt>
                <c:pt idx="9">
                  <c:v>653</c:v>
                </c:pt>
                <c:pt idx="10">
                  <c:v>653.5</c:v>
                </c:pt>
                <c:pt idx="11">
                  <c:v>650.5</c:v>
                </c:pt>
                <c:pt idx="12">
                  <c:v>653.5</c:v>
                </c:pt>
                <c:pt idx="13" formatCode="General">
                  <c:v>654</c:v>
                </c:pt>
                <c:pt idx="14">
                  <c:v>644</c:v>
                </c:pt>
                <c:pt idx="15">
                  <c:v>642.5</c:v>
                </c:pt>
                <c:pt idx="16">
                  <c:v>641.25</c:v>
                </c:pt>
                <c:pt idx="17">
                  <c:v>637.25</c:v>
                </c:pt>
                <c:pt idx="18">
                  <c:v>640.5</c:v>
                </c:pt>
                <c:pt idx="19">
                  <c:v>646.25</c:v>
                </c:pt>
                <c:pt idx="20">
                  <c:v>660.5</c:v>
                </c:pt>
                <c:pt idx="21">
                  <c:v>662</c:v>
                </c:pt>
                <c:pt idx="22">
                  <c:v>665.75</c:v>
                </c:pt>
                <c:pt idx="23">
                  <c:v>668.75</c:v>
                </c:pt>
                <c:pt idx="24">
                  <c:v>668</c:v>
                </c:pt>
                <c:pt idx="26">
                  <c:v>663.25</c:v>
                </c:pt>
                <c:pt idx="27">
                  <c:v>656.75</c:v>
                </c:pt>
                <c:pt idx="28">
                  <c:v>659.5</c:v>
                </c:pt>
                <c:pt idx="29">
                  <c:v>667.75</c:v>
                </c:pt>
                <c:pt idx="30">
                  <c:v>667.5</c:v>
                </c:pt>
                <c:pt idx="31">
                  <c:v>665.25</c:v>
                </c:pt>
                <c:pt idx="32">
                  <c:v>666.75</c:v>
                </c:pt>
                <c:pt idx="33">
                  <c:v>657.25</c:v>
                </c:pt>
                <c:pt idx="34">
                  <c:v>658</c:v>
                </c:pt>
                <c:pt idx="35">
                  <c:v>653.25</c:v>
                </c:pt>
                <c:pt idx="36">
                  <c:v>664.5</c:v>
                </c:pt>
                <c:pt idx="37">
                  <c:v>667.5</c:v>
                </c:pt>
                <c:pt idx="38">
                  <c:v>675.75</c:v>
                </c:pt>
                <c:pt idx="39" formatCode="General">
                  <c:v>681</c:v>
                </c:pt>
                <c:pt idx="40">
                  <c:v>679.25</c:v>
                </c:pt>
                <c:pt idx="41">
                  <c:v>687.5</c:v>
                </c:pt>
                <c:pt idx="42">
                  <c:v>697.75</c:v>
                </c:pt>
                <c:pt idx="43">
                  <c:v>691.5</c:v>
                </c:pt>
                <c:pt idx="44" formatCode="0.00">
                  <c:v>680.75</c:v>
                </c:pt>
                <c:pt idx="45" formatCode="0.00">
                  <c:v>682.25</c:v>
                </c:pt>
                <c:pt idx="46" formatCode="0.00">
                  <c:v>685</c:v>
                </c:pt>
                <c:pt idx="47" formatCode="0.00">
                  <c:v>686.25</c:v>
                </c:pt>
                <c:pt idx="48" formatCode="0.00">
                  <c:v>681.5</c:v>
                </c:pt>
                <c:pt idx="49" formatCode="0.00">
                  <c:v>684.25</c:v>
                </c:pt>
                <c:pt idx="50" formatCode="0.00">
                  <c:v>684</c:v>
                </c:pt>
                <c:pt idx="51" formatCode="0.00">
                  <c:v>678.25</c:v>
                </c:pt>
                <c:pt idx="52" formatCode="0.00">
                  <c:v>681</c:v>
                </c:pt>
                <c:pt idx="53" formatCode="0.00">
                  <c:v>683.5</c:v>
                </c:pt>
                <c:pt idx="54" formatCode="0.00">
                  <c:v>689.75</c:v>
                </c:pt>
                <c:pt idx="55" formatCode="0.00">
                  <c:v>697.75</c:v>
                </c:pt>
                <c:pt idx="56" formatCode="0.00">
                  <c:v>693</c:v>
                </c:pt>
                <c:pt idx="57" formatCode="0.00">
                  <c:v>693</c:v>
                </c:pt>
                <c:pt idx="58" formatCode="0.00">
                  <c:v>698.25</c:v>
                </c:pt>
                <c:pt idx="59" formatCode="0.00">
                  <c:v>683.25</c:v>
                </c:pt>
                <c:pt idx="60" formatCode="0.00">
                  <c:v>675.5</c:v>
                </c:pt>
                <c:pt idx="61" formatCode="0.00">
                  <c:v>684</c:v>
                </c:pt>
                <c:pt idx="62" formatCode="0.00">
                  <c:v>683</c:v>
                </c:pt>
                <c:pt idx="63" formatCode="0.00">
                  <c:v>680.75</c:v>
                </c:pt>
                <c:pt idx="64" formatCode="0.00">
                  <c:v>677.5</c:v>
                </c:pt>
                <c:pt idx="65" formatCode="0.00">
                  <c:v>669.5</c:v>
                </c:pt>
                <c:pt idx="66" formatCode="0.00">
                  <c:v>670.5</c:v>
                </c:pt>
                <c:pt idx="67" formatCode="0.00">
                  <c:v>667.5</c:v>
                </c:pt>
                <c:pt idx="68" formatCode="0.00">
                  <c:v>666.25</c:v>
                </c:pt>
                <c:pt idx="69" formatCode="0.00">
                  <c:v>676.75</c:v>
                </c:pt>
                <c:pt idx="70" formatCode="0.00">
                  <c:v>688.25</c:v>
                </c:pt>
                <c:pt idx="71" formatCode="0.00">
                  <c:v>685.5</c:v>
                </c:pt>
                <c:pt idx="72" formatCode="0.00">
                  <c:v>692</c:v>
                </c:pt>
                <c:pt idx="73" formatCode="0.00">
                  <c:v>678.25</c:v>
                </c:pt>
                <c:pt idx="74" formatCode="0.00">
                  <c:v>677.25</c:v>
                </c:pt>
                <c:pt idx="75" formatCode="0.00">
                  <c:v>677.5</c:v>
                </c:pt>
                <c:pt idx="76" formatCode="0.00">
                  <c:v>682.25</c:v>
                </c:pt>
                <c:pt idx="77" formatCode="0.00">
                  <c:v>692.75</c:v>
                </c:pt>
                <c:pt idx="78" formatCode="0.00">
                  <c:v>696</c:v>
                </c:pt>
                <c:pt idx="79" formatCode="0.00">
                  <c:v>685</c:v>
                </c:pt>
                <c:pt idx="80" formatCode="0.00">
                  <c:v>668.5</c:v>
                </c:pt>
                <c:pt idx="81" formatCode="0.00">
                  <c:v>671</c:v>
                </c:pt>
                <c:pt idx="82" formatCode="0.00">
                  <c:v>676</c:v>
                </c:pt>
                <c:pt idx="83" formatCode="0.00">
                  <c:v>665.75</c:v>
                </c:pt>
                <c:pt idx="84" formatCode="0.00">
                  <c:v>665.75</c:v>
                </c:pt>
                <c:pt idx="85" formatCode="0.00">
                  <c:v>658</c:v>
                </c:pt>
                <c:pt idx="86" formatCode="0.00">
                  <c:v>673.75</c:v>
                </c:pt>
                <c:pt idx="87">
                  <c:v>679.75</c:v>
                </c:pt>
                <c:pt idx="88">
                  <c:v>683.75</c:v>
                </c:pt>
                <c:pt idx="89">
                  <c:v>668.75</c:v>
                </c:pt>
                <c:pt idx="90">
                  <c:v>657.5</c:v>
                </c:pt>
                <c:pt idx="91">
                  <c:v>665.75</c:v>
                </c:pt>
                <c:pt idx="92" formatCode="General">
                  <c:v>660</c:v>
                </c:pt>
                <c:pt idx="93">
                  <c:v>633.5</c:v>
                </c:pt>
                <c:pt idx="94" formatCode="General">
                  <c:v>626</c:v>
                </c:pt>
                <c:pt idx="95">
                  <c:v>619.75</c:v>
                </c:pt>
                <c:pt idx="96" formatCode="General">
                  <c:v>615</c:v>
                </c:pt>
                <c:pt idx="97" formatCode="General">
                  <c:v>611</c:v>
                </c:pt>
                <c:pt idx="98">
                  <c:v>626.75</c:v>
                </c:pt>
                <c:pt idx="99">
                  <c:v>639.75</c:v>
                </c:pt>
                <c:pt idx="100">
                  <c:v>629.25</c:v>
                </c:pt>
                <c:pt idx="101">
                  <c:v>621.25</c:v>
                </c:pt>
                <c:pt idx="102">
                  <c:v>615.5</c:v>
                </c:pt>
                <c:pt idx="103">
                  <c:v>608.5</c:v>
                </c:pt>
                <c:pt idx="104">
                  <c:v>610.25</c:v>
                </c:pt>
                <c:pt idx="105">
                  <c:v>602.25</c:v>
                </c:pt>
                <c:pt idx="106">
                  <c:v>591.5</c:v>
                </c:pt>
                <c:pt idx="107">
                  <c:v>591.25</c:v>
                </c:pt>
                <c:pt idx="108" formatCode="General">
                  <c:v>607</c:v>
                </c:pt>
                <c:pt idx="109">
                  <c:v>616.25</c:v>
                </c:pt>
                <c:pt idx="110" formatCode="General">
                  <c:v>615</c:v>
                </c:pt>
                <c:pt idx="111" formatCode="General">
                  <c:v>600.25</c:v>
                </c:pt>
                <c:pt idx="112" formatCode="General">
                  <c:v>597</c:v>
                </c:pt>
                <c:pt idx="113" formatCode="General">
                  <c:v>580</c:v>
                </c:pt>
                <c:pt idx="114" formatCode="General">
                  <c:v>564.25</c:v>
                </c:pt>
                <c:pt idx="115" formatCode="General">
                  <c:v>575.75</c:v>
                </c:pt>
                <c:pt idx="116" formatCode="General">
                  <c:v>592.25</c:v>
                </c:pt>
                <c:pt idx="117" formatCode="General">
                  <c:v>596.75</c:v>
                </c:pt>
                <c:pt idx="118" formatCode="General">
                  <c:v>612.25</c:v>
                </c:pt>
                <c:pt idx="119" formatCode="General">
                  <c:v>604.25</c:v>
                </c:pt>
                <c:pt idx="120" formatCode="General">
                  <c:v>605</c:v>
                </c:pt>
                <c:pt idx="121" formatCode="General">
                  <c:v>600</c:v>
                </c:pt>
                <c:pt idx="122" formatCode="General">
                  <c:v>594</c:v>
                </c:pt>
                <c:pt idx="123" formatCode="General">
                  <c:v>637</c:v>
                </c:pt>
                <c:pt idx="124" formatCode="General">
                  <c:v>633.25</c:v>
                </c:pt>
                <c:pt idx="125" formatCode="General">
                  <c:v>609</c:v>
                </c:pt>
                <c:pt idx="126" formatCode="General">
                  <c:v>599.75</c:v>
                </c:pt>
                <c:pt idx="127" formatCode="General">
                  <c:v>592.25</c:v>
                </c:pt>
                <c:pt idx="128" formatCode="General">
                  <c:v>619.75</c:v>
                </c:pt>
                <c:pt idx="129" formatCode="General">
                  <c:v>743.75</c:v>
                </c:pt>
                <c:pt idx="130" formatCode="0.00">
                  <c:v>770.25</c:v>
                </c:pt>
                <c:pt idx="131" formatCode="0.00">
                  <c:v>759.5</c:v>
                </c:pt>
                <c:pt idx="132" formatCode="0.00">
                  <c:v>744.25</c:v>
                </c:pt>
                <c:pt idx="133" formatCode="0.00">
                  <c:v>750.25</c:v>
                </c:pt>
                <c:pt idx="134" formatCode="0.00">
                  <c:v>746.75</c:v>
                </c:pt>
                <c:pt idx="135" formatCode="0.00">
                  <c:v>768</c:v>
                </c:pt>
                <c:pt idx="136" formatCode="0.00">
                  <c:v>760.75</c:v>
                </c:pt>
                <c:pt idx="137" formatCode="0.00">
                  <c:v>784.5</c:v>
                </c:pt>
                <c:pt idx="138" formatCode="0.00">
                  <c:v>788.25</c:v>
                </c:pt>
                <c:pt idx="139" formatCode="0.00">
                  <c:v>774</c:v>
                </c:pt>
                <c:pt idx="140" formatCode="0.00">
                  <c:v>768.25</c:v>
                </c:pt>
                <c:pt idx="141" formatCode="0.00">
                  <c:v>769.25</c:v>
                </c:pt>
                <c:pt idx="142" formatCode="0.00">
                  <c:v>773.25</c:v>
                </c:pt>
                <c:pt idx="143" formatCode="0.00">
                  <c:v>773</c:v>
                </c:pt>
                <c:pt idx="144" formatCode="0.00">
                  <c:v>764.5</c:v>
                </c:pt>
                <c:pt idx="145" formatCode="0.00">
                  <c:v>757</c:v>
                </c:pt>
                <c:pt idx="146" formatCode="0.00">
                  <c:v>742.5</c:v>
                </c:pt>
                <c:pt idx="147" formatCode="0.00">
                  <c:v>727</c:v>
                </c:pt>
                <c:pt idx="148" formatCode="0.00">
                  <c:v>730.25</c:v>
                </c:pt>
                <c:pt idx="149" formatCode="0.00">
                  <c:v>731.25</c:v>
                </c:pt>
                <c:pt idx="150" formatCode="0.00">
                  <c:v>753.5</c:v>
                </c:pt>
                <c:pt idx="151" formatCode="0.00">
                  <c:v>777.25</c:v>
                </c:pt>
                <c:pt idx="152" formatCode="0.00">
                  <c:v>765</c:v>
                </c:pt>
                <c:pt idx="153" formatCode="0.00">
                  <c:v>772.25</c:v>
                </c:pt>
                <c:pt idx="154" formatCode="0.00">
                  <c:v>771.75</c:v>
                </c:pt>
                <c:pt idx="155" formatCode="0.00">
                  <c:v>786.25</c:v>
                </c:pt>
                <c:pt idx="156" formatCode="0.00">
                  <c:v>778.75</c:v>
                </c:pt>
                <c:pt idx="157" formatCode="0.00">
                  <c:v>783.25</c:v>
                </c:pt>
                <c:pt idx="158" formatCode="0.00">
                  <c:v>781.5</c:v>
                </c:pt>
                <c:pt idx="159" formatCode="0.00">
                  <c:v>800.75</c:v>
                </c:pt>
                <c:pt idx="160" formatCode="0.00">
                  <c:v>809.5</c:v>
                </c:pt>
                <c:pt idx="161" formatCode="0.00">
                  <c:v>781.25</c:v>
                </c:pt>
                <c:pt idx="162" formatCode="0.00">
                  <c:v>791.5</c:v>
                </c:pt>
                <c:pt idx="163" formatCode="0.00">
                  <c:v>788.5</c:v>
                </c:pt>
                <c:pt idx="164" formatCode="0.00">
                  <c:v>775.25</c:v>
                </c:pt>
                <c:pt idx="165" formatCode="0.00">
                  <c:v>772</c:v>
                </c:pt>
                <c:pt idx="166" formatCode="0.00">
                  <c:v>784.75</c:v>
                </c:pt>
                <c:pt idx="167" formatCode="0.00">
                  <c:v>797.5</c:v>
                </c:pt>
                <c:pt idx="168" formatCode="0.00">
                  <c:v>794.25</c:v>
                </c:pt>
                <c:pt idx="169" formatCode="0.00">
                  <c:v>793</c:v>
                </c:pt>
                <c:pt idx="170" formatCode="0.00">
                  <c:v>803.5</c:v>
                </c:pt>
                <c:pt idx="171" formatCode="0.00">
                  <c:v>818.25</c:v>
                </c:pt>
                <c:pt idx="172" formatCode="0.00">
                  <c:v>816</c:v>
                </c:pt>
                <c:pt idx="173" formatCode="0.00">
                  <c:v>815.5</c:v>
                </c:pt>
                <c:pt idx="174" formatCode="0.00">
                  <c:v>803.25</c:v>
                </c:pt>
                <c:pt idx="175" formatCode="0.00">
                  <c:v>800.25</c:v>
                </c:pt>
                <c:pt idx="176" formatCode="0.00">
                  <c:v>793</c:v>
                </c:pt>
                <c:pt idx="177" formatCode="0.00">
                  <c:v>799.25</c:v>
                </c:pt>
                <c:pt idx="178" formatCode="0.00">
                  <c:v>815.75</c:v>
                </c:pt>
                <c:pt idx="179" formatCode="0.00">
                  <c:v>804</c:v>
                </c:pt>
                <c:pt idx="180" formatCode="0.00">
                  <c:v>813.25</c:v>
                </c:pt>
                <c:pt idx="181" formatCode="0.00">
                  <c:v>790.25</c:v>
                </c:pt>
                <c:pt idx="182" formatCode="0.00">
                  <c:v>783.5</c:v>
                </c:pt>
                <c:pt idx="183" formatCode="0.00">
                  <c:v>776.25</c:v>
                </c:pt>
                <c:pt idx="184" formatCode="0.00">
                  <c:v>764.5</c:v>
                </c:pt>
                <c:pt idx="185" formatCode="0.00">
                  <c:v>768.75</c:v>
                </c:pt>
                <c:pt idx="186" formatCode="0.00">
                  <c:v>757.75</c:v>
                </c:pt>
                <c:pt idx="187" formatCode="0.00">
                  <c:v>756.5</c:v>
                </c:pt>
                <c:pt idx="188" formatCode="0.00">
                  <c:v>759.75</c:v>
                </c:pt>
                <c:pt idx="189" formatCode="0.00">
                  <c:v>750.5</c:v>
                </c:pt>
                <c:pt idx="190" formatCode="0.00">
                  <c:v>735</c:v>
                </c:pt>
                <c:pt idx="191" formatCode="0.00">
                  <c:v>748.75</c:v>
                </c:pt>
                <c:pt idx="192" formatCode="0.00">
                  <c:v>738</c:v>
                </c:pt>
                <c:pt idx="193" formatCode="0.00">
                  <c:v>726.25</c:v>
                </c:pt>
                <c:pt idx="194" formatCode="0.00">
                  <c:v>748.5</c:v>
                </c:pt>
                <c:pt idx="195" formatCode="0.00">
                  <c:v>754</c:v>
                </c:pt>
                <c:pt idx="196" formatCode="0.00">
                  <c:v>748.25</c:v>
                </c:pt>
                <c:pt idx="197" formatCode="0.00">
                  <c:v>757.75</c:v>
                </c:pt>
                <c:pt idx="198" formatCode="0.00">
                  <c:v>753</c:v>
                </c:pt>
                <c:pt idx="199" formatCode="0.00">
                  <c:v>756.25</c:v>
                </c:pt>
                <c:pt idx="200" formatCode="0.00">
                  <c:v>741.75</c:v>
                </c:pt>
                <c:pt idx="201" formatCode="0.00">
                  <c:v>754.5</c:v>
                </c:pt>
                <c:pt idx="202" formatCode="0.00">
                  <c:v>730</c:v>
                </c:pt>
                <c:pt idx="203" formatCode="0.00">
                  <c:v>758</c:v>
                </c:pt>
                <c:pt idx="204" formatCode="0.00">
                  <c:v>748.25</c:v>
                </c:pt>
                <c:pt idx="205" formatCode="0.00">
                  <c:v>762.5</c:v>
                </c:pt>
                <c:pt idx="206" formatCode="0.00">
                  <c:v>755.75</c:v>
                </c:pt>
                <c:pt idx="207" formatCode="0.00">
                  <c:v>733</c:v>
                </c:pt>
                <c:pt idx="208" formatCode="0.00">
                  <c:v>753</c:v>
                </c:pt>
                <c:pt idx="209" formatCode="0.00">
                  <c:v>750.75</c:v>
                </c:pt>
                <c:pt idx="210" formatCode="0.00">
                  <c:v>754.25</c:v>
                </c:pt>
                <c:pt idx="211" formatCode="0.00">
                  <c:v>747.75</c:v>
                </c:pt>
                <c:pt idx="212" formatCode="0.00">
                  <c:v>725</c:v>
                </c:pt>
                <c:pt idx="213" formatCode="0.00">
                  <c:v>725.75</c:v>
                </c:pt>
                <c:pt idx="214" formatCode="0.00">
                  <c:v>697.5</c:v>
                </c:pt>
                <c:pt idx="215" formatCode="0.00">
                  <c:v>659.5</c:v>
                </c:pt>
                <c:pt idx="216" formatCode="0.00">
                  <c:v>695</c:v>
                </c:pt>
                <c:pt idx="217" formatCode="0.00">
                  <c:v>683.75</c:v>
                </c:pt>
                <c:pt idx="218" formatCode="0.00">
                  <c:v>674.75</c:v>
                </c:pt>
                <c:pt idx="219" formatCode="0.00">
                  <c:v>654.25</c:v>
                </c:pt>
                <c:pt idx="220" formatCode="0.00">
                  <c:v>650</c:v>
                </c:pt>
                <c:pt idx="221" formatCode="0.00">
                  <c:v>647</c:v>
                </c:pt>
                <c:pt idx="222" formatCode="0.00">
                  <c:v>638</c:v>
                </c:pt>
                <c:pt idx="223" formatCode="0.00">
                  <c:v>655.75</c:v>
                </c:pt>
                <c:pt idx="224" formatCode="0.00">
                  <c:v>651</c:v>
                </c:pt>
                <c:pt idx="225" formatCode="0.00">
                  <c:v>641.75</c:v>
                </c:pt>
                <c:pt idx="226" formatCode="0.00">
                  <c:v>646.75</c:v>
                </c:pt>
                <c:pt idx="227" formatCode="0.00">
                  <c:v>632.25</c:v>
                </c:pt>
                <c:pt idx="228" formatCode="0.00">
                  <c:v>635.25</c:v>
                </c:pt>
                <c:pt idx="229" formatCode="0.00">
                  <c:v>620.5</c:v>
                </c:pt>
                <c:pt idx="230" formatCode="0.00">
                  <c:v>616.75</c:v>
                </c:pt>
                <c:pt idx="231" formatCode="0.00">
                  <c:v>622.5</c:v>
                </c:pt>
                <c:pt idx="232" formatCode="0.00">
                  <c:v>634.75</c:v>
                </c:pt>
                <c:pt idx="233" formatCode="0.00">
                  <c:v>626</c:v>
                </c:pt>
                <c:pt idx="234" formatCode="0.00">
                  <c:v>636</c:v>
                </c:pt>
                <c:pt idx="235" formatCode="0.00">
                  <c:v>625.25</c:v>
                </c:pt>
                <c:pt idx="236" formatCode="0.00">
                  <c:v>627</c:v>
                </c:pt>
                <c:pt idx="237" formatCode="0.00">
                  <c:v>620</c:v>
                </c:pt>
                <c:pt idx="238" formatCode="0.00">
                  <c:v>621</c:v>
                </c:pt>
                <c:pt idx="239" formatCode="0.00">
                  <c:v>616.25</c:v>
                </c:pt>
                <c:pt idx="240" formatCode="0.00">
                  <c:v>611</c:v>
                </c:pt>
                <c:pt idx="241" formatCode="0.00">
                  <c:v>610.5</c:v>
                </c:pt>
                <c:pt idx="242" formatCode="0.00">
                  <c:v>599.5</c:v>
                </c:pt>
                <c:pt idx="243" formatCode="0.00">
                  <c:v>596.25</c:v>
                </c:pt>
                <c:pt idx="244" formatCode="0.00">
                  <c:v>587.5</c:v>
                </c:pt>
                <c:pt idx="245" formatCode="0.00">
                  <c:v>599</c:v>
                </c:pt>
                <c:pt idx="246" formatCode="0.00">
                  <c:v>601</c:v>
                </c:pt>
                <c:pt idx="247" formatCode="0.00">
                  <c:v>599.75</c:v>
                </c:pt>
                <c:pt idx="248" formatCode="0.00">
                  <c:v>606.75</c:v>
                </c:pt>
                <c:pt idx="249" formatCode="0.00">
                  <c:v>603.75</c:v>
                </c:pt>
                <c:pt idx="250" formatCode="0.00">
                  <c:v>602.25</c:v>
                </c:pt>
                <c:pt idx="251" formatCode="0.00">
                  <c:v>609.5</c:v>
                </c:pt>
                <c:pt idx="252" formatCode="0.00">
                  <c:v>589.25</c:v>
                </c:pt>
                <c:pt idx="253" formatCode="0.00">
                  <c:v>593.25</c:v>
                </c:pt>
                <c:pt idx="254" formatCode="0.00">
                  <c:v>596</c:v>
                </c:pt>
                <c:pt idx="255" formatCode="0.00">
                  <c:v>605.5</c:v>
                </c:pt>
                <c:pt idx="256" formatCode="0.00">
                  <c:v>604.75</c:v>
                </c:pt>
                <c:pt idx="257" formatCode="0.00">
                  <c:v>614.75</c:v>
                </c:pt>
                <c:pt idx="258" formatCode="0.00">
                  <c:v>605.75</c:v>
                </c:pt>
                <c:pt idx="259" formatCode="0.00">
                  <c:v>602.5</c:v>
                </c:pt>
                <c:pt idx="260" formatCode="0.00">
                  <c:v>598.25</c:v>
                </c:pt>
                <c:pt idx="261" formatCode="0.00">
                  <c:v>591</c:v>
                </c:pt>
                <c:pt idx="262" formatCode="0.00">
                  <c:v>593.25</c:v>
                </c:pt>
                <c:pt idx="263" formatCode="0.00">
                  <c:v>591.25</c:v>
                </c:pt>
                <c:pt idx="264" formatCode="0.00">
                  <c:v>585.75</c:v>
                </c:pt>
                <c:pt idx="265" formatCode="0.00">
                  <c:v>590.25</c:v>
                </c:pt>
                <c:pt idx="266" formatCode="0.00">
                  <c:v>585</c:v>
                </c:pt>
                <c:pt idx="267" formatCode="0.00">
                  <c:v>590</c:v>
                </c:pt>
                <c:pt idx="268" formatCode="0.00">
                  <c:v>591.75</c:v>
                </c:pt>
                <c:pt idx="269" formatCode="0.00">
                  <c:v>587.25</c:v>
                </c:pt>
                <c:pt idx="270" formatCode="0.00">
                  <c:v>586</c:v>
                </c:pt>
                <c:pt idx="271" formatCode="0.00">
                  <c:v>583.5</c:v>
                </c:pt>
                <c:pt idx="272" formatCode="0.00">
                  <c:v>584</c:v>
                </c:pt>
                <c:pt idx="273" formatCode="0.00">
                  <c:v>576.75</c:v>
                </c:pt>
                <c:pt idx="274" formatCode="0.00">
                  <c:v>571.5</c:v>
                </c:pt>
                <c:pt idx="275" formatCode="0.00">
                  <c:v>567</c:v>
                </c:pt>
                <c:pt idx="276" formatCode="0.00">
                  <c:v>581</c:v>
                </c:pt>
                <c:pt idx="277" formatCode="0.00">
                  <c:v>586.75</c:v>
                </c:pt>
                <c:pt idx="278" formatCode="0.00">
                  <c:v>579.75</c:v>
                </c:pt>
                <c:pt idx="279" formatCode="0.00">
                  <c:v>580.5</c:v>
                </c:pt>
                <c:pt idx="280" formatCode="0.00">
                  <c:v>576.75</c:v>
                </c:pt>
                <c:pt idx="281" formatCode="0.00">
                  <c:v>570.75</c:v>
                </c:pt>
                <c:pt idx="282" formatCode="0.00">
                  <c:v>573</c:v>
                </c:pt>
                <c:pt idx="283" formatCode="0.00">
                  <c:v>575.25</c:v>
                </c:pt>
                <c:pt idx="284" formatCode="0.00">
                  <c:v>571</c:v>
                </c:pt>
                <c:pt idx="285" formatCode="0.00">
                  <c:v>576.5</c:v>
                </c:pt>
                <c:pt idx="286" formatCode="0.00">
                  <c:v>577.25</c:v>
                </c:pt>
                <c:pt idx="287" formatCode="0.00">
                  <c:v>569.5</c:v>
                </c:pt>
                <c:pt idx="288" formatCode="0.00">
                  <c:v>569.25</c:v>
                </c:pt>
                <c:pt idx="289" formatCode="0.00">
                  <c:v>554.75</c:v>
                </c:pt>
                <c:pt idx="290" formatCode="0.00">
                  <c:v>551.5</c:v>
                </c:pt>
                <c:pt idx="291" formatCode="0.00">
                  <c:v>553</c:v>
                </c:pt>
                <c:pt idx="292" formatCode="0.00">
                  <c:v>559.25</c:v>
                </c:pt>
                <c:pt idx="293" formatCode="0.00">
                  <c:v>564</c:v>
                </c:pt>
                <c:pt idx="294" formatCode="0.00">
                  <c:v>573</c:v>
                </c:pt>
                <c:pt idx="295" formatCode="0.00">
                  <c:v>579</c:v>
                </c:pt>
                <c:pt idx="296" formatCode="0.00">
                  <c:v>568.25</c:v>
                </c:pt>
                <c:pt idx="297" formatCode="0.00">
                  <c:v>562.75</c:v>
                </c:pt>
                <c:pt idx="298" formatCode="0.00">
                  <c:v>557.25</c:v>
                </c:pt>
                <c:pt idx="299" formatCode="0.00">
                  <c:v>543.5</c:v>
                </c:pt>
                <c:pt idx="300" formatCode="0.00">
                  <c:v>538</c:v>
                </c:pt>
                <c:pt idx="301" formatCode="0.00">
                  <c:v>538</c:v>
                </c:pt>
                <c:pt idx="302" formatCode="0.00">
                  <c:v>532.25</c:v>
                </c:pt>
                <c:pt idx="303" formatCode="0.00">
                  <c:v>539.25</c:v>
                </c:pt>
                <c:pt idx="304" formatCode="0.00">
                  <c:v>530.25</c:v>
                </c:pt>
                <c:pt idx="305" formatCode="0.00">
                  <c:v>532.75</c:v>
                </c:pt>
                <c:pt idx="306" formatCode="0.00">
                  <c:v>525.75</c:v>
                </c:pt>
                <c:pt idx="307" formatCode="0.00">
                  <c:v>516.75</c:v>
                </c:pt>
                <c:pt idx="308" formatCode="0.00">
                  <c:v>512.25</c:v>
                </c:pt>
                <c:pt idx="309" formatCode="0.00">
                  <c:v>522.5</c:v>
                </c:pt>
                <c:pt idx="310" formatCode="0.00">
                  <c:v>533</c:v>
                </c:pt>
                <c:pt idx="311" formatCode="0.00">
                  <c:v>530.5</c:v>
                </c:pt>
                <c:pt idx="312" formatCode="0.00">
                  <c:v>534</c:v>
                </c:pt>
                <c:pt idx="313" formatCode="0.00">
                  <c:v>532.25</c:v>
                </c:pt>
                <c:pt idx="314" formatCode="0.00">
                  <c:v>537.5</c:v>
                </c:pt>
                <c:pt idx="315" formatCode="0.00">
                  <c:v>540.75</c:v>
                </c:pt>
                <c:pt idx="316" formatCode="0.00">
                  <c:v>541.5</c:v>
                </c:pt>
                <c:pt idx="317" formatCode="0.00">
                  <c:v>536.75</c:v>
                </c:pt>
                <c:pt idx="318" formatCode="0.00">
                  <c:v>539</c:v>
                </c:pt>
                <c:pt idx="319" formatCode="0.00">
                  <c:v>532.5</c:v>
                </c:pt>
                <c:pt idx="320" formatCode="0.00">
                  <c:v>539.5</c:v>
                </c:pt>
                <c:pt idx="321" formatCode="0.00">
                  <c:v>526.75</c:v>
                </c:pt>
                <c:pt idx="322" formatCode="0.00">
                  <c:v>529.25</c:v>
                </c:pt>
                <c:pt idx="323" formatCode="0.00">
                  <c:v>525.5</c:v>
                </c:pt>
                <c:pt idx="324" formatCode="0.00">
                  <c:v>517</c:v>
                </c:pt>
                <c:pt idx="325" formatCode="0.00">
                  <c:v>521.75</c:v>
                </c:pt>
                <c:pt idx="326" formatCode="0.00">
                  <c:v>527.25</c:v>
                </c:pt>
                <c:pt idx="327" formatCode="0.00">
                  <c:v>529.5</c:v>
                </c:pt>
                <c:pt idx="328" formatCode="0.00">
                  <c:v>533.5</c:v>
                </c:pt>
                <c:pt idx="329" formatCode="0.00">
                  <c:v>520.25</c:v>
                </c:pt>
                <c:pt idx="330" formatCode="0.00">
                  <c:v>513.25</c:v>
                </c:pt>
                <c:pt idx="331" formatCode="0.00">
                  <c:v>517.5</c:v>
                </c:pt>
                <c:pt idx="332" formatCode="0.00">
                  <c:v>510</c:v>
                </c:pt>
                <c:pt idx="333" formatCode="0.00">
                  <c:v>510.25</c:v>
                </c:pt>
                <c:pt idx="334" formatCode="0.00">
                  <c:v>510.75</c:v>
                </c:pt>
                <c:pt idx="335" formatCode="0.00">
                  <c:v>524</c:v>
                </c:pt>
                <c:pt idx="336" formatCode="0.00">
                  <c:v>525.5</c:v>
                </c:pt>
                <c:pt idx="337" formatCode="0.00">
                  <c:v>522.75</c:v>
                </c:pt>
                <c:pt idx="338" formatCode="0.00">
                  <c:v>534</c:v>
                </c:pt>
                <c:pt idx="339" formatCode="0.00">
                  <c:v>540.25</c:v>
                </c:pt>
                <c:pt idx="340" formatCode="0.00">
                  <c:v>558</c:v>
                </c:pt>
                <c:pt idx="341" formatCode="0.00">
                  <c:v>552.75</c:v>
                </c:pt>
                <c:pt idx="342" formatCode="0.00">
                  <c:v>551.25</c:v>
                </c:pt>
                <c:pt idx="343" formatCode="0.00">
                  <c:v>544.5</c:v>
                </c:pt>
                <c:pt idx="344" formatCode="0.00">
                  <c:v>538</c:v>
                </c:pt>
                <c:pt idx="345" formatCode="0.00">
                  <c:v>538.75</c:v>
                </c:pt>
                <c:pt idx="346" formatCode="0.00">
                  <c:v>550</c:v>
                </c:pt>
                <c:pt idx="347" formatCode="0.00">
                  <c:v>561.75</c:v>
                </c:pt>
                <c:pt idx="348" formatCode="0.00">
                  <c:v>558.25</c:v>
                </c:pt>
                <c:pt idx="349" formatCode="0.00">
                  <c:v>564.75</c:v>
                </c:pt>
                <c:pt idx="350" formatCode="0.00">
                  <c:v>568.25</c:v>
                </c:pt>
                <c:pt idx="351" formatCode="0.00">
                  <c:v>567</c:v>
                </c:pt>
                <c:pt idx="352" formatCode="0.00">
                  <c:v>556.25</c:v>
                </c:pt>
                <c:pt idx="353" formatCode="0.00">
                  <c:v>549.25</c:v>
                </c:pt>
                <c:pt idx="354" formatCode="0.00">
                  <c:v>550.25</c:v>
                </c:pt>
                <c:pt idx="355" formatCode="0.00">
                  <c:v>555</c:v>
                </c:pt>
                <c:pt idx="356" formatCode="0.00">
                  <c:v>555.75</c:v>
                </c:pt>
                <c:pt idx="357" formatCode="0.00">
                  <c:v>545.75</c:v>
                </c:pt>
                <c:pt idx="358" formatCode="0.00">
                  <c:v>550.5</c:v>
                </c:pt>
                <c:pt idx="359" formatCode="0.00">
                  <c:v>558.75</c:v>
                </c:pt>
                <c:pt idx="360" formatCode="0.00">
                  <c:v>547</c:v>
                </c:pt>
                <c:pt idx="361" formatCode="0.00">
                  <c:v>558</c:v>
                </c:pt>
                <c:pt idx="362" formatCode="0.00">
                  <c:v>549.25</c:v>
                </c:pt>
                <c:pt idx="363" formatCode="0.00">
                  <c:v>548.75</c:v>
                </c:pt>
                <c:pt idx="364" formatCode="0.00">
                  <c:v>549.75</c:v>
                </c:pt>
                <c:pt idx="365" formatCode="0.00">
                  <c:v>547.25</c:v>
                </c:pt>
                <c:pt idx="366" formatCode="0.00">
                  <c:v>564.5</c:v>
                </c:pt>
                <c:pt idx="367" formatCode="0.00">
                  <c:v>571.75</c:v>
                </c:pt>
                <c:pt idx="368" formatCode="0.00">
                  <c:v>571.75</c:v>
                </c:pt>
                <c:pt idx="369" formatCode="0.00">
                  <c:v>556</c:v>
                </c:pt>
                <c:pt idx="370" formatCode="0.00">
                  <c:v>556</c:v>
                </c:pt>
                <c:pt idx="371" formatCode="0.00">
                  <c:v>564.25</c:v>
                </c:pt>
                <c:pt idx="372" formatCode="0.00">
                  <c:v>568.25</c:v>
                </c:pt>
                <c:pt idx="373" formatCode="0.00">
                  <c:v>551.25</c:v>
                </c:pt>
                <c:pt idx="374" formatCode="0.00">
                  <c:v>545.25</c:v>
                </c:pt>
                <c:pt idx="375" formatCode="0.00">
                  <c:v>529.5</c:v>
                </c:pt>
                <c:pt idx="376" formatCode="0.00">
                  <c:v>536.75</c:v>
                </c:pt>
                <c:pt idx="377" formatCode="0.00">
                  <c:v>542.75</c:v>
                </c:pt>
                <c:pt idx="378" formatCode="0.00">
                  <c:v>552</c:v>
                </c:pt>
                <c:pt idx="379" formatCode="0.00">
                  <c:v>592</c:v>
                </c:pt>
                <c:pt idx="380" formatCode="0.00">
                  <c:v>601.75</c:v>
                </c:pt>
                <c:pt idx="381" formatCode="0.00">
                  <c:v>720</c:v>
                </c:pt>
                <c:pt idx="382" formatCode="0.00">
                  <c:v>694.5</c:v>
                </c:pt>
                <c:pt idx="383" formatCode="0.00">
                  <c:v>675.5</c:v>
                </c:pt>
                <c:pt idx="384" formatCode="0.00">
                  <c:v>636.5</c:v>
                </c:pt>
                <c:pt idx="385" formatCode="0.00">
                  <c:v>653.25</c:v>
                </c:pt>
                <c:pt idx="386" formatCode="0.00">
                  <c:v>664.25</c:v>
                </c:pt>
                <c:pt idx="387" formatCode="0.00">
                  <c:v>659.75</c:v>
                </c:pt>
                <c:pt idx="388" formatCode="0.00">
                  <c:v>659.25</c:v>
                </c:pt>
                <c:pt idx="389" formatCode="0.00">
                  <c:v>655.25</c:v>
                </c:pt>
                <c:pt idx="390" formatCode="0.00">
                  <c:v>633</c:v>
                </c:pt>
                <c:pt idx="391" formatCode="0.00">
                  <c:v>673</c:v>
                </c:pt>
                <c:pt idx="392" formatCode="0.00">
                  <c:v>667.5</c:v>
                </c:pt>
                <c:pt idx="393" formatCode="0.00">
                  <c:v>659.25</c:v>
                </c:pt>
                <c:pt idx="394" formatCode="0.00">
                  <c:v>684.5</c:v>
                </c:pt>
                <c:pt idx="395" formatCode="0.00">
                  <c:v>699</c:v>
                </c:pt>
                <c:pt idx="396" formatCode="0.00">
                  <c:v>690.75</c:v>
                </c:pt>
                <c:pt idx="397" formatCode="0.00">
                  <c:v>680</c:v>
                </c:pt>
                <c:pt idx="398" formatCode="0.00">
                  <c:v>679.25</c:v>
                </c:pt>
                <c:pt idx="399" formatCode="0.00">
                  <c:v>682.75</c:v>
                </c:pt>
                <c:pt idx="400" formatCode="0.00">
                  <c:v>662</c:v>
                </c:pt>
                <c:pt idx="401" formatCode="0.00">
                  <c:v>675</c:v>
                </c:pt>
                <c:pt idx="402" formatCode="0.00">
                  <c:v>688.75</c:v>
                </c:pt>
                <c:pt idx="403" formatCode="0.00">
                  <c:v>656.75</c:v>
                </c:pt>
                <c:pt idx="404" formatCode="0.00">
                  <c:v>664.5</c:v>
                </c:pt>
                <c:pt idx="405" formatCode="0.00">
                  <c:v>624.5</c:v>
                </c:pt>
                <c:pt idx="406" formatCode="0.00">
                  <c:v>620.25</c:v>
                </c:pt>
                <c:pt idx="407" formatCode="0.00">
                  <c:v>657.25</c:v>
                </c:pt>
                <c:pt idx="408" formatCode="0.00">
                  <c:v>659.5</c:v>
                </c:pt>
                <c:pt idx="409" formatCode="0.00">
                  <c:v>664.5</c:v>
                </c:pt>
                <c:pt idx="410" formatCode="0.00">
                  <c:v>658.25</c:v>
                </c:pt>
                <c:pt idx="411" formatCode="0.00">
                  <c:v>658.25</c:v>
                </c:pt>
                <c:pt idx="412" formatCode="0.00">
                  <c:v>652.5</c:v>
                </c:pt>
                <c:pt idx="413" formatCode="0.00">
                  <c:v>643.75</c:v>
                </c:pt>
                <c:pt idx="414" formatCode="0.00">
                  <c:v>674.75</c:v>
                </c:pt>
                <c:pt idx="415" formatCode="0.00">
                  <c:v>714.75</c:v>
                </c:pt>
                <c:pt idx="416" formatCode="0.00">
                  <c:v>722.25</c:v>
                </c:pt>
                <c:pt idx="417" formatCode="0.00">
                  <c:v>711.75</c:v>
                </c:pt>
                <c:pt idx="418" formatCode="0.00">
                  <c:v>732.25</c:v>
                </c:pt>
                <c:pt idx="419" formatCode="0.00">
                  <c:v>718.75</c:v>
                </c:pt>
                <c:pt idx="420" formatCode="0.00">
                  <c:v>708.5</c:v>
                </c:pt>
                <c:pt idx="421" formatCode="0.00">
                  <c:v>696.75</c:v>
                </c:pt>
                <c:pt idx="422" formatCode="0.00">
                  <c:v>679.5</c:v>
                </c:pt>
                <c:pt idx="423" formatCode="0.00">
                  <c:v>740</c:v>
                </c:pt>
                <c:pt idx="424" formatCode="0.00">
                  <c:v>702</c:v>
                </c:pt>
                <c:pt idx="425" formatCode="0.00">
                  <c:v>686.25</c:v>
                </c:pt>
                <c:pt idx="426" formatCode="0.00">
                  <c:v>695.5</c:v>
                </c:pt>
                <c:pt idx="427" formatCode="0.00">
                  <c:v>680.5</c:v>
                </c:pt>
                <c:pt idx="428" formatCode="0.00">
                  <c:v>655.5</c:v>
                </c:pt>
                <c:pt idx="429" formatCode="0.00">
                  <c:v>650.5</c:v>
                </c:pt>
                <c:pt idx="430" formatCode="0.00">
                  <c:v>625.5</c:v>
                </c:pt>
                <c:pt idx="431" formatCode="0.00">
                  <c:v>606.5</c:v>
                </c:pt>
                <c:pt idx="432" formatCode="0.00">
                  <c:v>592</c:v>
                </c:pt>
                <c:pt idx="433" formatCode="0.00">
                  <c:v>585.5</c:v>
                </c:pt>
                <c:pt idx="434" formatCode="0.00">
                  <c:v>590</c:v>
                </c:pt>
                <c:pt idx="435" formatCode="0.00">
                  <c:v>594</c:v>
                </c:pt>
                <c:pt idx="436" formatCode="0.00">
                  <c:v>580</c:v>
                </c:pt>
                <c:pt idx="437" formatCode="0.00">
                  <c:v>569</c:v>
                </c:pt>
                <c:pt idx="438" formatCode="0.00">
                  <c:v>577.25</c:v>
                </c:pt>
                <c:pt idx="439" formatCode="0.00">
                  <c:v>579.75</c:v>
                </c:pt>
                <c:pt idx="440" formatCode="0.00">
                  <c:v>560.5</c:v>
                </c:pt>
                <c:pt idx="441" formatCode="0.00">
                  <c:v>554.25</c:v>
                </c:pt>
                <c:pt idx="442" formatCode="0.00">
                  <c:v>553.25</c:v>
                </c:pt>
                <c:pt idx="443" formatCode="0.00">
                  <c:v>559.75</c:v>
                </c:pt>
                <c:pt idx="444" formatCode="0.00">
                  <c:v>559.75</c:v>
                </c:pt>
                <c:pt idx="445" formatCode="0.00">
                  <c:v>564.25</c:v>
                </c:pt>
                <c:pt idx="446" formatCode="0.00">
                  <c:v>539.25</c:v>
                </c:pt>
                <c:pt idx="447" formatCode="0.00">
                  <c:v>546.75</c:v>
                </c:pt>
                <c:pt idx="448" formatCode="0.00">
                  <c:v>552.5</c:v>
                </c:pt>
                <c:pt idx="449" formatCode="0.00">
                  <c:v>546.5</c:v>
                </c:pt>
                <c:pt idx="450" formatCode="0.00">
                  <c:v>553.25</c:v>
                </c:pt>
                <c:pt idx="451" formatCode="0.00">
                  <c:v>551.25</c:v>
                </c:pt>
                <c:pt idx="452" formatCode="0.00">
                  <c:v>549</c:v>
                </c:pt>
                <c:pt idx="453" formatCode="0.00">
                  <c:v>557.75</c:v>
                </c:pt>
                <c:pt idx="454" formatCode="0.00">
                  <c:v>546.5</c:v>
                </c:pt>
                <c:pt idx="455" formatCode="0.00">
                  <c:v>558</c:v>
                </c:pt>
                <c:pt idx="456" formatCode="0.00">
                  <c:v>554.25</c:v>
                </c:pt>
                <c:pt idx="457" formatCode="0.00">
                  <c:v>549.5</c:v>
                </c:pt>
                <c:pt idx="458" formatCode="0.00">
                  <c:v>539</c:v>
                </c:pt>
                <c:pt idx="459" formatCode="0.00">
                  <c:v>538.5</c:v>
                </c:pt>
                <c:pt idx="460" formatCode="0.00">
                  <c:v>534</c:v>
                </c:pt>
                <c:pt idx="461" formatCode="0.00">
                  <c:v>545.75</c:v>
                </c:pt>
                <c:pt idx="462" formatCode="0.00">
                  <c:v>547</c:v>
                </c:pt>
                <c:pt idx="463" formatCode="0.00">
                  <c:v>545.5</c:v>
                </c:pt>
                <c:pt idx="464" formatCode="0.00">
                  <c:v>532.5</c:v>
                </c:pt>
                <c:pt idx="465" formatCode="0.00">
                  <c:v>535.25</c:v>
                </c:pt>
                <c:pt idx="466" formatCode="0.00">
                  <c:v>545</c:v>
                </c:pt>
                <c:pt idx="467" formatCode="0.00">
                  <c:v>538.25</c:v>
                </c:pt>
                <c:pt idx="468" formatCode="0.00">
                  <c:v>555.5</c:v>
                </c:pt>
                <c:pt idx="469" formatCode="0.00">
                  <c:v>554.75</c:v>
                </c:pt>
                <c:pt idx="470" formatCode="0.00">
                  <c:v>559.25</c:v>
                </c:pt>
                <c:pt idx="471" formatCode="0.00">
                  <c:v>553.75</c:v>
                </c:pt>
                <c:pt idx="472" formatCode="0.00">
                  <c:v>551</c:v>
                </c:pt>
                <c:pt idx="473" formatCode="0.00">
                  <c:v>542.75</c:v>
                </c:pt>
                <c:pt idx="474" formatCode="0.00">
                  <c:v>550.25</c:v>
                </c:pt>
                <c:pt idx="475" formatCode="0.00">
                  <c:v>553</c:v>
                </c:pt>
                <c:pt idx="476" formatCode="0.00">
                  <c:v>552.25</c:v>
                </c:pt>
                <c:pt idx="477" formatCode="0.00">
                  <c:v>538.75</c:v>
                </c:pt>
                <c:pt idx="478" formatCode="0.00">
                  <c:v>541</c:v>
                </c:pt>
                <c:pt idx="479" formatCode="0.00">
                  <c:v>534.5</c:v>
                </c:pt>
                <c:pt idx="480" formatCode="0.00">
                  <c:v>556.25</c:v>
                </c:pt>
                <c:pt idx="481" formatCode="0.00">
                  <c:v>563.75</c:v>
                </c:pt>
                <c:pt idx="482" formatCode="0.00">
                  <c:v>548.5</c:v>
                </c:pt>
                <c:pt idx="483" formatCode="0.00">
                  <c:v>550</c:v>
                </c:pt>
                <c:pt idx="484" formatCode="0.00">
                  <c:v>552</c:v>
                </c:pt>
                <c:pt idx="485" formatCode="0.00">
                  <c:v>543</c:v>
                </c:pt>
                <c:pt idx="486" formatCode="0.00">
                  <c:v>549.25</c:v>
                </c:pt>
                <c:pt idx="487" formatCode="0.00">
                  <c:v>547</c:v>
                </c:pt>
                <c:pt idx="488" formatCode="0.00">
                  <c:v>534.5</c:v>
                </c:pt>
                <c:pt idx="489" formatCode="0.00">
                  <c:v>534</c:v>
                </c:pt>
                <c:pt idx="490" formatCode="0.00">
                  <c:v>532.25</c:v>
                </c:pt>
                <c:pt idx="491" formatCode="0.00">
                  <c:v>511.5</c:v>
                </c:pt>
                <c:pt idx="492" formatCode="0.00">
                  <c:v>500.5</c:v>
                </c:pt>
                <c:pt idx="493" formatCode="0.00">
                  <c:v>524.25</c:v>
                </c:pt>
                <c:pt idx="494" formatCode="0.00">
                  <c:v>522</c:v>
                </c:pt>
                <c:pt idx="495" formatCode="0.00">
                  <c:v>526</c:v>
                </c:pt>
                <c:pt idx="496" formatCode="0.00">
                  <c:v>531.5</c:v>
                </c:pt>
                <c:pt idx="497" formatCode="0.00">
                  <c:v>534.25</c:v>
                </c:pt>
                <c:pt idx="498" formatCode="0.00">
                  <c:v>524.5</c:v>
                </c:pt>
                <c:pt idx="499" formatCode="0.00">
                  <c:v>517.25</c:v>
                </c:pt>
                <c:pt idx="500" formatCode="0.00">
                  <c:v>492.25</c:v>
                </c:pt>
                <c:pt idx="501" formatCode="0.00">
                  <c:v>496.25</c:v>
                </c:pt>
                <c:pt idx="502" formatCode="0.00">
                  <c:v>494</c:v>
                </c:pt>
                <c:pt idx="503" formatCode="0.00">
                  <c:v>495</c:v>
                </c:pt>
                <c:pt idx="504" formatCode="0.00">
                  <c:v>491.75</c:v>
                </c:pt>
                <c:pt idx="505" formatCode="0.00">
                  <c:v>483.75</c:v>
                </c:pt>
                <c:pt idx="506" formatCode="0.00">
                  <c:v>484</c:v>
                </c:pt>
                <c:pt idx="507" formatCode="0.00">
                  <c:v>474.5</c:v>
                </c:pt>
                <c:pt idx="508" formatCode="0.00">
                  <c:v>466</c:v>
                </c:pt>
                <c:pt idx="509" formatCode="0.00">
                  <c:v>456.5</c:v>
                </c:pt>
                <c:pt idx="510" formatCode="0.00">
                  <c:v>451</c:v>
                </c:pt>
                <c:pt idx="511" formatCode="0.00">
                  <c:v>447.25</c:v>
                </c:pt>
                <c:pt idx="512" formatCode="0.00">
                  <c:v>443.5</c:v>
                </c:pt>
                <c:pt idx="513" formatCode="0.00">
                  <c:v>440</c:v>
                </c:pt>
                <c:pt idx="514" formatCode="0.00">
                  <c:v>437.5</c:v>
                </c:pt>
                <c:pt idx="515" formatCode="0.00">
                  <c:v>432.5</c:v>
                </c:pt>
                <c:pt idx="516" formatCode="0.00">
                  <c:v>427.25</c:v>
                </c:pt>
                <c:pt idx="517" formatCode="0.00">
                  <c:v>424.75</c:v>
                </c:pt>
                <c:pt idx="518" formatCode="0.00">
                  <c:v>424</c:v>
                </c:pt>
                <c:pt idx="519" formatCode="0.00">
                  <c:v>423.5</c:v>
                </c:pt>
                <c:pt idx="520" formatCode="0.00">
                  <c:v>421.25</c:v>
                </c:pt>
                <c:pt idx="521" formatCode="0.00">
                  <c:v>423.75</c:v>
                </c:pt>
                <c:pt idx="522" formatCode="0.00">
                  <c:v>419.75</c:v>
                </c:pt>
                <c:pt idx="523" formatCode="0.00">
                  <c:v>424</c:v>
                </c:pt>
                <c:pt idx="524" formatCode="0.00">
                  <c:v>420.5</c:v>
                </c:pt>
                <c:pt idx="525" formatCode="0.00">
                  <c:v>426.5</c:v>
                </c:pt>
                <c:pt idx="526" formatCode="0.00">
                  <c:v>423.75</c:v>
                </c:pt>
                <c:pt idx="527" formatCode="0.00">
                  <c:v>420.75</c:v>
                </c:pt>
                <c:pt idx="528" formatCode="0.00">
                  <c:v>419.75</c:v>
                </c:pt>
                <c:pt idx="529" formatCode="0.00">
                  <c:v>425.5</c:v>
                </c:pt>
                <c:pt idx="530" formatCode="0.00">
                  <c:v>420</c:v>
                </c:pt>
                <c:pt idx="531" formatCode="0.00">
                  <c:v>425.75</c:v>
                </c:pt>
                <c:pt idx="532" formatCode="0.00">
                  <c:v>426.5</c:v>
                </c:pt>
                <c:pt idx="533" formatCode="0.00">
                  <c:v>423.25</c:v>
                </c:pt>
                <c:pt idx="534" formatCode="0.00">
                  <c:v>422.5</c:v>
                </c:pt>
                <c:pt idx="535" formatCode="0.00">
                  <c:v>425.75</c:v>
                </c:pt>
                <c:pt idx="536" formatCode="0.00">
                  <c:v>420.25</c:v>
                </c:pt>
                <c:pt idx="537" formatCode="0.00">
                  <c:v>416.25</c:v>
                </c:pt>
                <c:pt idx="538" formatCode="0.00">
                  <c:v>410.5</c:v>
                </c:pt>
                <c:pt idx="539" formatCode="0.00">
                  <c:v>408.25</c:v>
                </c:pt>
                <c:pt idx="540" formatCode="0.00">
                  <c:v>417.25</c:v>
                </c:pt>
                <c:pt idx="541" formatCode="0.00">
                  <c:v>423</c:v>
                </c:pt>
                <c:pt idx="542" formatCode="0.00">
                  <c:v>407.5</c:v>
                </c:pt>
                <c:pt idx="543" formatCode="0.00">
                  <c:v>406.75</c:v>
                </c:pt>
                <c:pt idx="544" formatCode="0.00">
                  <c:v>409.25</c:v>
                </c:pt>
                <c:pt idx="545" formatCode="0.00">
                  <c:v>405.25</c:v>
                </c:pt>
                <c:pt idx="546" formatCode="0.00">
                  <c:v>401</c:v>
                </c:pt>
                <c:pt idx="547" formatCode="0.00">
                  <c:v>397.5</c:v>
                </c:pt>
                <c:pt idx="548" formatCode="0.00">
                  <c:v>398.5</c:v>
                </c:pt>
                <c:pt idx="549" formatCode="0.00">
                  <c:v>398.5</c:v>
                </c:pt>
                <c:pt idx="550" formatCode="0.00">
                  <c:v>401.5</c:v>
                </c:pt>
                <c:pt idx="551" formatCode="0.00">
                  <c:v>416</c:v>
                </c:pt>
                <c:pt idx="552" formatCode="0.00">
                  <c:v>417.75</c:v>
                </c:pt>
                <c:pt idx="553" formatCode="0.00">
                  <c:v>419.25</c:v>
                </c:pt>
                <c:pt idx="554" formatCode="0.00">
                  <c:v>416.25</c:v>
                </c:pt>
                <c:pt idx="555" formatCode="0.00">
                  <c:v>413.75</c:v>
                </c:pt>
                <c:pt idx="556" formatCode="0.00">
                  <c:v>408.75</c:v>
                </c:pt>
                <c:pt idx="557" formatCode="0.00">
                  <c:v>405.25</c:v>
                </c:pt>
                <c:pt idx="558" formatCode="0.00">
                  <c:v>402</c:v>
                </c:pt>
                <c:pt idx="559" formatCode="0.00">
                  <c:v>403.75</c:v>
                </c:pt>
                <c:pt idx="560" formatCode="0.00">
                  <c:v>396.5</c:v>
                </c:pt>
                <c:pt idx="561" formatCode="0.00">
                  <c:v>391.25</c:v>
                </c:pt>
                <c:pt idx="562" formatCode="0.00">
                  <c:v>389</c:v>
                </c:pt>
                <c:pt idx="563" formatCode="0.00">
                  <c:v>395</c:v>
                </c:pt>
                <c:pt idx="564" formatCode="0.00">
                  <c:v>387</c:v>
                </c:pt>
                <c:pt idx="565" formatCode="0.00">
                  <c:v>388.75</c:v>
                </c:pt>
                <c:pt idx="566" formatCode="0.00">
                  <c:v>385</c:v>
                </c:pt>
                <c:pt idx="567" formatCode="0.00">
                  <c:v>379.5</c:v>
                </c:pt>
                <c:pt idx="568" formatCode="0.00">
                  <c:v>379.75</c:v>
                </c:pt>
                <c:pt idx="569" formatCode="0.00">
                  <c:v>382.75</c:v>
                </c:pt>
                <c:pt idx="570" formatCode="0.00">
                  <c:v>379</c:v>
                </c:pt>
                <c:pt idx="571" formatCode="0.00">
                  <c:v>364.75</c:v>
                </c:pt>
                <c:pt idx="572" formatCode="0.00">
                  <c:v>366.75</c:v>
                </c:pt>
                <c:pt idx="573" formatCode="0.00">
                  <c:v>365.25</c:v>
                </c:pt>
                <c:pt idx="574" formatCode="0.00">
                  <c:v>363.5</c:v>
                </c:pt>
                <c:pt idx="575" formatCode="0.00">
                  <c:v>368.5</c:v>
                </c:pt>
                <c:pt idx="576" formatCode="0.00">
                  <c:v>369.25</c:v>
                </c:pt>
                <c:pt idx="577" formatCode="0.00">
                  <c:v>369.75</c:v>
                </c:pt>
                <c:pt idx="578" formatCode="0.00">
                  <c:v>378.5</c:v>
                </c:pt>
                <c:pt idx="579" formatCode="0.00">
                  <c:v>375.25</c:v>
                </c:pt>
                <c:pt idx="580" formatCode="0.00">
                  <c:v>371.75</c:v>
                </c:pt>
                <c:pt idx="581" formatCode="0.00">
                  <c:v>366</c:v>
                </c:pt>
                <c:pt idx="582" formatCode="0.00">
                  <c:v>369.5</c:v>
                </c:pt>
                <c:pt idx="583" formatCode="0.00">
                  <c:v>368.5</c:v>
                </c:pt>
                <c:pt idx="584" formatCode="0.00">
                  <c:v>365</c:v>
                </c:pt>
                <c:pt idx="585" formatCode="0.00">
                  <c:v>360.25</c:v>
                </c:pt>
                <c:pt idx="586" formatCode="0.00">
                  <c:v>361.75</c:v>
                </c:pt>
                <c:pt idx="587" formatCode="0.00">
                  <c:v>358</c:v>
                </c:pt>
                <c:pt idx="588" formatCode="0.00">
                  <c:v>353.75</c:v>
                </c:pt>
                <c:pt idx="589" formatCode="0.00">
                  <c:v>358.75</c:v>
                </c:pt>
                <c:pt idx="590" formatCode="0.00">
                  <c:v>358</c:v>
                </c:pt>
                <c:pt idx="591" formatCode="0.00">
                  <c:v>348.5</c:v>
                </c:pt>
                <c:pt idx="592" formatCode="0.00">
                  <c:v>346</c:v>
                </c:pt>
                <c:pt idx="593" formatCode="0.00">
                  <c:v>344.25</c:v>
                </c:pt>
                <c:pt idx="594" formatCode="0.00">
                  <c:v>340.5</c:v>
                </c:pt>
                <c:pt idx="595" formatCode="0.00">
                  <c:v>340.75</c:v>
                </c:pt>
                <c:pt idx="596" formatCode="0.00">
                  <c:v>331.75</c:v>
                </c:pt>
                <c:pt idx="597" formatCode="0.00">
                  <c:v>327</c:v>
                </c:pt>
                <c:pt idx="598" formatCode="0.00">
                  <c:v>324.5</c:v>
                </c:pt>
                <c:pt idx="599" formatCode="0.00">
                  <c:v>325</c:v>
                </c:pt>
                <c:pt idx="600" formatCode="0.00">
                  <c:v>327</c:v>
                </c:pt>
                <c:pt idx="601" formatCode="0.00">
                  <c:v>331</c:v>
                </c:pt>
                <c:pt idx="602" formatCode="0.00">
                  <c:v>324.5</c:v>
                </c:pt>
                <c:pt idx="603" formatCode="0.00">
                  <c:v>325.25</c:v>
                </c:pt>
                <c:pt idx="604" formatCode="0.00">
                  <c:v>314.5</c:v>
                </c:pt>
                <c:pt idx="605" formatCode="0.00">
                  <c:v>311.5</c:v>
                </c:pt>
                <c:pt idx="606" formatCode="0.00">
                  <c:v>310.5</c:v>
                </c:pt>
                <c:pt idx="607" formatCode="0.00">
                  <c:v>307.75</c:v>
                </c:pt>
                <c:pt idx="608" formatCode="0.00">
                  <c:v>311.25</c:v>
                </c:pt>
                <c:pt idx="609" formatCode="0.00">
                  <c:v>311</c:v>
                </c:pt>
                <c:pt idx="610" formatCode="0.00">
                  <c:v>308.25</c:v>
                </c:pt>
                <c:pt idx="611" formatCode="0.00">
                  <c:v>317.5</c:v>
                </c:pt>
                <c:pt idx="612" formatCode="0.00">
                  <c:v>316</c:v>
                </c:pt>
                <c:pt idx="613" formatCode="0.00">
                  <c:v>315.75</c:v>
                </c:pt>
                <c:pt idx="614" formatCode="0.00">
                  <c:v>315.5</c:v>
                </c:pt>
                <c:pt idx="615" formatCode="0.00">
                  <c:v>320</c:v>
                </c:pt>
                <c:pt idx="616" formatCode="0.00">
                  <c:v>325</c:v>
                </c:pt>
                <c:pt idx="617" formatCode="0.00">
                  <c:v>326.25</c:v>
                </c:pt>
                <c:pt idx="618" formatCode="0.00">
                  <c:v>328</c:v>
                </c:pt>
                <c:pt idx="619" formatCode="0.00">
                  <c:v>327.5</c:v>
                </c:pt>
                <c:pt idx="620" formatCode="0.00">
                  <c:v>322.75</c:v>
                </c:pt>
                <c:pt idx="621" formatCode="0.00">
                  <c:v>328.25</c:v>
                </c:pt>
                <c:pt idx="622" formatCode="0.00">
                  <c:v>333</c:v>
                </c:pt>
                <c:pt idx="623" formatCode="0.00">
                  <c:v>330.25</c:v>
                </c:pt>
                <c:pt idx="624" formatCode="0.00">
                  <c:v>326.25</c:v>
                </c:pt>
                <c:pt idx="625" formatCode="0.00">
                  <c:v>326</c:v>
                </c:pt>
                <c:pt idx="626" formatCode="0.00">
                  <c:v>328.75</c:v>
                </c:pt>
                <c:pt idx="627" formatCode="0.00">
                  <c:v>337.25</c:v>
                </c:pt>
                <c:pt idx="628" formatCode="0.00">
                  <c:v>348.75</c:v>
                </c:pt>
                <c:pt idx="629" formatCode="0.00">
                  <c:v>346.25</c:v>
                </c:pt>
                <c:pt idx="630" formatCode="0.00">
                  <c:v>343.5</c:v>
                </c:pt>
                <c:pt idx="631" formatCode="0.00">
                  <c:v>346.5</c:v>
                </c:pt>
                <c:pt idx="632" formatCode="0.00">
                  <c:v>343.5</c:v>
                </c:pt>
                <c:pt idx="633" formatCode="0.00">
                  <c:v>350.5</c:v>
                </c:pt>
                <c:pt idx="634" formatCode="0.00">
                  <c:v>338.5</c:v>
                </c:pt>
                <c:pt idx="635" formatCode="0.00">
                  <c:v>326.25</c:v>
                </c:pt>
                <c:pt idx="636" formatCode="0.00">
                  <c:v>317</c:v>
                </c:pt>
                <c:pt idx="637" formatCode="0.00">
                  <c:v>317.25</c:v>
                </c:pt>
                <c:pt idx="638" formatCode="0.00">
                  <c:v>324.25</c:v>
                </c:pt>
                <c:pt idx="639" formatCode="0.00">
                  <c:v>325</c:v>
                </c:pt>
                <c:pt idx="640" formatCode="0.00">
                  <c:v>328.25</c:v>
                </c:pt>
                <c:pt idx="641" formatCode="0.00">
                  <c:v>332.5</c:v>
                </c:pt>
                <c:pt idx="642" formatCode="0.00">
                  <c:v>331</c:v>
                </c:pt>
                <c:pt idx="643" formatCode="0.00">
                  <c:v>330.25</c:v>
                </c:pt>
                <c:pt idx="644" formatCode="0.00">
                  <c:v>329</c:v>
                </c:pt>
                <c:pt idx="645" formatCode="0.00">
                  <c:v>329.25</c:v>
                </c:pt>
                <c:pt idx="646" formatCode="0.00">
                  <c:v>330</c:v>
                </c:pt>
                <c:pt idx="647" formatCode="0.00">
                  <c:v>329.75</c:v>
                </c:pt>
                <c:pt idx="648" formatCode="0.00">
                  <c:v>326.25</c:v>
                </c:pt>
                <c:pt idx="649" formatCode="0.00">
                  <c:v>327.5</c:v>
                </c:pt>
                <c:pt idx="650" formatCode="0.00">
                  <c:v>333.75</c:v>
                </c:pt>
                <c:pt idx="651" formatCode="0.00">
                  <c:v>331.25</c:v>
                </c:pt>
                <c:pt idx="652" formatCode="0.00">
                  <c:v>329</c:v>
                </c:pt>
                <c:pt idx="653" formatCode="0.00">
                  <c:v>324</c:v>
                </c:pt>
                <c:pt idx="654" formatCode="0.00">
                  <c:v>324.25</c:v>
                </c:pt>
                <c:pt idx="655" formatCode="0.00">
                  <c:v>323.25</c:v>
                </c:pt>
                <c:pt idx="656" formatCode="0.00">
                  <c:v>325.75</c:v>
                </c:pt>
                <c:pt idx="657" formatCode="0.00">
                  <c:v>327.5</c:v>
                </c:pt>
                <c:pt idx="658" formatCode="0.00">
                  <c:v>320.5</c:v>
                </c:pt>
                <c:pt idx="659" formatCode="0.00">
                  <c:v>319</c:v>
                </c:pt>
                <c:pt idx="660" formatCode="0.00">
                  <c:v>318</c:v>
                </c:pt>
                <c:pt idx="661" formatCode="0.00">
                  <c:v>317.75</c:v>
                </c:pt>
                <c:pt idx="662" formatCode="0.00">
                  <c:v>319.5</c:v>
                </c:pt>
                <c:pt idx="663" formatCode="0.00">
                  <c:v>321.25</c:v>
                </c:pt>
                <c:pt idx="664" formatCode="0.00">
                  <c:v>320.75</c:v>
                </c:pt>
                <c:pt idx="665" formatCode="0.00">
                  <c:v>319.25</c:v>
                </c:pt>
                <c:pt idx="666" formatCode="0.00">
                  <c:v>317.5</c:v>
                </c:pt>
                <c:pt idx="667" formatCode="0.00">
                  <c:v>318.25</c:v>
                </c:pt>
                <c:pt idx="668" formatCode="0.00">
                  <c:v>322.25</c:v>
                </c:pt>
                <c:pt idx="669" formatCode="0.00">
                  <c:v>318.5</c:v>
                </c:pt>
                <c:pt idx="670" formatCode="0.00">
                  <c:v>319.25</c:v>
                </c:pt>
                <c:pt idx="671" formatCode="0.00">
                  <c:v>318</c:v>
                </c:pt>
                <c:pt idx="672" formatCode="0.00">
                  <c:v>314.25</c:v>
                </c:pt>
                <c:pt idx="673" formatCode="0.00">
                  <c:v>317</c:v>
                </c:pt>
                <c:pt idx="674" formatCode="0.00">
                  <c:v>315.5</c:v>
                </c:pt>
                <c:pt idx="675" formatCode="0.00">
                  <c:v>318.5</c:v>
                </c:pt>
                <c:pt idx="676" formatCode="0.00">
                  <c:v>311.5</c:v>
                </c:pt>
                <c:pt idx="677" formatCode="0.00">
                  <c:v>304.5</c:v>
                </c:pt>
                <c:pt idx="678" formatCode="0.00">
                  <c:v>302.75</c:v>
                </c:pt>
                <c:pt idx="679" formatCode="0.00">
                  <c:v>305.5</c:v>
                </c:pt>
                <c:pt idx="680" formatCode="0.00">
                  <c:v>315.75</c:v>
                </c:pt>
                <c:pt idx="681" formatCode="0.00">
                  <c:v>319.25</c:v>
                </c:pt>
                <c:pt idx="682" formatCode="0.00">
                  <c:v>317.5</c:v>
                </c:pt>
                <c:pt idx="683" formatCode="0.00">
                  <c:v>309.25</c:v>
                </c:pt>
                <c:pt idx="684" formatCode="0.00">
                  <c:v>314.25</c:v>
                </c:pt>
                <c:pt idx="685" formatCode="0.00">
                  <c:v>322.25</c:v>
                </c:pt>
                <c:pt idx="686" formatCode="0.00">
                  <c:v>319.75</c:v>
                </c:pt>
                <c:pt idx="687" formatCode="0.00">
                  <c:v>319.25</c:v>
                </c:pt>
                <c:pt idx="688" formatCode="0.00">
                  <c:v>326</c:v>
                </c:pt>
                <c:pt idx="689" formatCode="0.00">
                  <c:v>331.5</c:v>
                </c:pt>
                <c:pt idx="690" formatCode="0.00">
                  <c:v>331.75</c:v>
                </c:pt>
                <c:pt idx="691" formatCode="0.00">
                  <c:v>330</c:v>
                </c:pt>
                <c:pt idx="692" formatCode="0.00">
                  <c:v>331.5</c:v>
                </c:pt>
                <c:pt idx="693" formatCode="0.00">
                  <c:v>327.75</c:v>
                </c:pt>
                <c:pt idx="694" formatCode="0.00">
                  <c:v>330.75</c:v>
                </c:pt>
                <c:pt idx="695" formatCode="0.00">
                  <c:v>333.5</c:v>
                </c:pt>
                <c:pt idx="696" formatCode="0.00">
                  <c:v>334.75</c:v>
                </c:pt>
                <c:pt idx="697" formatCode="0.00">
                  <c:v>340.75</c:v>
                </c:pt>
                <c:pt idx="698" formatCode="0.00">
                  <c:v>341.25</c:v>
                </c:pt>
                <c:pt idx="699" formatCode="0.00">
                  <c:v>346</c:v>
                </c:pt>
                <c:pt idx="700" formatCode="0.00">
                  <c:v>348.75</c:v>
                </c:pt>
                <c:pt idx="701" formatCode="0.00">
                  <c:v>348.5</c:v>
                </c:pt>
                <c:pt idx="702" formatCode="0.00">
                  <c:v>347.25</c:v>
                </c:pt>
                <c:pt idx="703" formatCode="0.00">
                  <c:v>343.5</c:v>
                </c:pt>
                <c:pt idx="704" formatCode="0.00">
                  <c:v>343.75</c:v>
                </c:pt>
                <c:pt idx="705" formatCode="0.00">
                  <c:v>345.5</c:v>
                </c:pt>
                <c:pt idx="706" formatCode="0.00">
                  <c:v>335.25</c:v>
                </c:pt>
                <c:pt idx="707" formatCode="0.00">
                  <c:v>344</c:v>
                </c:pt>
                <c:pt idx="708" formatCode="0.00">
                  <c:v>354.75</c:v>
                </c:pt>
                <c:pt idx="709" formatCode="0.00">
                  <c:v>365.75</c:v>
                </c:pt>
                <c:pt idx="710" formatCode="0.00">
                  <c:v>365.75</c:v>
                </c:pt>
                <c:pt idx="711" formatCode="0.00">
                  <c:v>374.5</c:v>
                </c:pt>
                <c:pt idx="712" formatCode="0.00">
                  <c:v>377.5</c:v>
                </c:pt>
                <c:pt idx="713" formatCode="0.00">
                  <c:v>372.75</c:v>
                </c:pt>
                <c:pt idx="714" formatCode="0.00">
                  <c:v>376</c:v>
                </c:pt>
                <c:pt idx="715" formatCode="0.00">
                  <c:v>381.75</c:v>
                </c:pt>
                <c:pt idx="716" formatCode="0.00">
                  <c:v>385</c:v>
                </c:pt>
                <c:pt idx="717" formatCode="0.00">
                  <c:v>381.25</c:v>
                </c:pt>
                <c:pt idx="718" formatCode="0.00">
                  <c:v>375.5</c:v>
                </c:pt>
                <c:pt idx="719" formatCode="0.00">
                  <c:v>366.5</c:v>
                </c:pt>
                <c:pt idx="720" formatCode="0.00">
                  <c:v>364.5</c:v>
                </c:pt>
                <c:pt idx="721" formatCode="0.00">
                  <c:v>370.5</c:v>
                </c:pt>
                <c:pt idx="722" formatCode="0.00">
                  <c:v>372.5</c:v>
                </c:pt>
                <c:pt idx="723" formatCode="0.00">
                  <c:v>372.25</c:v>
                </c:pt>
                <c:pt idx="724" formatCode="0.00">
                  <c:v>377</c:v>
                </c:pt>
                <c:pt idx="725" formatCode="0.00">
                  <c:v>378.5</c:v>
                </c:pt>
                <c:pt idx="726" formatCode="0.00">
                  <c:v>380.5</c:v>
                </c:pt>
                <c:pt idx="727" formatCode="0.00">
                  <c:v>383</c:v>
                </c:pt>
                <c:pt idx="728" formatCode="0.00">
                  <c:v>377.75</c:v>
                </c:pt>
                <c:pt idx="729" formatCode="0.00">
                  <c:v>379.5</c:v>
                </c:pt>
                <c:pt idx="730" formatCode="0.00">
                  <c:v>383</c:v>
                </c:pt>
                <c:pt idx="731" formatCode="0.00">
                  <c:v>379.75</c:v>
                </c:pt>
                <c:pt idx="732" formatCode="0.00">
                  <c:v>381.75</c:v>
                </c:pt>
                <c:pt idx="733" formatCode="0.00">
                  <c:v>383.5</c:v>
                </c:pt>
                <c:pt idx="734" formatCode="0.00">
                  <c:v>379.25</c:v>
                </c:pt>
                <c:pt idx="735" formatCode="0.00">
                  <c:v>380.75</c:v>
                </c:pt>
                <c:pt idx="736" formatCode="0.00">
                  <c:v>382.25</c:v>
                </c:pt>
                <c:pt idx="737" formatCode="0.00">
                  <c:v>378.75</c:v>
                </c:pt>
                <c:pt idx="738" formatCode="0.00">
                  <c:v>381.25</c:v>
                </c:pt>
                <c:pt idx="739" formatCode="0.00">
                  <c:v>379.5</c:v>
                </c:pt>
                <c:pt idx="740" formatCode="0.00">
                  <c:v>384.25</c:v>
                </c:pt>
                <c:pt idx="741" formatCode="0.00">
                  <c:v>386.5</c:v>
                </c:pt>
                <c:pt idx="742" formatCode="0.00">
                  <c:v>380.5</c:v>
                </c:pt>
                <c:pt idx="743" formatCode="0.00">
                  <c:v>387.25</c:v>
                </c:pt>
                <c:pt idx="744" formatCode="0.00">
                  <c:v>393.75</c:v>
                </c:pt>
                <c:pt idx="745" formatCode="0.00">
                  <c:v>388.75</c:v>
                </c:pt>
                <c:pt idx="746" formatCode="0.00">
                  <c:v>387.5</c:v>
                </c:pt>
                <c:pt idx="747" formatCode="0.00">
                  <c:v>389.25</c:v>
                </c:pt>
                <c:pt idx="748" formatCode="0.00">
                  <c:v>375.5</c:v>
                </c:pt>
                <c:pt idx="749" formatCode="0.00">
                  <c:v>387.5</c:v>
                </c:pt>
                <c:pt idx="750" formatCode="0.00">
                  <c:v>389</c:v>
                </c:pt>
                <c:pt idx="751" formatCode="0.00">
                  <c:v>389.5</c:v>
                </c:pt>
                <c:pt idx="752" formatCode="0.00">
                  <c:v>385.75</c:v>
                </c:pt>
                <c:pt idx="753" formatCode="0.00">
                  <c:v>383.25</c:v>
                </c:pt>
                <c:pt idx="754" formatCode="0.00">
                  <c:v>384.25</c:v>
                </c:pt>
                <c:pt idx="755" formatCode="0.00">
                  <c:v>384.5</c:v>
                </c:pt>
                <c:pt idx="756" formatCode="0.00">
                  <c:v>384.75</c:v>
                </c:pt>
                <c:pt idx="757" formatCode="0.00">
                  <c:v>386.5</c:v>
                </c:pt>
                <c:pt idx="758" formatCode="0.00">
                  <c:v>391.5</c:v>
                </c:pt>
                <c:pt idx="759" formatCode="0.00">
                  <c:v>387.75</c:v>
                </c:pt>
              </c:numCache>
            </c:numRef>
          </c:val>
          <c:smooth val="0"/>
          <c:extLst>
            <c:ext xmlns:c16="http://schemas.microsoft.com/office/drawing/2014/chart" uri="{C3380CC4-5D6E-409C-BE32-E72D297353CC}">
              <c16:uniqueId val="{00000000-9B6B-42F1-B538-4C8B5C8974A8}"/>
            </c:ext>
          </c:extLst>
        </c:ser>
        <c:dLbls>
          <c:showLegendKey val="0"/>
          <c:showVal val="0"/>
          <c:showCatName val="0"/>
          <c:showSerName val="0"/>
          <c:showPercent val="0"/>
          <c:showBubbleSize val="0"/>
        </c:dLbls>
        <c:smooth val="0"/>
        <c:axId val="642149112"/>
        <c:axId val="642150424"/>
      </c:lineChart>
      <c:dateAx>
        <c:axId val="642149112"/>
        <c:scaling>
          <c:orientation val="minMax"/>
          <c:max val="44926"/>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50424"/>
        <c:crosses val="autoZero"/>
        <c:auto val="1"/>
        <c:lblOffset val="100"/>
        <c:baseTimeUnit val="days"/>
        <c:majorUnit val="6"/>
        <c:majorTimeUnit val="months"/>
      </c:dateAx>
      <c:valAx>
        <c:axId val="642150424"/>
        <c:scaling>
          <c:orientation val="minMax"/>
          <c:min val="250"/>
        </c:scaling>
        <c:delete val="0"/>
        <c:axPos val="l"/>
        <c:majorGridlines>
          <c:spPr>
            <a:ln w="19050"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49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t>Natural Gas</a:t>
            </a:r>
          </a:p>
        </c:rich>
      </c:tx>
      <c:layout>
        <c:manualLayout>
          <c:xMode val="edge"/>
          <c:yMode val="edge"/>
          <c:x val="0.37067815337737953"/>
          <c:y val="3.45145076231025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2793748303013847"/>
          <c:y val="0.18754320588149495"/>
          <c:w val="0.81698588861737109"/>
          <c:h val="0.68988336192807964"/>
        </c:manualLayout>
      </c:layout>
      <c:lineChart>
        <c:grouping val="standard"/>
        <c:varyColors val="0"/>
        <c:ser>
          <c:idx val="0"/>
          <c:order val="0"/>
          <c:tx>
            <c:strRef>
              <c:f>Sheet1!$B$1</c:f>
              <c:strCache>
                <c:ptCount val="1"/>
                <c:pt idx="0">
                  <c:v>Natural Gas</c:v>
                </c:pt>
              </c:strCache>
            </c:strRef>
          </c:tx>
          <c:spPr>
            <a:ln w="38100" cap="rnd">
              <a:solidFill>
                <a:srgbClr val="00B050"/>
              </a:solidFill>
              <a:round/>
            </a:ln>
            <a:effectLst/>
          </c:spPr>
          <c:marker>
            <c:symbol val="none"/>
          </c:marker>
          <c:cat>
            <c:numRef>
              <c:f>Sheet1!$A$2:$A$761</c:f>
              <c:numCache>
                <c:formatCode>m/d/yyyy</c:formatCode>
                <c:ptCount val="760"/>
                <c:pt idx="0">
                  <c:v>44925</c:v>
                </c:pt>
                <c:pt idx="1">
                  <c:v>44924</c:v>
                </c:pt>
                <c:pt idx="2">
                  <c:v>44923</c:v>
                </c:pt>
                <c:pt idx="3">
                  <c:v>44922</c:v>
                </c:pt>
                <c:pt idx="4">
                  <c:v>44918</c:v>
                </c:pt>
                <c:pt idx="5">
                  <c:v>44917</c:v>
                </c:pt>
                <c:pt idx="6">
                  <c:v>44916</c:v>
                </c:pt>
                <c:pt idx="7">
                  <c:v>44915</c:v>
                </c:pt>
                <c:pt idx="8">
                  <c:v>44914</c:v>
                </c:pt>
                <c:pt idx="9">
                  <c:v>44911</c:v>
                </c:pt>
                <c:pt idx="10">
                  <c:v>44910</c:v>
                </c:pt>
                <c:pt idx="11">
                  <c:v>44909</c:v>
                </c:pt>
                <c:pt idx="12">
                  <c:v>44908</c:v>
                </c:pt>
                <c:pt idx="13">
                  <c:v>44907</c:v>
                </c:pt>
                <c:pt idx="14">
                  <c:v>44904</c:v>
                </c:pt>
                <c:pt idx="15">
                  <c:v>44903</c:v>
                </c:pt>
                <c:pt idx="16">
                  <c:v>44902</c:v>
                </c:pt>
                <c:pt idx="17">
                  <c:v>44901</c:v>
                </c:pt>
                <c:pt idx="18">
                  <c:v>44900</c:v>
                </c:pt>
                <c:pt idx="19">
                  <c:v>44897</c:v>
                </c:pt>
                <c:pt idx="20">
                  <c:v>44896</c:v>
                </c:pt>
                <c:pt idx="21">
                  <c:v>44895</c:v>
                </c:pt>
                <c:pt idx="22">
                  <c:v>44894</c:v>
                </c:pt>
                <c:pt idx="23">
                  <c:v>44893</c:v>
                </c:pt>
                <c:pt idx="24">
                  <c:v>44890</c:v>
                </c:pt>
                <c:pt idx="25">
                  <c:v>44889</c:v>
                </c:pt>
                <c:pt idx="26">
                  <c:v>44888</c:v>
                </c:pt>
                <c:pt idx="27">
                  <c:v>44887</c:v>
                </c:pt>
                <c:pt idx="28">
                  <c:v>44886</c:v>
                </c:pt>
                <c:pt idx="29">
                  <c:v>44883</c:v>
                </c:pt>
                <c:pt idx="30">
                  <c:v>44882</c:v>
                </c:pt>
                <c:pt idx="31">
                  <c:v>44881</c:v>
                </c:pt>
                <c:pt idx="32">
                  <c:v>44880</c:v>
                </c:pt>
                <c:pt idx="33">
                  <c:v>44879</c:v>
                </c:pt>
                <c:pt idx="34">
                  <c:v>44876</c:v>
                </c:pt>
                <c:pt idx="35">
                  <c:v>44875</c:v>
                </c:pt>
                <c:pt idx="36">
                  <c:v>44874</c:v>
                </c:pt>
                <c:pt idx="37">
                  <c:v>44873</c:v>
                </c:pt>
                <c:pt idx="38">
                  <c:v>44872</c:v>
                </c:pt>
                <c:pt idx="39">
                  <c:v>44869</c:v>
                </c:pt>
                <c:pt idx="40">
                  <c:v>44868</c:v>
                </c:pt>
                <c:pt idx="41">
                  <c:v>44867</c:v>
                </c:pt>
                <c:pt idx="42">
                  <c:v>44866</c:v>
                </c:pt>
                <c:pt idx="43">
                  <c:v>44865</c:v>
                </c:pt>
                <c:pt idx="44">
                  <c:v>44862</c:v>
                </c:pt>
                <c:pt idx="45">
                  <c:v>44861</c:v>
                </c:pt>
                <c:pt idx="46">
                  <c:v>44860</c:v>
                </c:pt>
                <c:pt idx="47">
                  <c:v>44859</c:v>
                </c:pt>
                <c:pt idx="48">
                  <c:v>44858</c:v>
                </c:pt>
                <c:pt idx="49">
                  <c:v>44855</c:v>
                </c:pt>
                <c:pt idx="50">
                  <c:v>44854</c:v>
                </c:pt>
                <c:pt idx="51">
                  <c:v>44853</c:v>
                </c:pt>
                <c:pt idx="52">
                  <c:v>44852</c:v>
                </c:pt>
                <c:pt idx="53">
                  <c:v>44851</c:v>
                </c:pt>
                <c:pt idx="54">
                  <c:v>44848</c:v>
                </c:pt>
                <c:pt idx="55">
                  <c:v>44847</c:v>
                </c:pt>
                <c:pt idx="56">
                  <c:v>44846</c:v>
                </c:pt>
                <c:pt idx="57">
                  <c:v>44845</c:v>
                </c:pt>
                <c:pt idx="58">
                  <c:v>44844</c:v>
                </c:pt>
                <c:pt idx="59">
                  <c:v>44841</c:v>
                </c:pt>
                <c:pt idx="60">
                  <c:v>44840</c:v>
                </c:pt>
                <c:pt idx="61">
                  <c:v>44839</c:v>
                </c:pt>
                <c:pt idx="62">
                  <c:v>44838</c:v>
                </c:pt>
                <c:pt idx="63">
                  <c:v>44837</c:v>
                </c:pt>
                <c:pt idx="64">
                  <c:v>44834</c:v>
                </c:pt>
                <c:pt idx="65">
                  <c:v>44833</c:v>
                </c:pt>
                <c:pt idx="66">
                  <c:v>44832</c:v>
                </c:pt>
                <c:pt idx="67">
                  <c:v>44831</c:v>
                </c:pt>
                <c:pt idx="68">
                  <c:v>44830</c:v>
                </c:pt>
                <c:pt idx="69">
                  <c:v>44827</c:v>
                </c:pt>
                <c:pt idx="70">
                  <c:v>44826</c:v>
                </c:pt>
                <c:pt idx="71">
                  <c:v>44825</c:v>
                </c:pt>
                <c:pt idx="72">
                  <c:v>44824</c:v>
                </c:pt>
                <c:pt idx="73">
                  <c:v>44823</c:v>
                </c:pt>
                <c:pt idx="74">
                  <c:v>44820</c:v>
                </c:pt>
                <c:pt idx="75">
                  <c:v>44819</c:v>
                </c:pt>
                <c:pt idx="76">
                  <c:v>44818</c:v>
                </c:pt>
                <c:pt idx="77">
                  <c:v>44817</c:v>
                </c:pt>
                <c:pt idx="78">
                  <c:v>44816</c:v>
                </c:pt>
                <c:pt idx="79">
                  <c:v>44813</c:v>
                </c:pt>
                <c:pt idx="80">
                  <c:v>44812</c:v>
                </c:pt>
                <c:pt idx="81">
                  <c:v>44811</c:v>
                </c:pt>
                <c:pt idx="82">
                  <c:v>44810</c:v>
                </c:pt>
                <c:pt idx="83">
                  <c:v>44809</c:v>
                </c:pt>
                <c:pt idx="84">
                  <c:v>44806</c:v>
                </c:pt>
                <c:pt idx="85">
                  <c:v>44805</c:v>
                </c:pt>
                <c:pt idx="86">
                  <c:v>44804</c:v>
                </c:pt>
                <c:pt idx="87">
                  <c:v>44803</c:v>
                </c:pt>
                <c:pt idx="88">
                  <c:v>44802</c:v>
                </c:pt>
                <c:pt idx="89">
                  <c:v>44799</c:v>
                </c:pt>
                <c:pt idx="90">
                  <c:v>44798</c:v>
                </c:pt>
                <c:pt idx="91">
                  <c:v>44797</c:v>
                </c:pt>
                <c:pt idx="92">
                  <c:v>44796</c:v>
                </c:pt>
                <c:pt idx="93">
                  <c:v>44795</c:v>
                </c:pt>
                <c:pt idx="94">
                  <c:v>44792</c:v>
                </c:pt>
                <c:pt idx="95">
                  <c:v>44791</c:v>
                </c:pt>
                <c:pt idx="96">
                  <c:v>44790</c:v>
                </c:pt>
                <c:pt idx="97">
                  <c:v>44789</c:v>
                </c:pt>
                <c:pt idx="98">
                  <c:v>44788</c:v>
                </c:pt>
                <c:pt idx="99">
                  <c:v>44785</c:v>
                </c:pt>
                <c:pt idx="100">
                  <c:v>44784</c:v>
                </c:pt>
                <c:pt idx="101">
                  <c:v>44783</c:v>
                </c:pt>
                <c:pt idx="102">
                  <c:v>44782</c:v>
                </c:pt>
                <c:pt idx="103">
                  <c:v>44781</c:v>
                </c:pt>
                <c:pt idx="104">
                  <c:v>44778</c:v>
                </c:pt>
                <c:pt idx="105">
                  <c:v>44777</c:v>
                </c:pt>
                <c:pt idx="106">
                  <c:v>44776</c:v>
                </c:pt>
                <c:pt idx="107">
                  <c:v>44775</c:v>
                </c:pt>
                <c:pt idx="108">
                  <c:v>44774</c:v>
                </c:pt>
                <c:pt idx="109">
                  <c:v>44771</c:v>
                </c:pt>
                <c:pt idx="110">
                  <c:v>44770</c:v>
                </c:pt>
                <c:pt idx="111">
                  <c:v>44769</c:v>
                </c:pt>
                <c:pt idx="112">
                  <c:v>44768</c:v>
                </c:pt>
                <c:pt idx="113">
                  <c:v>44767</c:v>
                </c:pt>
                <c:pt idx="114">
                  <c:v>44764</c:v>
                </c:pt>
                <c:pt idx="115">
                  <c:v>44763</c:v>
                </c:pt>
                <c:pt idx="116">
                  <c:v>44762</c:v>
                </c:pt>
                <c:pt idx="117">
                  <c:v>44761</c:v>
                </c:pt>
                <c:pt idx="118">
                  <c:v>44760</c:v>
                </c:pt>
                <c:pt idx="119">
                  <c:v>44757</c:v>
                </c:pt>
                <c:pt idx="120">
                  <c:v>44756</c:v>
                </c:pt>
                <c:pt idx="121">
                  <c:v>44755</c:v>
                </c:pt>
                <c:pt idx="122">
                  <c:v>44754</c:v>
                </c:pt>
                <c:pt idx="123">
                  <c:v>44753</c:v>
                </c:pt>
                <c:pt idx="124">
                  <c:v>44750</c:v>
                </c:pt>
                <c:pt idx="125">
                  <c:v>44749</c:v>
                </c:pt>
                <c:pt idx="126">
                  <c:v>44748</c:v>
                </c:pt>
                <c:pt idx="127">
                  <c:v>44747</c:v>
                </c:pt>
                <c:pt idx="128">
                  <c:v>44743</c:v>
                </c:pt>
                <c:pt idx="129">
                  <c:v>44742</c:v>
                </c:pt>
                <c:pt idx="130">
                  <c:v>44741</c:v>
                </c:pt>
                <c:pt idx="131">
                  <c:v>44740</c:v>
                </c:pt>
                <c:pt idx="132">
                  <c:v>44739</c:v>
                </c:pt>
                <c:pt idx="133">
                  <c:v>44736</c:v>
                </c:pt>
                <c:pt idx="134">
                  <c:v>44735</c:v>
                </c:pt>
                <c:pt idx="135">
                  <c:v>44734</c:v>
                </c:pt>
                <c:pt idx="136">
                  <c:v>44733</c:v>
                </c:pt>
                <c:pt idx="137">
                  <c:v>44732</c:v>
                </c:pt>
                <c:pt idx="138">
                  <c:v>44729</c:v>
                </c:pt>
                <c:pt idx="139">
                  <c:v>44728</c:v>
                </c:pt>
                <c:pt idx="140">
                  <c:v>44727</c:v>
                </c:pt>
                <c:pt idx="141">
                  <c:v>44726</c:v>
                </c:pt>
                <c:pt idx="142">
                  <c:v>44725</c:v>
                </c:pt>
                <c:pt idx="143">
                  <c:v>44722</c:v>
                </c:pt>
                <c:pt idx="144">
                  <c:v>44721</c:v>
                </c:pt>
                <c:pt idx="145">
                  <c:v>44720</c:v>
                </c:pt>
                <c:pt idx="146">
                  <c:v>44719</c:v>
                </c:pt>
                <c:pt idx="147">
                  <c:v>44718</c:v>
                </c:pt>
                <c:pt idx="148">
                  <c:v>44713</c:v>
                </c:pt>
                <c:pt idx="149">
                  <c:v>44712</c:v>
                </c:pt>
                <c:pt idx="150">
                  <c:v>44711</c:v>
                </c:pt>
                <c:pt idx="151">
                  <c:v>44708</c:v>
                </c:pt>
                <c:pt idx="152">
                  <c:v>44707</c:v>
                </c:pt>
                <c:pt idx="153">
                  <c:v>44706</c:v>
                </c:pt>
                <c:pt idx="154">
                  <c:v>44705</c:v>
                </c:pt>
                <c:pt idx="155">
                  <c:v>44704</c:v>
                </c:pt>
                <c:pt idx="156">
                  <c:v>44701</c:v>
                </c:pt>
                <c:pt idx="157">
                  <c:v>44700</c:v>
                </c:pt>
                <c:pt idx="158">
                  <c:v>44699</c:v>
                </c:pt>
                <c:pt idx="159">
                  <c:v>44698</c:v>
                </c:pt>
                <c:pt idx="160">
                  <c:v>44697</c:v>
                </c:pt>
                <c:pt idx="161">
                  <c:v>44694</c:v>
                </c:pt>
                <c:pt idx="162">
                  <c:v>44693</c:v>
                </c:pt>
                <c:pt idx="163">
                  <c:v>44692</c:v>
                </c:pt>
                <c:pt idx="164">
                  <c:v>44691</c:v>
                </c:pt>
                <c:pt idx="165">
                  <c:v>44690</c:v>
                </c:pt>
                <c:pt idx="166">
                  <c:v>44687</c:v>
                </c:pt>
                <c:pt idx="167">
                  <c:v>44686</c:v>
                </c:pt>
                <c:pt idx="168">
                  <c:v>44685</c:v>
                </c:pt>
                <c:pt idx="169">
                  <c:v>44684</c:v>
                </c:pt>
                <c:pt idx="170">
                  <c:v>44680</c:v>
                </c:pt>
                <c:pt idx="171">
                  <c:v>44679</c:v>
                </c:pt>
                <c:pt idx="172">
                  <c:v>44678</c:v>
                </c:pt>
                <c:pt idx="173">
                  <c:v>44677</c:v>
                </c:pt>
                <c:pt idx="174">
                  <c:v>44676</c:v>
                </c:pt>
                <c:pt idx="175">
                  <c:v>44673</c:v>
                </c:pt>
                <c:pt idx="176">
                  <c:v>44672</c:v>
                </c:pt>
                <c:pt idx="177">
                  <c:v>44671</c:v>
                </c:pt>
                <c:pt idx="178">
                  <c:v>44670</c:v>
                </c:pt>
                <c:pt idx="179">
                  <c:v>44665</c:v>
                </c:pt>
                <c:pt idx="180">
                  <c:v>44664</c:v>
                </c:pt>
                <c:pt idx="181">
                  <c:v>44663</c:v>
                </c:pt>
                <c:pt idx="182">
                  <c:v>44662</c:v>
                </c:pt>
                <c:pt idx="183">
                  <c:v>44659</c:v>
                </c:pt>
                <c:pt idx="184">
                  <c:v>44658</c:v>
                </c:pt>
                <c:pt idx="185">
                  <c:v>44657</c:v>
                </c:pt>
                <c:pt idx="186">
                  <c:v>44656</c:v>
                </c:pt>
                <c:pt idx="187">
                  <c:v>44655</c:v>
                </c:pt>
                <c:pt idx="188">
                  <c:v>44652</c:v>
                </c:pt>
                <c:pt idx="189">
                  <c:v>44651</c:v>
                </c:pt>
                <c:pt idx="190">
                  <c:v>44650</c:v>
                </c:pt>
                <c:pt idx="191">
                  <c:v>44649</c:v>
                </c:pt>
                <c:pt idx="192">
                  <c:v>44648</c:v>
                </c:pt>
                <c:pt idx="193">
                  <c:v>44645</c:v>
                </c:pt>
                <c:pt idx="194">
                  <c:v>44644</c:v>
                </c:pt>
                <c:pt idx="195">
                  <c:v>44643</c:v>
                </c:pt>
                <c:pt idx="196">
                  <c:v>44642</c:v>
                </c:pt>
                <c:pt idx="197">
                  <c:v>44641</c:v>
                </c:pt>
                <c:pt idx="198">
                  <c:v>44638</c:v>
                </c:pt>
                <c:pt idx="199">
                  <c:v>44637</c:v>
                </c:pt>
                <c:pt idx="200">
                  <c:v>44636</c:v>
                </c:pt>
                <c:pt idx="201">
                  <c:v>44635</c:v>
                </c:pt>
                <c:pt idx="202">
                  <c:v>44634</c:v>
                </c:pt>
                <c:pt idx="203">
                  <c:v>44631</c:v>
                </c:pt>
                <c:pt idx="204">
                  <c:v>44630</c:v>
                </c:pt>
                <c:pt idx="205">
                  <c:v>44629</c:v>
                </c:pt>
                <c:pt idx="206">
                  <c:v>44628</c:v>
                </c:pt>
                <c:pt idx="207">
                  <c:v>44627</c:v>
                </c:pt>
                <c:pt idx="208">
                  <c:v>44624</c:v>
                </c:pt>
                <c:pt idx="209">
                  <c:v>44623</c:v>
                </c:pt>
                <c:pt idx="210">
                  <c:v>44622</c:v>
                </c:pt>
                <c:pt idx="211">
                  <c:v>44621</c:v>
                </c:pt>
                <c:pt idx="212">
                  <c:v>44620</c:v>
                </c:pt>
                <c:pt idx="213">
                  <c:v>44617</c:v>
                </c:pt>
                <c:pt idx="214">
                  <c:v>44616</c:v>
                </c:pt>
                <c:pt idx="215">
                  <c:v>44615</c:v>
                </c:pt>
                <c:pt idx="216">
                  <c:v>44614</c:v>
                </c:pt>
                <c:pt idx="217">
                  <c:v>44613</c:v>
                </c:pt>
                <c:pt idx="218">
                  <c:v>44610</c:v>
                </c:pt>
                <c:pt idx="219">
                  <c:v>44609</c:v>
                </c:pt>
                <c:pt idx="220">
                  <c:v>44608</c:v>
                </c:pt>
                <c:pt idx="221">
                  <c:v>44607</c:v>
                </c:pt>
                <c:pt idx="222">
                  <c:v>44606</c:v>
                </c:pt>
                <c:pt idx="223">
                  <c:v>44603</c:v>
                </c:pt>
                <c:pt idx="224">
                  <c:v>44602</c:v>
                </c:pt>
                <c:pt idx="225">
                  <c:v>44601</c:v>
                </c:pt>
                <c:pt idx="226">
                  <c:v>44600</c:v>
                </c:pt>
                <c:pt idx="227">
                  <c:v>44599</c:v>
                </c:pt>
                <c:pt idx="228">
                  <c:v>44596</c:v>
                </c:pt>
                <c:pt idx="229">
                  <c:v>44595</c:v>
                </c:pt>
                <c:pt idx="230">
                  <c:v>44594</c:v>
                </c:pt>
                <c:pt idx="231">
                  <c:v>44593</c:v>
                </c:pt>
                <c:pt idx="232">
                  <c:v>44592</c:v>
                </c:pt>
                <c:pt idx="233">
                  <c:v>44589</c:v>
                </c:pt>
                <c:pt idx="234">
                  <c:v>44588</c:v>
                </c:pt>
                <c:pt idx="235">
                  <c:v>44587</c:v>
                </c:pt>
                <c:pt idx="236">
                  <c:v>44586</c:v>
                </c:pt>
                <c:pt idx="237">
                  <c:v>44585</c:v>
                </c:pt>
                <c:pt idx="238">
                  <c:v>44582</c:v>
                </c:pt>
                <c:pt idx="239">
                  <c:v>44581</c:v>
                </c:pt>
                <c:pt idx="240">
                  <c:v>44580</c:v>
                </c:pt>
                <c:pt idx="241">
                  <c:v>44579</c:v>
                </c:pt>
                <c:pt idx="242">
                  <c:v>44578</c:v>
                </c:pt>
                <c:pt idx="243">
                  <c:v>44575</c:v>
                </c:pt>
                <c:pt idx="244">
                  <c:v>44574</c:v>
                </c:pt>
                <c:pt idx="245">
                  <c:v>44573</c:v>
                </c:pt>
                <c:pt idx="246">
                  <c:v>44572</c:v>
                </c:pt>
                <c:pt idx="247">
                  <c:v>44571</c:v>
                </c:pt>
                <c:pt idx="248">
                  <c:v>44568</c:v>
                </c:pt>
                <c:pt idx="249">
                  <c:v>44567</c:v>
                </c:pt>
                <c:pt idx="250">
                  <c:v>44566</c:v>
                </c:pt>
                <c:pt idx="251">
                  <c:v>44565</c:v>
                </c:pt>
                <c:pt idx="252">
                  <c:v>44561</c:v>
                </c:pt>
                <c:pt idx="253">
                  <c:v>44560</c:v>
                </c:pt>
                <c:pt idx="254">
                  <c:v>44559</c:v>
                </c:pt>
                <c:pt idx="255">
                  <c:v>44554</c:v>
                </c:pt>
                <c:pt idx="256">
                  <c:v>44553</c:v>
                </c:pt>
                <c:pt idx="257">
                  <c:v>44552</c:v>
                </c:pt>
                <c:pt idx="258">
                  <c:v>44551</c:v>
                </c:pt>
                <c:pt idx="259">
                  <c:v>44550</c:v>
                </c:pt>
                <c:pt idx="260">
                  <c:v>44547</c:v>
                </c:pt>
                <c:pt idx="261">
                  <c:v>44546</c:v>
                </c:pt>
                <c:pt idx="262">
                  <c:v>44545</c:v>
                </c:pt>
                <c:pt idx="263">
                  <c:v>44544</c:v>
                </c:pt>
                <c:pt idx="264">
                  <c:v>44543</c:v>
                </c:pt>
                <c:pt idx="265">
                  <c:v>44540</c:v>
                </c:pt>
                <c:pt idx="266">
                  <c:v>44539</c:v>
                </c:pt>
                <c:pt idx="267">
                  <c:v>44538</c:v>
                </c:pt>
                <c:pt idx="268">
                  <c:v>44537</c:v>
                </c:pt>
                <c:pt idx="269">
                  <c:v>44536</c:v>
                </c:pt>
                <c:pt idx="270">
                  <c:v>44533</c:v>
                </c:pt>
                <c:pt idx="271">
                  <c:v>44532</c:v>
                </c:pt>
                <c:pt idx="272">
                  <c:v>44531</c:v>
                </c:pt>
                <c:pt idx="273">
                  <c:v>44530</c:v>
                </c:pt>
                <c:pt idx="274">
                  <c:v>44529</c:v>
                </c:pt>
                <c:pt idx="275">
                  <c:v>44526</c:v>
                </c:pt>
                <c:pt idx="276">
                  <c:v>44525</c:v>
                </c:pt>
                <c:pt idx="277">
                  <c:v>44524</c:v>
                </c:pt>
                <c:pt idx="278">
                  <c:v>44523</c:v>
                </c:pt>
                <c:pt idx="279">
                  <c:v>44522</c:v>
                </c:pt>
                <c:pt idx="280">
                  <c:v>44519</c:v>
                </c:pt>
                <c:pt idx="281">
                  <c:v>44518</c:v>
                </c:pt>
                <c:pt idx="282">
                  <c:v>44517</c:v>
                </c:pt>
                <c:pt idx="283">
                  <c:v>44516</c:v>
                </c:pt>
                <c:pt idx="284">
                  <c:v>44515</c:v>
                </c:pt>
                <c:pt idx="285">
                  <c:v>44512</c:v>
                </c:pt>
                <c:pt idx="286">
                  <c:v>44511</c:v>
                </c:pt>
                <c:pt idx="287">
                  <c:v>44510</c:v>
                </c:pt>
                <c:pt idx="288">
                  <c:v>44509</c:v>
                </c:pt>
                <c:pt idx="289">
                  <c:v>44508</c:v>
                </c:pt>
                <c:pt idx="290">
                  <c:v>44505</c:v>
                </c:pt>
                <c:pt idx="291">
                  <c:v>44504</c:v>
                </c:pt>
                <c:pt idx="292">
                  <c:v>44503</c:v>
                </c:pt>
                <c:pt idx="293">
                  <c:v>44502</c:v>
                </c:pt>
                <c:pt idx="294">
                  <c:v>44501</c:v>
                </c:pt>
                <c:pt idx="295">
                  <c:v>44498</c:v>
                </c:pt>
                <c:pt idx="296">
                  <c:v>44497</c:v>
                </c:pt>
                <c:pt idx="297">
                  <c:v>44496</c:v>
                </c:pt>
                <c:pt idx="298">
                  <c:v>44495</c:v>
                </c:pt>
                <c:pt idx="299">
                  <c:v>44494</c:v>
                </c:pt>
                <c:pt idx="300">
                  <c:v>44491</c:v>
                </c:pt>
                <c:pt idx="301">
                  <c:v>44490</c:v>
                </c:pt>
                <c:pt idx="302">
                  <c:v>44489</c:v>
                </c:pt>
                <c:pt idx="303">
                  <c:v>44488</c:v>
                </c:pt>
                <c:pt idx="304">
                  <c:v>44487</c:v>
                </c:pt>
                <c:pt idx="305">
                  <c:v>44484</c:v>
                </c:pt>
                <c:pt idx="306">
                  <c:v>44483</c:v>
                </c:pt>
                <c:pt idx="307">
                  <c:v>44482</c:v>
                </c:pt>
                <c:pt idx="308">
                  <c:v>44481</c:v>
                </c:pt>
                <c:pt idx="309">
                  <c:v>44480</c:v>
                </c:pt>
                <c:pt idx="310">
                  <c:v>44477</c:v>
                </c:pt>
                <c:pt idx="311">
                  <c:v>44476</c:v>
                </c:pt>
                <c:pt idx="312">
                  <c:v>44475</c:v>
                </c:pt>
                <c:pt idx="313">
                  <c:v>44474</c:v>
                </c:pt>
                <c:pt idx="314">
                  <c:v>44473</c:v>
                </c:pt>
                <c:pt idx="315">
                  <c:v>44470</c:v>
                </c:pt>
                <c:pt idx="316">
                  <c:v>44469</c:v>
                </c:pt>
                <c:pt idx="317">
                  <c:v>44468</c:v>
                </c:pt>
                <c:pt idx="318">
                  <c:v>44467</c:v>
                </c:pt>
                <c:pt idx="319">
                  <c:v>44466</c:v>
                </c:pt>
                <c:pt idx="320">
                  <c:v>44463</c:v>
                </c:pt>
                <c:pt idx="321">
                  <c:v>44462</c:v>
                </c:pt>
                <c:pt idx="322">
                  <c:v>44461</c:v>
                </c:pt>
                <c:pt idx="323">
                  <c:v>44460</c:v>
                </c:pt>
                <c:pt idx="324">
                  <c:v>44459</c:v>
                </c:pt>
                <c:pt idx="325">
                  <c:v>44456</c:v>
                </c:pt>
                <c:pt idx="326">
                  <c:v>44455</c:v>
                </c:pt>
                <c:pt idx="327">
                  <c:v>44454</c:v>
                </c:pt>
                <c:pt idx="328">
                  <c:v>44453</c:v>
                </c:pt>
                <c:pt idx="329">
                  <c:v>44452</c:v>
                </c:pt>
                <c:pt idx="330">
                  <c:v>44449</c:v>
                </c:pt>
                <c:pt idx="331">
                  <c:v>44448</c:v>
                </c:pt>
                <c:pt idx="332">
                  <c:v>44447</c:v>
                </c:pt>
                <c:pt idx="333">
                  <c:v>44446</c:v>
                </c:pt>
                <c:pt idx="334">
                  <c:v>44445</c:v>
                </c:pt>
                <c:pt idx="335">
                  <c:v>44442</c:v>
                </c:pt>
                <c:pt idx="336">
                  <c:v>44441</c:v>
                </c:pt>
                <c:pt idx="337">
                  <c:v>44440</c:v>
                </c:pt>
                <c:pt idx="338">
                  <c:v>44439</c:v>
                </c:pt>
                <c:pt idx="339">
                  <c:v>44435</c:v>
                </c:pt>
                <c:pt idx="340">
                  <c:v>44434</c:v>
                </c:pt>
                <c:pt idx="341">
                  <c:v>44433</c:v>
                </c:pt>
                <c:pt idx="342">
                  <c:v>44432</c:v>
                </c:pt>
                <c:pt idx="343">
                  <c:v>44431</c:v>
                </c:pt>
                <c:pt idx="344">
                  <c:v>44428</c:v>
                </c:pt>
                <c:pt idx="345">
                  <c:v>44427</c:v>
                </c:pt>
                <c:pt idx="346">
                  <c:v>44426</c:v>
                </c:pt>
                <c:pt idx="347">
                  <c:v>44425</c:v>
                </c:pt>
                <c:pt idx="348">
                  <c:v>44424</c:v>
                </c:pt>
                <c:pt idx="349">
                  <c:v>44421</c:v>
                </c:pt>
                <c:pt idx="350">
                  <c:v>44420</c:v>
                </c:pt>
                <c:pt idx="351">
                  <c:v>44419</c:v>
                </c:pt>
                <c:pt idx="352">
                  <c:v>44418</c:v>
                </c:pt>
                <c:pt idx="353">
                  <c:v>44417</c:v>
                </c:pt>
                <c:pt idx="354">
                  <c:v>44414</c:v>
                </c:pt>
                <c:pt idx="355">
                  <c:v>44413</c:v>
                </c:pt>
                <c:pt idx="356">
                  <c:v>44412</c:v>
                </c:pt>
                <c:pt idx="357">
                  <c:v>44411</c:v>
                </c:pt>
                <c:pt idx="358">
                  <c:v>44410</c:v>
                </c:pt>
                <c:pt idx="359">
                  <c:v>44407</c:v>
                </c:pt>
                <c:pt idx="360">
                  <c:v>44406</c:v>
                </c:pt>
                <c:pt idx="361">
                  <c:v>44405</c:v>
                </c:pt>
                <c:pt idx="362">
                  <c:v>44404</c:v>
                </c:pt>
                <c:pt idx="363">
                  <c:v>44403</c:v>
                </c:pt>
                <c:pt idx="364">
                  <c:v>44400</c:v>
                </c:pt>
                <c:pt idx="365">
                  <c:v>44399</c:v>
                </c:pt>
                <c:pt idx="366">
                  <c:v>44398</c:v>
                </c:pt>
                <c:pt idx="367">
                  <c:v>44397</c:v>
                </c:pt>
                <c:pt idx="368">
                  <c:v>44396</c:v>
                </c:pt>
                <c:pt idx="369">
                  <c:v>44393</c:v>
                </c:pt>
                <c:pt idx="370">
                  <c:v>44392</c:v>
                </c:pt>
                <c:pt idx="371">
                  <c:v>44391</c:v>
                </c:pt>
                <c:pt idx="372">
                  <c:v>44390</c:v>
                </c:pt>
                <c:pt idx="373">
                  <c:v>44389</c:v>
                </c:pt>
                <c:pt idx="374">
                  <c:v>44386</c:v>
                </c:pt>
                <c:pt idx="375">
                  <c:v>44385</c:v>
                </c:pt>
                <c:pt idx="376">
                  <c:v>44384</c:v>
                </c:pt>
                <c:pt idx="377">
                  <c:v>44383</c:v>
                </c:pt>
                <c:pt idx="378">
                  <c:v>44382</c:v>
                </c:pt>
                <c:pt idx="379">
                  <c:v>44379</c:v>
                </c:pt>
                <c:pt idx="380">
                  <c:v>44378</c:v>
                </c:pt>
                <c:pt idx="381">
                  <c:v>44377</c:v>
                </c:pt>
                <c:pt idx="382">
                  <c:v>44376</c:v>
                </c:pt>
                <c:pt idx="383">
                  <c:v>44375</c:v>
                </c:pt>
                <c:pt idx="384">
                  <c:v>44372</c:v>
                </c:pt>
                <c:pt idx="385">
                  <c:v>44371</c:v>
                </c:pt>
                <c:pt idx="386">
                  <c:v>44370</c:v>
                </c:pt>
                <c:pt idx="387">
                  <c:v>44369</c:v>
                </c:pt>
                <c:pt idx="388">
                  <c:v>44368</c:v>
                </c:pt>
                <c:pt idx="389">
                  <c:v>44365</c:v>
                </c:pt>
                <c:pt idx="390">
                  <c:v>44364</c:v>
                </c:pt>
                <c:pt idx="391">
                  <c:v>44363</c:v>
                </c:pt>
                <c:pt idx="392">
                  <c:v>44362</c:v>
                </c:pt>
                <c:pt idx="393">
                  <c:v>44361</c:v>
                </c:pt>
                <c:pt idx="394">
                  <c:v>44358</c:v>
                </c:pt>
                <c:pt idx="395">
                  <c:v>44357</c:v>
                </c:pt>
                <c:pt idx="396">
                  <c:v>44356</c:v>
                </c:pt>
                <c:pt idx="397">
                  <c:v>44355</c:v>
                </c:pt>
                <c:pt idx="398">
                  <c:v>44354</c:v>
                </c:pt>
                <c:pt idx="399">
                  <c:v>44351</c:v>
                </c:pt>
                <c:pt idx="400">
                  <c:v>44350</c:v>
                </c:pt>
                <c:pt idx="401">
                  <c:v>44349</c:v>
                </c:pt>
                <c:pt idx="402">
                  <c:v>44348</c:v>
                </c:pt>
                <c:pt idx="403">
                  <c:v>44344</c:v>
                </c:pt>
                <c:pt idx="404">
                  <c:v>44343</c:v>
                </c:pt>
                <c:pt idx="405">
                  <c:v>44342</c:v>
                </c:pt>
                <c:pt idx="406">
                  <c:v>44341</c:v>
                </c:pt>
                <c:pt idx="407">
                  <c:v>44340</c:v>
                </c:pt>
                <c:pt idx="408">
                  <c:v>44337</c:v>
                </c:pt>
                <c:pt idx="409">
                  <c:v>44336</c:v>
                </c:pt>
                <c:pt idx="410">
                  <c:v>44335</c:v>
                </c:pt>
                <c:pt idx="411">
                  <c:v>44334</c:v>
                </c:pt>
                <c:pt idx="412">
                  <c:v>44333</c:v>
                </c:pt>
                <c:pt idx="413">
                  <c:v>44330</c:v>
                </c:pt>
                <c:pt idx="414">
                  <c:v>44329</c:v>
                </c:pt>
                <c:pt idx="415">
                  <c:v>44328</c:v>
                </c:pt>
                <c:pt idx="416">
                  <c:v>44327</c:v>
                </c:pt>
                <c:pt idx="417">
                  <c:v>44326</c:v>
                </c:pt>
                <c:pt idx="418">
                  <c:v>44323</c:v>
                </c:pt>
                <c:pt idx="419">
                  <c:v>44322</c:v>
                </c:pt>
                <c:pt idx="420">
                  <c:v>44321</c:v>
                </c:pt>
                <c:pt idx="421">
                  <c:v>44320</c:v>
                </c:pt>
                <c:pt idx="422">
                  <c:v>44316</c:v>
                </c:pt>
                <c:pt idx="423">
                  <c:v>44315</c:v>
                </c:pt>
                <c:pt idx="424">
                  <c:v>44314</c:v>
                </c:pt>
                <c:pt idx="425">
                  <c:v>44313</c:v>
                </c:pt>
                <c:pt idx="426">
                  <c:v>44312</c:v>
                </c:pt>
                <c:pt idx="427">
                  <c:v>44309</c:v>
                </c:pt>
                <c:pt idx="428">
                  <c:v>44308</c:v>
                </c:pt>
                <c:pt idx="429">
                  <c:v>44307</c:v>
                </c:pt>
                <c:pt idx="430">
                  <c:v>44306</c:v>
                </c:pt>
                <c:pt idx="431">
                  <c:v>44305</c:v>
                </c:pt>
                <c:pt idx="432">
                  <c:v>44302</c:v>
                </c:pt>
                <c:pt idx="433">
                  <c:v>44301</c:v>
                </c:pt>
                <c:pt idx="434">
                  <c:v>44300</c:v>
                </c:pt>
                <c:pt idx="435">
                  <c:v>44299</c:v>
                </c:pt>
                <c:pt idx="436">
                  <c:v>44298</c:v>
                </c:pt>
                <c:pt idx="437">
                  <c:v>44295</c:v>
                </c:pt>
                <c:pt idx="438">
                  <c:v>44294</c:v>
                </c:pt>
                <c:pt idx="439">
                  <c:v>44293</c:v>
                </c:pt>
                <c:pt idx="440">
                  <c:v>44292</c:v>
                </c:pt>
                <c:pt idx="441">
                  <c:v>44287</c:v>
                </c:pt>
                <c:pt idx="442">
                  <c:v>44286</c:v>
                </c:pt>
                <c:pt idx="443">
                  <c:v>44285</c:v>
                </c:pt>
                <c:pt idx="444">
                  <c:v>44284</c:v>
                </c:pt>
                <c:pt idx="445">
                  <c:v>44281</c:v>
                </c:pt>
                <c:pt idx="446">
                  <c:v>44280</c:v>
                </c:pt>
                <c:pt idx="447">
                  <c:v>44279</c:v>
                </c:pt>
                <c:pt idx="448">
                  <c:v>44278</c:v>
                </c:pt>
                <c:pt idx="449">
                  <c:v>44277</c:v>
                </c:pt>
                <c:pt idx="450">
                  <c:v>44274</c:v>
                </c:pt>
                <c:pt idx="451">
                  <c:v>44273</c:v>
                </c:pt>
                <c:pt idx="452">
                  <c:v>44272</c:v>
                </c:pt>
                <c:pt idx="453">
                  <c:v>44271</c:v>
                </c:pt>
                <c:pt idx="454">
                  <c:v>44270</c:v>
                </c:pt>
                <c:pt idx="455">
                  <c:v>44267</c:v>
                </c:pt>
                <c:pt idx="456">
                  <c:v>44266</c:v>
                </c:pt>
                <c:pt idx="457">
                  <c:v>44265</c:v>
                </c:pt>
                <c:pt idx="458">
                  <c:v>44264</c:v>
                </c:pt>
                <c:pt idx="459">
                  <c:v>44263</c:v>
                </c:pt>
                <c:pt idx="460">
                  <c:v>44260</c:v>
                </c:pt>
                <c:pt idx="461">
                  <c:v>44259</c:v>
                </c:pt>
                <c:pt idx="462">
                  <c:v>44258</c:v>
                </c:pt>
                <c:pt idx="463">
                  <c:v>44257</c:v>
                </c:pt>
                <c:pt idx="464">
                  <c:v>44256</c:v>
                </c:pt>
                <c:pt idx="465">
                  <c:v>44253</c:v>
                </c:pt>
                <c:pt idx="466">
                  <c:v>44252</c:v>
                </c:pt>
                <c:pt idx="467">
                  <c:v>44251</c:v>
                </c:pt>
                <c:pt idx="468">
                  <c:v>44250</c:v>
                </c:pt>
                <c:pt idx="469">
                  <c:v>44249</c:v>
                </c:pt>
                <c:pt idx="470">
                  <c:v>44246</c:v>
                </c:pt>
                <c:pt idx="471">
                  <c:v>44245</c:v>
                </c:pt>
                <c:pt idx="472">
                  <c:v>44244</c:v>
                </c:pt>
                <c:pt idx="473">
                  <c:v>44243</c:v>
                </c:pt>
                <c:pt idx="474">
                  <c:v>44242</c:v>
                </c:pt>
                <c:pt idx="475">
                  <c:v>44239</c:v>
                </c:pt>
                <c:pt idx="476">
                  <c:v>44238</c:v>
                </c:pt>
                <c:pt idx="477">
                  <c:v>44237</c:v>
                </c:pt>
                <c:pt idx="478">
                  <c:v>44236</c:v>
                </c:pt>
                <c:pt idx="479">
                  <c:v>44235</c:v>
                </c:pt>
                <c:pt idx="480">
                  <c:v>44232</c:v>
                </c:pt>
                <c:pt idx="481">
                  <c:v>44231</c:v>
                </c:pt>
                <c:pt idx="482">
                  <c:v>44230</c:v>
                </c:pt>
                <c:pt idx="483">
                  <c:v>44229</c:v>
                </c:pt>
                <c:pt idx="484">
                  <c:v>44228</c:v>
                </c:pt>
                <c:pt idx="485">
                  <c:v>44225</c:v>
                </c:pt>
                <c:pt idx="486">
                  <c:v>44224</c:v>
                </c:pt>
                <c:pt idx="487">
                  <c:v>44223</c:v>
                </c:pt>
                <c:pt idx="488">
                  <c:v>44222</c:v>
                </c:pt>
                <c:pt idx="489">
                  <c:v>44221</c:v>
                </c:pt>
                <c:pt idx="490">
                  <c:v>44218</c:v>
                </c:pt>
                <c:pt idx="491">
                  <c:v>44217</c:v>
                </c:pt>
                <c:pt idx="492">
                  <c:v>44216</c:v>
                </c:pt>
                <c:pt idx="493">
                  <c:v>44215</c:v>
                </c:pt>
                <c:pt idx="494">
                  <c:v>44214</c:v>
                </c:pt>
                <c:pt idx="495">
                  <c:v>44211</c:v>
                </c:pt>
                <c:pt idx="496">
                  <c:v>44210</c:v>
                </c:pt>
                <c:pt idx="497">
                  <c:v>44209</c:v>
                </c:pt>
                <c:pt idx="498">
                  <c:v>44208</c:v>
                </c:pt>
                <c:pt idx="499">
                  <c:v>44207</c:v>
                </c:pt>
                <c:pt idx="500">
                  <c:v>44204</c:v>
                </c:pt>
                <c:pt idx="501">
                  <c:v>44203</c:v>
                </c:pt>
                <c:pt idx="502">
                  <c:v>44202</c:v>
                </c:pt>
                <c:pt idx="503">
                  <c:v>44201</c:v>
                </c:pt>
                <c:pt idx="504">
                  <c:v>44200</c:v>
                </c:pt>
                <c:pt idx="505">
                  <c:v>44196</c:v>
                </c:pt>
                <c:pt idx="506">
                  <c:v>44195</c:v>
                </c:pt>
                <c:pt idx="507">
                  <c:v>44194</c:v>
                </c:pt>
                <c:pt idx="508">
                  <c:v>44189</c:v>
                </c:pt>
                <c:pt idx="509">
                  <c:v>44188</c:v>
                </c:pt>
                <c:pt idx="510">
                  <c:v>44187</c:v>
                </c:pt>
                <c:pt idx="511">
                  <c:v>44186</c:v>
                </c:pt>
                <c:pt idx="512">
                  <c:v>44183</c:v>
                </c:pt>
                <c:pt idx="513">
                  <c:v>44182</c:v>
                </c:pt>
                <c:pt idx="514">
                  <c:v>44181</c:v>
                </c:pt>
                <c:pt idx="515">
                  <c:v>44180</c:v>
                </c:pt>
                <c:pt idx="516">
                  <c:v>44179</c:v>
                </c:pt>
                <c:pt idx="517">
                  <c:v>44176</c:v>
                </c:pt>
                <c:pt idx="518">
                  <c:v>44175</c:v>
                </c:pt>
                <c:pt idx="519">
                  <c:v>44174</c:v>
                </c:pt>
                <c:pt idx="520">
                  <c:v>44173</c:v>
                </c:pt>
                <c:pt idx="521">
                  <c:v>44172</c:v>
                </c:pt>
                <c:pt idx="522">
                  <c:v>44169</c:v>
                </c:pt>
                <c:pt idx="523">
                  <c:v>44168</c:v>
                </c:pt>
                <c:pt idx="524">
                  <c:v>44167</c:v>
                </c:pt>
                <c:pt idx="525">
                  <c:v>44166</c:v>
                </c:pt>
                <c:pt idx="526">
                  <c:v>44165</c:v>
                </c:pt>
                <c:pt idx="527">
                  <c:v>44162</c:v>
                </c:pt>
                <c:pt idx="528">
                  <c:v>44161</c:v>
                </c:pt>
                <c:pt idx="529">
                  <c:v>44160</c:v>
                </c:pt>
                <c:pt idx="530">
                  <c:v>44159</c:v>
                </c:pt>
                <c:pt idx="531">
                  <c:v>44158</c:v>
                </c:pt>
                <c:pt idx="532">
                  <c:v>44155</c:v>
                </c:pt>
                <c:pt idx="533">
                  <c:v>44154</c:v>
                </c:pt>
                <c:pt idx="534">
                  <c:v>44153</c:v>
                </c:pt>
                <c:pt idx="535">
                  <c:v>44152</c:v>
                </c:pt>
                <c:pt idx="536">
                  <c:v>44151</c:v>
                </c:pt>
                <c:pt idx="537">
                  <c:v>44148</c:v>
                </c:pt>
                <c:pt idx="538">
                  <c:v>44147</c:v>
                </c:pt>
                <c:pt idx="539">
                  <c:v>44146</c:v>
                </c:pt>
                <c:pt idx="540">
                  <c:v>44145</c:v>
                </c:pt>
                <c:pt idx="541">
                  <c:v>44144</c:v>
                </c:pt>
                <c:pt idx="542">
                  <c:v>44141</c:v>
                </c:pt>
                <c:pt idx="543">
                  <c:v>44140</c:v>
                </c:pt>
                <c:pt idx="544">
                  <c:v>44139</c:v>
                </c:pt>
                <c:pt idx="545">
                  <c:v>44138</c:v>
                </c:pt>
                <c:pt idx="546">
                  <c:v>44137</c:v>
                </c:pt>
                <c:pt idx="547">
                  <c:v>44134</c:v>
                </c:pt>
                <c:pt idx="548">
                  <c:v>44133</c:v>
                </c:pt>
                <c:pt idx="549">
                  <c:v>44132</c:v>
                </c:pt>
                <c:pt idx="550">
                  <c:v>44131</c:v>
                </c:pt>
                <c:pt idx="551">
                  <c:v>44130</c:v>
                </c:pt>
                <c:pt idx="552">
                  <c:v>44127</c:v>
                </c:pt>
                <c:pt idx="553">
                  <c:v>44126</c:v>
                </c:pt>
                <c:pt idx="554">
                  <c:v>44125</c:v>
                </c:pt>
                <c:pt idx="555">
                  <c:v>44124</c:v>
                </c:pt>
                <c:pt idx="556">
                  <c:v>44123</c:v>
                </c:pt>
                <c:pt idx="557">
                  <c:v>44120</c:v>
                </c:pt>
                <c:pt idx="558">
                  <c:v>44119</c:v>
                </c:pt>
                <c:pt idx="559">
                  <c:v>44118</c:v>
                </c:pt>
                <c:pt idx="560">
                  <c:v>44117</c:v>
                </c:pt>
                <c:pt idx="561">
                  <c:v>44116</c:v>
                </c:pt>
                <c:pt idx="562">
                  <c:v>44113</c:v>
                </c:pt>
                <c:pt idx="563">
                  <c:v>44112</c:v>
                </c:pt>
                <c:pt idx="564">
                  <c:v>44111</c:v>
                </c:pt>
                <c:pt idx="565">
                  <c:v>44110</c:v>
                </c:pt>
                <c:pt idx="566">
                  <c:v>44109</c:v>
                </c:pt>
                <c:pt idx="567">
                  <c:v>44106</c:v>
                </c:pt>
                <c:pt idx="568">
                  <c:v>44105</c:v>
                </c:pt>
                <c:pt idx="569">
                  <c:v>44104</c:v>
                </c:pt>
                <c:pt idx="570">
                  <c:v>44103</c:v>
                </c:pt>
                <c:pt idx="571">
                  <c:v>44102</c:v>
                </c:pt>
                <c:pt idx="572">
                  <c:v>44099</c:v>
                </c:pt>
                <c:pt idx="573">
                  <c:v>44098</c:v>
                </c:pt>
                <c:pt idx="574">
                  <c:v>44097</c:v>
                </c:pt>
                <c:pt idx="575">
                  <c:v>44096</c:v>
                </c:pt>
                <c:pt idx="576">
                  <c:v>44095</c:v>
                </c:pt>
                <c:pt idx="577">
                  <c:v>44092</c:v>
                </c:pt>
                <c:pt idx="578">
                  <c:v>44091</c:v>
                </c:pt>
                <c:pt idx="579">
                  <c:v>44090</c:v>
                </c:pt>
                <c:pt idx="580">
                  <c:v>44089</c:v>
                </c:pt>
                <c:pt idx="581">
                  <c:v>44088</c:v>
                </c:pt>
                <c:pt idx="582">
                  <c:v>44085</c:v>
                </c:pt>
                <c:pt idx="583">
                  <c:v>44084</c:v>
                </c:pt>
                <c:pt idx="584">
                  <c:v>44083</c:v>
                </c:pt>
                <c:pt idx="585">
                  <c:v>44082</c:v>
                </c:pt>
                <c:pt idx="586">
                  <c:v>44081</c:v>
                </c:pt>
                <c:pt idx="587">
                  <c:v>44078</c:v>
                </c:pt>
                <c:pt idx="588">
                  <c:v>44077</c:v>
                </c:pt>
                <c:pt idx="589">
                  <c:v>44076</c:v>
                </c:pt>
                <c:pt idx="590">
                  <c:v>44075</c:v>
                </c:pt>
                <c:pt idx="591">
                  <c:v>44071</c:v>
                </c:pt>
                <c:pt idx="592">
                  <c:v>44070</c:v>
                </c:pt>
                <c:pt idx="593">
                  <c:v>44069</c:v>
                </c:pt>
                <c:pt idx="594">
                  <c:v>44068</c:v>
                </c:pt>
                <c:pt idx="595">
                  <c:v>44067</c:v>
                </c:pt>
                <c:pt idx="596">
                  <c:v>44064</c:v>
                </c:pt>
                <c:pt idx="597">
                  <c:v>44063</c:v>
                </c:pt>
                <c:pt idx="598">
                  <c:v>44062</c:v>
                </c:pt>
                <c:pt idx="599">
                  <c:v>44061</c:v>
                </c:pt>
                <c:pt idx="600">
                  <c:v>44060</c:v>
                </c:pt>
                <c:pt idx="601">
                  <c:v>44057</c:v>
                </c:pt>
                <c:pt idx="602">
                  <c:v>44056</c:v>
                </c:pt>
                <c:pt idx="603">
                  <c:v>44055</c:v>
                </c:pt>
                <c:pt idx="604">
                  <c:v>44054</c:v>
                </c:pt>
                <c:pt idx="605">
                  <c:v>44053</c:v>
                </c:pt>
                <c:pt idx="606">
                  <c:v>44050</c:v>
                </c:pt>
                <c:pt idx="607">
                  <c:v>44049</c:v>
                </c:pt>
                <c:pt idx="608">
                  <c:v>44048</c:v>
                </c:pt>
                <c:pt idx="609">
                  <c:v>44047</c:v>
                </c:pt>
                <c:pt idx="610">
                  <c:v>44046</c:v>
                </c:pt>
                <c:pt idx="611">
                  <c:v>44043</c:v>
                </c:pt>
                <c:pt idx="612">
                  <c:v>44042</c:v>
                </c:pt>
                <c:pt idx="613">
                  <c:v>44041</c:v>
                </c:pt>
                <c:pt idx="614">
                  <c:v>44040</c:v>
                </c:pt>
                <c:pt idx="615">
                  <c:v>44039</c:v>
                </c:pt>
                <c:pt idx="616">
                  <c:v>44036</c:v>
                </c:pt>
                <c:pt idx="617">
                  <c:v>44035</c:v>
                </c:pt>
                <c:pt idx="618">
                  <c:v>44034</c:v>
                </c:pt>
                <c:pt idx="619">
                  <c:v>44033</c:v>
                </c:pt>
                <c:pt idx="620">
                  <c:v>44032</c:v>
                </c:pt>
                <c:pt idx="621">
                  <c:v>44029</c:v>
                </c:pt>
                <c:pt idx="622">
                  <c:v>44028</c:v>
                </c:pt>
                <c:pt idx="623">
                  <c:v>44027</c:v>
                </c:pt>
                <c:pt idx="624">
                  <c:v>44026</c:v>
                </c:pt>
                <c:pt idx="625">
                  <c:v>44025</c:v>
                </c:pt>
                <c:pt idx="626">
                  <c:v>44022</c:v>
                </c:pt>
                <c:pt idx="627">
                  <c:v>44021</c:v>
                </c:pt>
                <c:pt idx="628">
                  <c:v>44020</c:v>
                </c:pt>
                <c:pt idx="629">
                  <c:v>44019</c:v>
                </c:pt>
                <c:pt idx="630">
                  <c:v>44018</c:v>
                </c:pt>
                <c:pt idx="631">
                  <c:v>44015</c:v>
                </c:pt>
                <c:pt idx="632">
                  <c:v>44014</c:v>
                </c:pt>
                <c:pt idx="633">
                  <c:v>44013</c:v>
                </c:pt>
                <c:pt idx="634">
                  <c:v>44012</c:v>
                </c:pt>
                <c:pt idx="635">
                  <c:v>44011</c:v>
                </c:pt>
                <c:pt idx="636">
                  <c:v>44008</c:v>
                </c:pt>
                <c:pt idx="637">
                  <c:v>44007</c:v>
                </c:pt>
                <c:pt idx="638">
                  <c:v>44006</c:v>
                </c:pt>
                <c:pt idx="639">
                  <c:v>44005</c:v>
                </c:pt>
                <c:pt idx="640">
                  <c:v>44004</c:v>
                </c:pt>
                <c:pt idx="641">
                  <c:v>44001</c:v>
                </c:pt>
                <c:pt idx="642">
                  <c:v>44000</c:v>
                </c:pt>
                <c:pt idx="643">
                  <c:v>43999</c:v>
                </c:pt>
                <c:pt idx="644">
                  <c:v>43998</c:v>
                </c:pt>
                <c:pt idx="645">
                  <c:v>43997</c:v>
                </c:pt>
                <c:pt idx="646">
                  <c:v>43994</c:v>
                </c:pt>
                <c:pt idx="647">
                  <c:v>43993</c:v>
                </c:pt>
                <c:pt idx="648">
                  <c:v>43992</c:v>
                </c:pt>
                <c:pt idx="649">
                  <c:v>43991</c:v>
                </c:pt>
                <c:pt idx="650">
                  <c:v>43990</c:v>
                </c:pt>
                <c:pt idx="651">
                  <c:v>43987</c:v>
                </c:pt>
                <c:pt idx="652">
                  <c:v>43986</c:v>
                </c:pt>
                <c:pt idx="653">
                  <c:v>43985</c:v>
                </c:pt>
                <c:pt idx="654">
                  <c:v>43984</c:v>
                </c:pt>
                <c:pt idx="655">
                  <c:v>43983</c:v>
                </c:pt>
                <c:pt idx="656">
                  <c:v>43980</c:v>
                </c:pt>
                <c:pt idx="657">
                  <c:v>43979</c:v>
                </c:pt>
                <c:pt idx="658">
                  <c:v>43978</c:v>
                </c:pt>
                <c:pt idx="659">
                  <c:v>43977</c:v>
                </c:pt>
                <c:pt idx="660">
                  <c:v>43973</c:v>
                </c:pt>
                <c:pt idx="661">
                  <c:v>43972</c:v>
                </c:pt>
                <c:pt idx="662">
                  <c:v>43971</c:v>
                </c:pt>
                <c:pt idx="663">
                  <c:v>43970</c:v>
                </c:pt>
                <c:pt idx="664">
                  <c:v>43969</c:v>
                </c:pt>
                <c:pt idx="665">
                  <c:v>43966</c:v>
                </c:pt>
                <c:pt idx="666">
                  <c:v>43965</c:v>
                </c:pt>
                <c:pt idx="667">
                  <c:v>43964</c:v>
                </c:pt>
                <c:pt idx="668">
                  <c:v>43963</c:v>
                </c:pt>
                <c:pt idx="669">
                  <c:v>43962</c:v>
                </c:pt>
                <c:pt idx="670">
                  <c:v>43958</c:v>
                </c:pt>
                <c:pt idx="671">
                  <c:v>43957</c:v>
                </c:pt>
                <c:pt idx="672">
                  <c:v>43956</c:v>
                </c:pt>
                <c:pt idx="673">
                  <c:v>43955</c:v>
                </c:pt>
                <c:pt idx="674">
                  <c:v>43952</c:v>
                </c:pt>
                <c:pt idx="675">
                  <c:v>43951</c:v>
                </c:pt>
                <c:pt idx="676">
                  <c:v>43950</c:v>
                </c:pt>
                <c:pt idx="677">
                  <c:v>43949</c:v>
                </c:pt>
                <c:pt idx="678">
                  <c:v>43948</c:v>
                </c:pt>
                <c:pt idx="679">
                  <c:v>43945</c:v>
                </c:pt>
                <c:pt idx="680">
                  <c:v>43944</c:v>
                </c:pt>
                <c:pt idx="681">
                  <c:v>43943</c:v>
                </c:pt>
                <c:pt idx="682">
                  <c:v>43942</c:v>
                </c:pt>
                <c:pt idx="683">
                  <c:v>43941</c:v>
                </c:pt>
                <c:pt idx="684">
                  <c:v>43938</c:v>
                </c:pt>
                <c:pt idx="685">
                  <c:v>43937</c:v>
                </c:pt>
                <c:pt idx="686">
                  <c:v>43936</c:v>
                </c:pt>
                <c:pt idx="687">
                  <c:v>43935</c:v>
                </c:pt>
                <c:pt idx="688">
                  <c:v>43930</c:v>
                </c:pt>
                <c:pt idx="689">
                  <c:v>43929</c:v>
                </c:pt>
                <c:pt idx="690">
                  <c:v>43928</c:v>
                </c:pt>
                <c:pt idx="691">
                  <c:v>43927</c:v>
                </c:pt>
                <c:pt idx="692">
                  <c:v>43924</c:v>
                </c:pt>
                <c:pt idx="693">
                  <c:v>43923</c:v>
                </c:pt>
                <c:pt idx="694">
                  <c:v>43922</c:v>
                </c:pt>
                <c:pt idx="695">
                  <c:v>43921</c:v>
                </c:pt>
                <c:pt idx="696">
                  <c:v>43920</c:v>
                </c:pt>
                <c:pt idx="697">
                  <c:v>43917</c:v>
                </c:pt>
                <c:pt idx="698">
                  <c:v>43916</c:v>
                </c:pt>
                <c:pt idx="699">
                  <c:v>43915</c:v>
                </c:pt>
                <c:pt idx="700">
                  <c:v>43914</c:v>
                </c:pt>
                <c:pt idx="701">
                  <c:v>43913</c:v>
                </c:pt>
                <c:pt idx="702">
                  <c:v>43910</c:v>
                </c:pt>
                <c:pt idx="703">
                  <c:v>43909</c:v>
                </c:pt>
                <c:pt idx="704">
                  <c:v>43908</c:v>
                </c:pt>
                <c:pt idx="705">
                  <c:v>43907</c:v>
                </c:pt>
                <c:pt idx="706">
                  <c:v>43906</c:v>
                </c:pt>
                <c:pt idx="707">
                  <c:v>43903</c:v>
                </c:pt>
                <c:pt idx="708">
                  <c:v>43902</c:v>
                </c:pt>
                <c:pt idx="709">
                  <c:v>43901</c:v>
                </c:pt>
                <c:pt idx="710">
                  <c:v>43900</c:v>
                </c:pt>
                <c:pt idx="711">
                  <c:v>43899</c:v>
                </c:pt>
                <c:pt idx="712">
                  <c:v>43896</c:v>
                </c:pt>
                <c:pt idx="713">
                  <c:v>43895</c:v>
                </c:pt>
                <c:pt idx="714">
                  <c:v>43894</c:v>
                </c:pt>
                <c:pt idx="715">
                  <c:v>43893</c:v>
                </c:pt>
                <c:pt idx="716">
                  <c:v>43892</c:v>
                </c:pt>
                <c:pt idx="717">
                  <c:v>43889</c:v>
                </c:pt>
                <c:pt idx="718">
                  <c:v>43888</c:v>
                </c:pt>
                <c:pt idx="719">
                  <c:v>43887</c:v>
                </c:pt>
                <c:pt idx="720">
                  <c:v>43886</c:v>
                </c:pt>
                <c:pt idx="721">
                  <c:v>43885</c:v>
                </c:pt>
                <c:pt idx="722">
                  <c:v>43882</c:v>
                </c:pt>
                <c:pt idx="723">
                  <c:v>43881</c:v>
                </c:pt>
                <c:pt idx="724">
                  <c:v>43880</c:v>
                </c:pt>
                <c:pt idx="725">
                  <c:v>43879</c:v>
                </c:pt>
                <c:pt idx="726">
                  <c:v>43878</c:v>
                </c:pt>
                <c:pt idx="727">
                  <c:v>43875</c:v>
                </c:pt>
                <c:pt idx="728">
                  <c:v>43874</c:v>
                </c:pt>
                <c:pt idx="729">
                  <c:v>43873</c:v>
                </c:pt>
                <c:pt idx="730">
                  <c:v>43872</c:v>
                </c:pt>
                <c:pt idx="731">
                  <c:v>43871</c:v>
                </c:pt>
                <c:pt idx="732">
                  <c:v>43868</c:v>
                </c:pt>
                <c:pt idx="733">
                  <c:v>43867</c:v>
                </c:pt>
                <c:pt idx="734">
                  <c:v>43866</c:v>
                </c:pt>
                <c:pt idx="735">
                  <c:v>43865</c:v>
                </c:pt>
                <c:pt idx="736">
                  <c:v>43864</c:v>
                </c:pt>
                <c:pt idx="737">
                  <c:v>43861</c:v>
                </c:pt>
                <c:pt idx="738">
                  <c:v>43860</c:v>
                </c:pt>
                <c:pt idx="739">
                  <c:v>43859</c:v>
                </c:pt>
                <c:pt idx="740">
                  <c:v>43858</c:v>
                </c:pt>
                <c:pt idx="741">
                  <c:v>43857</c:v>
                </c:pt>
                <c:pt idx="742">
                  <c:v>43854</c:v>
                </c:pt>
                <c:pt idx="743">
                  <c:v>43853</c:v>
                </c:pt>
                <c:pt idx="744">
                  <c:v>43852</c:v>
                </c:pt>
                <c:pt idx="745">
                  <c:v>43851</c:v>
                </c:pt>
                <c:pt idx="746">
                  <c:v>43850</c:v>
                </c:pt>
                <c:pt idx="747">
                  <c:v>43847</c:v>
                </c:pt>
                <c:pt idx="748">
                  <c:v>43846</c:v>
                </c:pt>
                <c:pt idx="749">
                  <c:v>43845</c:v>
                </c:pt>
                <c:pt idx="750">
                  <c:v>43844</c:v>
                </c:pt>
                <c:pt idx="751">
                  <c:v>43843</c:v>
                </c:pt>
                <c:pt idx="752">
                  <c:v>43840</c:v>
                </c:pt>
                <c:pt idx="753">
                  <c:v>43839</c:v>
                </c:pt>
                <c:pt idx="754">
                  <c:v>43838</c:v>
                </c:pt>
                <c:pt idx="755">
                  <c:v>43837</c:v>
                </c:pt>
                <c:pt idx="756">
                  <c:v>43836</c:v>
                </c:pt>
                <c:pt idx="757">
                  <c:v>43833</c:v>
                </c:pt>
                <c:pt idx="758">
                  <c:v>43832</c:v>
                </c:pt>
                <c:pt idx="759">
                  <c:v>43830</c:v>
                </c:pt>
              </c:numCache>
            </c:numRef>
          </c:cat>
          <c:val>
            <c:numRef>
              <c:f>Sheet1!$B$2:$B$761</c:f>
              <c:numCache>
                <c:formatCode>General</c:formatCode>
                <c:ptCount val="760"/>
                <c:pt idx="0">
                  <c:v>4.4749999999999996</c:v>
                </c:pt>
                <c:pt idx="1">
                  <c:v>4.5590000000000002</c:v>
                </c:pt>
                <c:pt idx="2">
                  <c:v>4.7089999999999996</c:v>
                </c:pt>
                <c:pt idx="3">
                  <c:v>5.282</c:v>
                </c:pt>
                <c:pt idx="4">
                  <c:v>5.0789999999999997</c:v>
                </c:pt>
                <c:pt idx="5">
                  <c:v>4.9989999999999997</c:v>
                </c:pt>
                <c:pt idx="6">
                  <c:v>5.3319999999999999</c:v>
                </c:pt>
                <c:pt idx="7">
                  <c:v>5.3259999999999996</c:v>
                </c:pt>
                <c:pt idx="8">
                  <c:v>5.851</c:v>
                </c:pt>
                <c:pt idx="9">
                  <c:v>6.6</c:v>
                </c:pt>
                <c:pt idx="10">
                  <c:v>6.97</c:v>
                </c:pt>
                <c:pt idx="11">
                  <c:v>6.43</c:v>
                </c:pt>
                <c:pt idx="12">
                  <c:v>6.9349999999999996</c:v>
                </c:pt>
                <c:pt idx="13">
                  <c:v>6.5869999999999997</c:v>
                </c:pt>
                <c:pt idx="14">
                  <c:v>6.2450000000000001</c:v>
                </c:pt>
                <c:pt idx="15">
                  <c:v>5.9619999999999997</c:v>
                </c:pt>
                <c:pt idx="16">
                  <c:v>5.7229999999999999</c:v>
                </c:pt>
                <c:pt idx="17">
                  <c:v>5.4690000000000003</c:v>
                </c:pt>
                <c:pt idx="18">
                  <c:v>5.577</c:v>
                </c:pt>
                <c:pt idx="19">
                  <c:v>6.2809999999999997</c:v>
                </c:pt>
                <c:pt idx="20">
                  <c:v>6.7380000000000004</c:v>
                </c:pt>
                <c:pt idx="21">
                  <c:v>6.93</c:v>
                </c:pt>
                <c:pt idx="22">
                  <c:v>7.2350000000000003</c:v>
                </c:pt>
                <c:pt idx="23">
                  <c:v>6.7119999999999997</c:v>
                </c:pt>
                <c:pt idx="24">
                  <c:v>7.024</c:v>
                </c:pt>
                <c:pt idx="26">
                  <c:v>7.3079999999999998</c:v>
                </c:pt>
                <c:pt idx="27">
                  <c:v>6.7789999999999999</c:v>
                </c:pt>
                <c:pt idx="28">
                  <c:v>6.7759999999999998</c:v>
                </c:pt>
                <c:pt idx="29">
                  <c:v>6.3029999999999999</c:v>
                </c:pt>
                <c:pt idx="30">
                  <c:v>6.3689999999999998</c:v>
                </c:pt>
                <c:pt idx="31">
                  <c:v>6.2</c:v>
                </c:pt>
                <c:pt idx="32">
                  <c:v>6.0339999999999998</c:v>
                </c:pt>
                <c:pt idx="33">
                  <c:v>5.9329999999999998</c:v>
                </c:pt>
                <c:pt idx="34">
                  <c:v>5.8789999999999996</c:v>
                </c:pt>
                <c:pt idx="35">
                  <c:v>6.2389999999999999</c:v>
                </c:pt>
                <c:pt idx="36">
                  <c:v>5.8650000000000002</c:v>
                </c:pt>
                <c:pt idx="37">
                  <c:v>6.1379999999999999</c:v>
                </c:pt>
                <c:pt idx="38">
                  <c:v>6.944</c:v>
                </c:pt>
                <c:pt idx="39">
                  <c:v>6.4</c:v>
                </c:pt>
                <c:pt idx="40">
                  <c:v>5.9749999999999996</c:v>
                </c:pt>
                <c:pt idx="41">
                  <c:v>6.2679999999999998</c:v>
                </c:pt>
                <c:pt idx="42">
                  <c:v>5.7140000000000004</c:v>
                </c:pt>
                <c:pt idx="43">
                  <c:v>6.3550000000000004</c:v>
                </c:pt>
                <c:pt idx="44" formatCode="0.00">
                  <c:v>5.6840000000000002</c:v>
                </c:pt>
                <c:pt idx="45" formatCode="0.00">
                  <c:v>5.1859999999999999</c:v>
                </c:pt>
                <c:pt idx="46" formatCode="0.00">
                  <c:v>5.6059999999999999</c:v>
                </c:pt>
                <c:pt idx="47" formatCode="0.00">
                  <c:v>5.6130000000000004</c:v>
                </c:pt>
                <c:pt idx="48" formatCode="0.00">
                  <c:v>5.1989999999999998</c:v>
                </c:pt>
                <c:pt idx="49" formatCode="0.00">
                  <c:v>4.9589999999999996</c:v>
                </c:pt>
                <c:pt idx="50" formatCode="0.00">
                  <c:v>5.3579999999999997</c:v>
                </c:pt>
                <c:pt idx="51" formatCode="0.00">
                  <c:v>5.4619999999999997</c:v>
                </c:pt>
                <c:pt idx="52" formatCode="0.00">
                  <c:v>5.7450000000000001</c:v>
                </c:pt>
                <c:pt idx="53" formatCode="0.00">
                  <c:v>5.9989999999999997</c:v>
                </c:pt>
                <c:pt idx="54" formatCode="0.00">
                  <c:v>6.4530000000000003</c:v>
                </c:pt>
                <c:pt idx="55" formatCode="0.00">
                  <c:v>6.7409999999999997</c:v>
                </c:pt>
                <c:pt idx="56" formatCode="0.00">
                  <c:v>6.4349999999999996</c:v>
                </c:pt>
                <c:pt idx="57" formatCode="0.00">
                  <c:v>6.5960000000000001</c:v>
                </c:pt>
                <c:pt idx="58" formatCode="0.00">
                  <c:v>6.4349999999999996</c:v>
                </c:pt>
                <c:pt idx="59" formatCode="0.00">
                  <c:v>6.7480000000000002</c:v>
                </c:pt>
                <c:pt idx="60" formatCode="0.00">
                  <c:v>6.9720000000000004</c:v>
                </c:pt>
                <c:pt idx="61" formatCode="0.00">
                  <c:v>6.93</c:v>
                </c:pt>
                <c:pt idx="62" formatCode="0.00">
                  <c:v>6.8369999999999997</c:v>
                </c:pt>
                <c:pt idx="63" formatCode="0.00">
                  <c:v>6.47</c:v>
                </c:pt>
                <c:pt idx="64" formatCode="0.00">
                  <c:v>6.766</c:v>
                </c:pt>
                <c:pt idx="65" formatCode="0.00">
                  <c:v>6.8739999999999997</c:v>
                </c:pt>
                <c:pt idx="66" formatCode="0.00">
                  <c:v>6.8680000000000003</c:v>
                </c:pt>
                <c:pt idx="67" formatCode="0.00">
                  <c:v>6.6509999999999998</c:v>
                </c:pt>
                <c:pt idx="68" formatCode="0.00">
                  <c:v>6.9029999999999996</c:v>
                </c:pt>
                <c:pt idx="69" formatCode="0.00">
                  <c:v>6.8280000000000003</c:v>
                </c:pt>
                <c:pt idx="70" formatCode="0.00">
                  <c:v>7.0890000000000004</c:v>
                </c:pt>
                <c:pt idx="71" formatCode="0.00">
                  <c:v>7.7789999999999999</c:v>
                </c:pt>
                <c:pt idx="72" formatCode="0.00">
                  <c:v>7.7169999999999996</c:v>
                </c:pt>
                <c:pt idx="73" formatCode="0.00">
                  <c:v>7.7519999999999998</c:v>
                </c:pt>
                <c:pt idx="74" formatCode="0.00">
                  <c:v>7.7640000000000002</c:v>
                </c:pt>
                <c:pt idx="75" formatCode="0.00">
                  <c:v>8.3239999999999998</c:v>
                </c:pt>
                <c:pt idx="76" formatCode="0.00">
                  <c:v>9.1140000000000008</c:v>
                </c:pt>
                <c:pt idx="77" formatCode="0.00">
                  <c:v>8.2840000000000007</c:v>
                </c:pt>
                <c:pt idx="78" formatCode="0.00">
                  <c:v>8.2490000000000006</c:v>
                </c:pt>
                <c:pt idx="79" formatCode="0.00">
                  <c:v>7.9960000000000004</c:v>
                </c:pt>
                <c:pt idx="80" formatCode="0.00">
                  <c:v>7.915</c:v>
                </c:pt>
                <c:pt idx="81" formatCode="0.00">
                  <c:v>7.8419999999999996</c:v>
                </c:pt>
                <c:pt idx="82" formatCode="0.00">
                  <c:v>8.1449999999999996</c:v>
                </c:pt>
                <c:pt idx="83" formatCode="0.00">
                  <c:v>8.7859999999999996</c:v>
                </c:pt>
                <c:pt idx="84" formatCode="0.00">
                  <c:v>8.7859999999999996</c:v>
                </c:pt>
                <c:pt idx="85" formatCode="0.00">
                  <c:v>9.2620000000000005</c:v>
                </c:pt>
                <c:pt idx="86" formatCode="0.00">
                  <c:v>9.1270000000000007</c:v>
                </c:pt>
                <c:pt idx="87" formatCode="#\ ?/?">
                  <c:v>9.0419999999999998</c:v>
                </c:pt>
                <c:pt idx="88" formatCode="#\ ?/?">
                  <c:v>9.3529999999999998</c:v>
                </c:pt>
                <c:pt idx="89" formatCode="#\ ?/?">
                  <c:v>9.2959999999999994</c:v>
                </c:pt>
                <c:pt idx="90" formatCode="#\ ?/?">
                  <c:v>9.375</c:v>
                </c:pt>
                <c:pt idx="91" formatCode="#\ ?/?">
                  <c:v>9.33</c:v>
                </c:pt>
                <c:pt idx="92">
                  <c:v>9.1929999999999996</c:v>
                </c:pt>
                <c:pt idx="93" formatCode="#\ ?/?">
                  <c:v>9.68</c:v>
                </c:pt>
                <c:pt idx="94">
                  <c:v>9.3360000000000003</c:v>
                </c:pt>
                <c:pt idx="95" formatCode="#\ ?/?">
                  <c:v>9.1880000000000006</c:v>
                </c:pt>
                <c:pt idx="96">
                  <c:v>9.2439999999999998</c:v>
                </c:pt>
                <c:pt idx="97">
                  <c:v>9.3290000000000006</c:v>
                </c:pt>
                <c:pt idx="98" formatCode="#\ ?/?">
                  <c:v>8.7279999999999998</c:v>
                </c:pt>
                <c:pt idx="99" formatCode="#\ ?/?">
                  <c:v>8.7680000000000007</c:v>
                </c:pt>
                <c:pt idx="100" formatCode="#\ ?/?">
                  <c:v>8.8740000000000006</c:v>
                </c:pt>
                <c:pt idx="101" formatCode="#\ ?/?">
                  <c:v>8.202</c:v>
                </c:pt>
                <c:pt idx="102" formatCode="#\ ?/?">
                  <c:v>7.8330000000000002</c:v>
                </c:pt>
                <c:pt idx="103" formatCode="#\ ?/?">
                  <c:v>7.5890000000000004</c:v>
                </c:pt>
                <c:pt idx="104" formatCode="#\ ?/?">
                  <c:v>8.0640000000000001</c:v>
                </c:pt>
                <c:pt idx="105" formatCode="#\ ?/?">
                  <c:v>8.1219999999999999</c:v>
                </c:pt>
                <c:pt idx="106" formatCode="#\ ?/?">
                  <c:v>8.266</c:v>
                </c:pt>
                <c:pt idx="107" formatCode="#\ ?/?">
                  <c:v>7.7060000000000004</c:v>
                </c:pt>
                <c:pt idx="108">
                  <c:v>8.2829999999999995</c:v>
                </c:pt>
                <c:pt idx="109" formatCode="#\ ?/?">
                  <c:v>8.2289999999999992</c:v>
                </c:pt>
                <c:pt idx="110">
                  <c:v>8.1340000000000003</c:v>
                </c:pt>
                <c:pt idx="111">
                  <c:v>8.6869999999999994</c:v>
                </c:pt>
                <c:pt idx="112">
                  <c:v>8.9930000000000003</c:v>
                </c:pt>
                <c:pt idx="113">
                  <c:v>8.7270000000000003</c:v>
                </c:pt>
                <c:pt idx="114">
                  <c:v>8.2989999999999995</c:v>
                </c:pt>
                <c:pt idx="115">
                  <c:v>7.9320000000000004</c:v>
                </c:pt>
                <c:pt idx="116">
                  <c:v>8.0069999999999997</c:v>
                </c:pt>
                <c:pt idx="117">
                  <c:v>7.2640000000000002</c:v>
                </c:pt>
                <c:pt idx="118">
                  <c:v>7.4790000000000001</c:v>
                </c:pt>
                <c:pt idx="119">
                  <c:v>7.016</c:v>
                </c:pt>
                <c:pt idx="120">
                  <c:v>6.6</c:v>
                </c:pt>
                <c:pt idx="121">
                  <c:v>6.6890000000000001</c:v>
                </c:pt>
                <c:pt idx="122">
                  <c:v>6.1630000000000003</c:v>
                </c:pt>
                <c:pt idx="123">
                  <c:v>6.4260000000000002</c:v>
                </c:pt>
                <c:pt idx="124">
                  <c:v>6.0339999999999998</c:v>
                </c:pt>
                <c:pt idx="125">
                  <c:v>6.2969999999999997</c:v>
                </c:pt>
                <c:pt idx="126">
                  <c:v>5.51</c:v>
                </c:pt>
                <c:pt idx="127">
                  <c:v>5.5229999999999997</c:v>
                </c:pt>
                <c:pt idx="128">
                  <c:v>5.73</c:v>
                </c:pt>
                <c:pt idx="129">
                  <c:v>5.4240000000000004</c:v>
                </c:pt>
                <c:pt idx="130" formatCode="0.00">
                  <c:v>6.4980000000000002</c:v>
                </c:pt>
                <c:pt idx="131" formatCode="0.00">
                  <c:v>6.5510000000000002</c:v>
                </c:pt>
                <c:pt idx="132" formatCode="0.00">
                  <c:v>6.5010000000000003</c:v>
                </c:pt>
                <c:pt idx="133" formatCode="0.00">
                  <c:v>6.22</c:v>
                </c:pt>
                <c:pt idx="134" formatCode="0.00">
                  <c:v>6.2389999999999999</c:v>
                </c:pt>
                <c:pt idx="135" formatCode="0.00">
                  <c:v>6.8579999999999997</c:v>
                </c:pt>
                <c:pt idx="136" formatCode="0.00">
                  <c:v>6.8079999999999998</c:v>
                </c:pt>
                <c:pt idx="137" formatCode="0.00">
                  <c:v>6.944</c:v>
                </c:pt>
                <c:pt idx="138" formatCode="0.00">
                  <c:v>7.4640000000000004</c:v>
                </c:pt>
                <c:pt idx="139" formatCode="0.00">
                  <c:v>7.42</c:v>
                </c:pt>
                <c:pt idx="140" formatCode="0.00">
                  <c:v>7.1890000000000001</c:v>
                </c:pt>
                <c:pt idx="141" formatCode="0.00">
                  <c:v>8.609</c:v>
                </c:pt>
                <c:pt idx="142" formatCode="0.00">
                  <c:v>8.85</c:v>
                </c:pt>
                <c:pt idx="143" formatCode="0.00">
                  <c:v>8.9629999999999992</c:v>
                </c:pt>
                <c:pt idx="144" formatCode="0.00">
                  <c:v>8.6989999999999998</c:v>
                </c:pt>
                <c:pt idx="145" formatCode="0.00">
                  <c:v>9.2929999999999993</c:v>
                </c:pt>
                <c:pt idx="146" formatCode="0.00">
                  <c:v>9.3219999999999992</c:v>
                </c:pt>
                <c:pt idx="147" formatCode="0.00">
                  <c:v>8.5229999999999997</c:v>
                </c:pt>
                <c:pt idx="148" formatCode="0.00">
                  <c:v>8.4849999999999994</c:v>
                </c:pt>
                <c:pt idx="149" formatCode="0.00">
                  <c:v>8.6959999999999997</c:v>
                </c:pt>
                <c:pt idx="150" formatCode="0.00">
                  <c:v>8.1449999999999996</c:v>
                </c:pt>
                <c:pt idx="151" formatCode="0.00">
                  <c:v>8.7270000000000003</c:v>
                </c:pt>
                <c:pt idx="152" formatCode="0.00">
                  <c:v>8.9079999999999995</c:v>
                </c:pt>
                <c:pt idx="153" formatCode="0.00">
                  <c:v>8.9710000000000001</c:v>
                </c:pt>
                <c:pt idx="154" formatCode="0.00">
                  <c:v>8.7959999999999994</c:v>
                </c:pt>
                <c:pt idx="155" formatCode="0.00">
                  <c:v>8.7439999999999998</c:v>
                </c:pt>
                <c:pt idx="156" formatCode="0.00">
                  <c:v>8.0830000000000002</c:v>
                </c:pt>
                <c:pt idx="157" formatCode="0.00">
                  <c:v>8.3079999999999998</c:v>
                </c:pt>
                <c:pt idx="158" formatCode="0.00">
                  <c:v>8.3680000000000003</c:v>
                </c:pt>
                <c:pt idx="159" formatCode="0.00">
                  <c:v>8.3040000000000003</c:v>
                </c:pt>
                <c:pt idx="160" formatCode="0.00">
                  <c:v>7.9560000000000004</c:v>
                </c:pt>
                <c:pt idx="161" formatCode="0.00">
                  <c:v>7.6630000000000003</c:v>
                </c:pt>
                <c:pt idx="162" formatCode="0.00">
                  <c:v>7.7389999999999999</c:v>
                </c:pt>
                <c:pt idx="163" formatCode="0.00">
                  <c:v>7.64</c:v>
                </c:pt>
                <c:pt idx="164" formatCode="0.00">
                  <c:v>7.3849999999999998</c:v>
                </c:pt>
                <c:pt idx="165" formatCode="0.00">
                  <c:v>7.0259999999999998</c:v>
                </c:pt>
                <c:pt idx="166" formatCode="0.00">
                  <c:v>8.0429999999999993</c:v>
                </c:pt>
                <c:pt idx="167" formatCode="0.00">
                  <c:v>8.7829999999999995</c:v>
                </c:pt>
                <c:pt idx="168" formatCode="0.00">
                  <c:v>8.4149999999999991</c:v>
                </c:pt>
                <c:pt idx="169" formatCode="0.00">
                  <c:v>7.9539999999999997</c:v>
                </c:pt>
                <c:pt idx="170" formatCode="0.00">
                  <c:v>7.4749999999999996</c:v>
                </c:pt>
                <c:pt idx="171" formatCode="0.00">
                  <c:v>7.2439999999999998</c:v>
                </c:pt>
                <c:pt idx="172" formatCode="0.00">
                  <c:v>6.8879999999999999</c:v>
                </c:pt>
                <c:pt idx="173" formatCode="0.00">
                  <c:v>7.2670000000000003</c:v>
                </c:pt>
                <c:pt idx="174" formatCode="0.00">
                  <c:v>6.85</c:v>
                </c:pt>
                <c:pt idx="175" formatCode="0.00">
                  <c:v>6.6689999999999996</c:v>
                </c:pt>
                <c:pt idx="176" formatCode="0.00">
                  <c:v>6.5339999999999998</c:v>
                </c:pt>
                <c:pt idx="177" formatCode="0.00">
                  <c:v>6.9569999999999999</c:v>
                </c:pt>
                <c:pt idx="178" formatCode="0.00">
                  <c:v>6.9370000000000003</c:v>
                </c:pt>
                <c:pt idx="179" formatCode="0.00">
                  <c:v>7.1760000000000002</c:v>
                </c:pt>
                <c:pt idx="180" formatCode="0.00">
                  <c:v>7.82</c:v>
                </c:pt>
                <c:pt idx="181" formatCode="0.00">
                  <c:v>7.3</c:v>
                </c:pt>
                <c:pt idx="182" formatCode="0.00">
                  <c:v>6.9969999999999999</c:v>
                </c:pt>
                <c:pt idx="183" formatCode="0.00">
                  <c:v>6.68</c:v>
                </c:pt>
                <c:pt idx="184" formatCode="0.00">
                  <c:v>6.6429999999999998</c:v>
                </c:pt>
                <c:pt idx="185" formatCode="0.00">
                  <c:v>6.2779999999999996</c:v>
                </c:pt>
                <c:pt idx="186" formatCode="0.00">
                  <c:v>6.359</c:v>
                </c:pt>
                <c:pt idx="187" formatCode="0.00">
                  <c:v>6.0289999999999999</c:v>
                </c:pt>
                <c:pt idx="188" formatCode="0.00">
                  <c:v>6.032</c:v>
                </c:pt>
                <c:pt idx="189" formatCode="0.00">
                  <c:v>5.7119999999999997</c:v>
                </c:pt>
                <c:pt idx="190" formatCode="0.00">
                  <c:v>5.72</c:v>
                </c:pt>
                <c:pt idx="191" formatCode="0.00">
                  <c:v>5.6420000000000003</c:v>
                </c:pt>
                <c:pt idx="192" formatCode="0.00">
                  <c:v>5.6050000000000004</c:v>
                </c:pt>
                <c:pt idx="193" formatCode="0.00">
                  <c:v>5.3360000000000003</c:v>
                </c:pt>
                <c:pt idx="194" formatCode="0.00">
                  <c:v>5.508</c:v>
                </c:pt>
                <c:pt idx="195" formatCode="0.00">
                  <c:v>5.5709999999999997</c:v>
                </c:pt>
                <c:pt idx="196" formatCode="0.00">
                  <c:v>5.4009999999999998</c:v>
                </c:pt>
                <c:pt idx="197" formatCode="0.00">
                  <c:v>5.2320000000000002</c:v>
                </c:pt>
                <c:pt idx="198" formatCode="0.00">
                  <c:v>5.1870000000000003</c:v>
                </c:pt>
                <c:pt idx="199" formatCode="0.00">
                  <c:v>4.9000000000000004</c:v>
                </c:pt>
                <c:pt idx="200" formatCode="0.00">
                  <c:v>4.8630000000000004</c:v>
                </c:pt>
                <c:pt idx="201" formatCode="0.00">
                  <c:v>4.99</c:v>
                </c:pt>
                <c:pt idx="202" formatCode="0.00">
                  <c:v>4.7480000000000002</c:v>
                </c:pt>
                <c:pt idx="203" formatCode="0.00">
                  <c:v>4.5679999999999996</c:v>
                </c:pt>
                <c:pt idx="204" formatCode="0.00">
                  <c:v>4.6580000000000004</c:v>
                </c:pt>
                <c:pt idx="205" formatCode="0.00">
                  <c:v>4.7249999999999996</c:v>
                </c:pt>
                <c:pt idx="206" formatCode="0.00">
                  <c:v>4.6310000000000002</c:v>
                </c:pt>
                <c:pt idx="207" formatCode="0.00">
                  <c:v>4.5259999999999998</c:v>
                </c:pt>
                <c:pt idx="208" formatCode="0.00">
                  <c:v>4.5270000000000001</c:v>
                </c:pt>
                <c:pt idx="209" formatCode="0.00">
                  <c:v>4.8330000000000002</c:v>
                </c:pt>
                <c:pt idx="210" formatCode="0.00">
                  <c:v>5.016</c:v>
                </c:pt>
                <c:pt idx="211" formatCode="0.00">
                  <c:v>4.7220000000000004</c:v>
                </c:pt>
                <c:pt idx="212" formatCode="0.00">
                  <c:v>4.7619999999999996</c:v>
                </c:pt>
                <c:pt idx="213" formatCode="0.00">
                  <c:v>4.5730000000000004</c:v>
                </c:pt>
                <c:pt idx="214" formatCode="0.00">
                  <c:v>4.4020000000000001</c:v>
                </c:pt>
                <c:pt idx="215" formatCode="0.00">
                  <c:v>4.47</c:v>
                </c:pt>
                <c:pt idx="216" formatCode="0.00">
                  <c:v>4.5679999999999996</c:v>
                </c:pt>
                <c:pt idx="217" formatCode="0.00">
                  <c:v>4.6230000000000002</c:v>
                </c:pt>
                <c:pt idx="218" formatCode="0.00">
                  <c:v>4.4980000000000002</c:v>
                </c:pt>
                <c:pt idx="219" formatCode="0.00">
                  <c:v>4.431</c:v>
                </c:pt>
                <c:pt idx="220" formatCode="0.00">
                  <c:v>4.4859999999999998</c:v>
                </c:pt>
                <c:pt idx="221" formatCode="0.00">
                  <c:v>4.7169999999999996</c:v>
                </c:pt>
                <c:pt idx="222" formatCode="0.00">
                  <c:v>4.306</c:v>
                </c:pt>
                <c:pt idx="223" formatCode="0.00">
                  <c:v>4.1950000000000003</c:v>
                </c:pt>
                <c:pt idx="224" formatCode="0.00">
                  <c:v>3.9409999999999998</c:v>
                </c:pt>
                <c:pt idx="225" formatCode="0.00">
                  <c:v>3.9590000000000001</c:v>
                </c:pt>
                <c:pt idx="226" formatCode="0.00">
                  <c:v>4.0090000000000003</c:v>
                </c:pt>
                <c:pt idx="227" formatCode="0.00">
                  <c:v>4.2480000000000002</c:v>
                </c:pt>
                <c:pt idx="228" formatCode="0.00">
                  <c:v>4.2320000000000002</c:v>
                </c:pt>
                <c:pt idx="229" formatCode="0.00">
                  <c:v>4.5720000000000001</c:v>
                </c:pt>
                <c:pt idx="230" formatCode="0.00">
                  <c:v>4.8879999999999999</c:v>
                </c:pt>
                <c:pt idx="231" formatCode="0.00">
                  <c:v>5.5010000000000003</c:v>
                </c:pt>
                <c:pt idx="232" formatCode="0.00">
                  <c:v>4.7510000000000003</c:v>
                </c:pt>
                <c:pt idx="233" formatCode="0.00">
                  <c:v>4.8739999999999997</c:v>
                </c:pt>
                <c:pt idx="234" formatCode="0.00">
                  <c:v>4.6390000000000002</c:v>
                </c:pt>
                <c:pt idx="235" formatCode="0.00">
                  <c:v>6.2649999999999997</c:v>
                </c:pt>
                <c:pt idx="236" formatCode="0.00">
                  <c:v>4.2770000000000001</c:v>
                </c:pt>
                <c:pt idx="237" formatCode="0.00">
                  <c:v>4.0529999999999999</c:v>
                </c:pt>
                <c:pt idx="238" formatCode="0.00">
                  <c:v>4.0270000000000001</c:v>
                </c:pt>
                <c:pt idx="239" formatCode="0.00">
                  <c:v>3.9990000000000001</c:v>
                </c:pt>
                <c:pt idx="240" formatCode="0.00">
                  <c:v>3.802</c:v>
                </c:pt>
                <c:pt idx="241" formatCode="0.00">
                  <c:v>4.0309999999999997</c:v>
                </c:pt>
                <c:pt idx="242" formatCode="0.00">
                  <c:v>4.2830000000000004</c:v>
                </c:pt>
                <c:pt idx="243" formatCode="0.00">
                  <c:v>4.2619999999999996</c:v>
                </c:pt>
                <c:pt idx="244" formatCode="0.00">
                  <c:v>4.2699999999999996</c:v>
                </c:pt>
                <c:pt idx="245" formatCode="0.00">
                  <c:v>4.8570000000000002</c:v>
                </c:pt>
                <c:pt idx="246" formatCode="0.00">
                  <c:v>4.2489999999999997</c:v>
                </c:pt>
                <c:pt idx="247" formatCode="0.00">
                  <c:v>4.0789999999999997</c:v>
                </c:pt>
                <c:pt idx="248" formatCode="0.00">
                  <c:v>3.9159999999999999</c:v>
                </c:pt>
                <c:pt idx="249" formatCode="0.00">
                  <c:v>3.8119999999999998</c:v>
                </c:pt>
                <c:pt idx="250" formatCode="0.00">
                  <c:v>3.8820000000000001</c:v>
                </c:pt>
                <c:pt idx="251" formatCode="0.00">
                  <c:v>3.7170000000000001</c:v>
                </c:pt>
                <c:pt idx="252" formatCode="0.00">
                  <c:v>3.8149999999999999</c:v>
                </c:pt>
                <c:pt idx="253" formatCode="0.00">
                  <c:v>3.73</c:v>
                </c:pt>
                <c:pt idx="254" formatCode="0.00">
                  <c:v>3.5609999999999999</c:v>
                </c:pt>
                <c:pt idx="255" formatCode="0.00">
                  <c:v>4.024</c:v>
                </c:pt>
                <c:pt idx="256" formatCode="0.00">
                  <c:v>4.0549999999999997</c:v>
                </c:pt>
                <c:pt idx="257" formatCode="0.00">
                  <c:v>4.0599999999999996</c:v>
                </c:pt>
                <c:pt idx="258" formatCode="0.00">
                  <c:v>3.7309999999999999</c:v>
                </c:pt>
                <c:pt idx="259" formatCode="0.00">
                  <c:v>3.976</c:v>
                </c:pt>
                <c:pt idx="260" formatCode="0.00">
                  <c:v>3.8690000000000002</c:v>
                </c:pt>
                <c:pt idx="261" formatCode="0.00">
                  <c:v>3.8340000000000001</c:v>
                </c:pt>
                <c:pt idx="262" formatCode="0.00">
                  <c:v>3.69</c:v>
                </c:pt>
                <c:pt idx="263" formatCode="0.00">
                  <c:v>3.766</c:v>
                </c:pt>
                <c:pt idx="264" formatCode="0.00">
                  <c:v>3.802</c:v>
                </c:pt>
                <c:pt idx="265" formatCode="0.00">
                  <c:v>3.7469999999999999</c:v>
                </c:pt>
                <c:pt idx="266" formatCode="0.00">
                  <c:v>3.794</c:v>
                </c:pt>
                <c:pt idx="267" formatCode="0.00">
                  <c:v>3.9249999999999998</c:v>
                </c:pt>
                <c:pt idx="268" formatCode="0.00">
                  <c:v>3.8140000000000001</c:v>
                </c:pt>
                <c:pt idx="269" formatCode="0.00">
                  <c:v>3.8149999999999999</c:v>
                </c:pt>
                <c:pt idx="270" formatCode="0.00">
                  <c:v>3.7080000000000002</c:v>
                </c:pt>
                <c:pt idx="271" formatCode="0.00">
                  <c:v>3.657</c:v>
                </c:pt>
                <c:pt idx="272" formatCode="0.00">
                  <c:v>4.1319999999999997</c:v>
                </c:pt>
                <c:pt idx="273" formatCode="0.00">
                  <c:v>4.056</c:v>
                </c:pt>
                <c:pt idx="274" formatCode="0.00">
                  <c:v>4.258</c:v>
                </c:pt>
                <c:pt idx="275" formatCode="0.00">
                  <c:v>4.5670000000000002</c:v>
                </c:pt>
                <c:pt idx="276" formatCode="0.00">
                  <c:v>4.8540000000000001</c:v>
                </c:pt>
                <c:pt idx="277" formatCode="0.00">
                  <c:v>5.4470000000000001</c:v>
                </c:pt>
                <c:pt idx="278" formatCode="0.00">
                  <c:v>5.0679999999999996</c:v>
                </c:pt>
                <c:pt idx="279" formatCode="0.00">
                  <c:v>4.9669999999999996</c:v>
                </c:pt>
                <c:pt idx="280" formatCode="0.00">
                  <c:v>4.7889999999999997</c:v>
                </c:pt>
                <c:pt idx="281" formatCode="0.00">
                  <c:v>5.0650000000000004</c:v>
                </c:pt>
                <c:pt idx="282" formatCode="0.00">
                  <c:v>4.9020000000000001</c:v>
                </c:pt>
                <c:pt idx="283" formatCode="0.00">
                  <c:v>4.8159999999999998</c:v>
                </c:pt>
                <c:pt idx="284" formatCode="0.00">
                  <c:v>5.1769999999999996</c:v>
                </c:pt>
                <c:pt idx="285" formatCode="0.00">
                  <c:v>5.0170000000000003</c:v>
                </c:pt>
                <c:pt idx="286" formatCode="0.00">
                  <c:v>4.7910000000000004</c:v>
                </c:pt>
                <c:pt idx="287" formatCode="0.00">
                  <c:v>5.149</c:v>
                </c:pt>
                <c:pt idx="288" formatCode="0.00">
                  <c:v>4.88</c:v>
                </c:pt>
                <c:pt idx="289" formatCode="0.00">
                  <c:v>4.9790000000000001</c:v>
                </c:pt>
                <c:pt idx="290" formatCode="0.00">
                  <c:v>5.4269999999999996</c:v>
                </c:pt>
                <c:pt idx="291" formatCode="0.00">
                  <c:v>5.516</c:v>
                </c:pt>
                <c:pt idx="292" formatCode="0.00">
                  <c:v>5.7160000000000002</c:v>
                </c:pt>
                <c:pt idx="293" formatCode="0.00">
                  <c:v>5.67</c:v>
                </c:pt>
                <c:pt idx="294" formatCode="0.00">
                  <c:v>5.5419999999999998</c:v>
                </c:pt>
                <c:pt idx="295" formatCode="0.00">
                  <c:v>5.1859999999999999</c:v>
                </c:pt>
                <c:pt idx="296" formatCode="0.00">
                  <c:v>5.4260000000000002</c:v>
                </c:pt>
                <c:pt idx="297" formatCode="0.00">
                  <c:v>5.782</c:v>
                </c:pt>
                <c:pt idx="298" formatCode="0.00">
                  <c:v>6.202</c:v>
                </c:pt>
                <c:pt idx="299" formatCode="0.00">
                  <c:v>5.8819999999999997</c:v>
                </c:pt>
                <c:pt idx="300" formatCode="0.00">
                  <c:v>5.8979999999999997</c:v>
                </c:pt>
                <c:pt idx="301" formatCode="0.00">
                  <c:v>5.28</c:v>
                </c:pt>
                <c:pt idx="302" formatCode="0.00">
                  <c:v>5.1150000000000002</c:v>
                </c:pt>
                <c:pt idx="303" formatCode="0.00">
                  <c:v>5.17</c:v>
                </c:pt>
                <c:pt idx="304" formatCode="0.00">
                  <c:v>5.0880000000000001</c:v>
                </c:pt>
                <c:pt idx="305" formatCode="0.00">
                  <c:v>4.9889999999999999</c:v>
                </c:pt>
                <c:pt idx="306" formatCode="0.00">
                  <c:v>5.41</c:v>
                </c:pt>
                <c:pt idx="307" formatCode="0.00">
                  <c:v>5.6870000000000003</c:v>
                </c:pt>
                <c:pt idx="308" formatCode="0.00">
                  <c:v>5.59</c:v>
                </c:pt>
                <c:pt idx="309" formatCode="0.00">
                  <c:v>5.5049999999999999</c:v>
                </c:pt>
                <c:pt idx="310" formatCode="0.00">
                  <c:v>5.3449999999999998</c:v>
                </c:pt>
                <c:pt idx="311" formatCode="0.00">
                  <c:v>5.5650000000000004</c:v>
                </c:pt>
                <c:pt idx="312" formatCode="0.00">
                  <c:v>5.6769999999999996</c:v>
                </c:pt>
                <c:pt idx="313" formatCode="0.00">
                  <c:v>5.6749999999999998</c:v>
                </c:pt>
                <c:pt idx="314" formatCode="0.00">
                  <c:v>6.3120000000000003</c:v>
                </c:pt>
                <c:pt idx="315" formatCode="0.00">
                  <c:v>5.766</c:v>
                </c:pt>
                <c:pt idx="316" formatCode="0.00">
                  <c:v>5.6189999999999998</c:v>
                </c:pt>
                <c:pt idx="317" formatCode="0.00">
                  <c:v>5.867</c:v>
                </c:pt>
                <c:pt idx="318" formatCode="0.00">
                  <c:v>5.4770000000000003</c:v>
                </c:pt>
                <c:pt idx="319" formatCode="0.00">
                  <c:v>5.8410000000000002</c:v>
                </c:pt>
                <c:pt idx="320" formatCode="0.00">
                  <c:v>5.7060000000000004</c:v>
                </c:pt>
                <c:pt idx="321" formatCode="0.00">
                  <c:v>5.14</c:v>
                </c:pt>
                <c:pt idx="322" formatCode="0.00">
                  <c:v>4.976</c:v>
                </c:pt>
                <c:pt idx="323" formatCode="0.00">
                  <c:v>4.8049999999999997</c:v>
                </c:pt>
                <c:pt idx="324" formatCode="0.00">
                  <c:v>4.8049999999999997</c:v>
                </c:pt>
                <c:pt idx="325" formatCode="0.00">
                  <c:v>4.9850000000000003</c:v>
                </c:pt>
                <c:pt idx="326" formatCode="0.00">
                  <c:v>5.1050000000000004</c:v>
                </c:pt>
                <c:pt idx="327" formatCode="0.00">
                  <c:v>5.335</c:v>
                </c:pt>
                <c:pt idx="328" formatCode="0.00">
                  <c:v>5.46</c:v>
                </c:pt>
                <c:pt idx="329" formatCode="0.00">
                  <c:v>5.26</c:v>
                </c:pt>
                <c:pt idx="330" formatCode="0.00">
                  <c:v>5.2309999999999999</c:v>
                </c:pt>
                <c:pt idx="331" formatCode="0.00">
                  <c:v>4.9379999999999997</c:v>
                </c:pt>
                <c:pt idx="332" formatCode="0.00">
                  <c:v>5.0309999999999997</c:v>
                </c:pt>
                <c:pt idx="333" formatCode="0.00">
                  <c:v>4.9139999999999997</c:v>
                </c:pt>
                <c:pt idx="334" formatCode="0.00">
                  <c:v>4.5679999999999996</c:v>
                </c:pt>
                <c:pt idx="335" formatCode="0.00">
                  <c:v>4.7119999999999997</c:v>
                </c:pt>
                <c:pt idx="336" formatCode="0.00">
                  <c:v>4.641</c:v>
                </c:pt>
                <c:pt idx="337" formatCode="0.00">
                  <c:v>4.6150000000000002</c:v>
                </c:pt>
                <c:pt idx="338" formatCode="0.00">
                  <c:v>4.3769999999999998</c:v>
                </c:pt>
                <c:pt idx="339" formatCode="0.00">
                  <c:v>4.3049999999999997</c:v>
                </c:pt>
                <c:pt idx="340" formatCode="0.00">
                  <c:v>4.37</c:v>
                </c:pt>
                <c:pt idx="341" formatCode="0.00">
                  <c:v>4.1840000000000002</c:v>
                </c:pt>
                <c:pt idx="342" formatCode="0.00">
                  <c:v>3.8969999999999998</c:v>
                </c:pt>
                <c:pt idx="343" formatCode="0.00">
                  <c:v>3.8959999999999999</c:v>
                </c:pt>
                <c:pt idx="344" formatCode="0.00">
                  <c:v>3.9449999999999998</c:v>
                </c:pt>
                <c:pt idx="345" formatCode="0.00">
                  <c:v>3.851</c:v>
                </c:pt>
                <c:pt idx="346" formatCode="0.00">
                  <c:v>3.83</c:v>
                </c:pt>
                <c:pt idx="347" formatCode="0.00">
                  <c:v>3.8519999999999999</c:v>
                </c:pt>
                <c:pt idx="348" formatCode="0.00">
                  <c:v>3.8370000000000002</c:v>
                </c:pt>
                <c:pt idx="349" formatCode="0.00">
                  <c:v>3.9460000000000002</c:v>
                </c:pt>
                <c:pt idx="350" formatCode="0.00">
                  <c:v>3.8610000000000002</c:v>
                </c:pt>
                <c:pt idx="351" formatCode="0.00">
                  <c:v>3.9329999999999998</c:v>
                </c:pt>
                <c:pt idx="352" formatCode="0.00">
                  <c:v>4.0590000000000002</c:v>
                </c:pt>
                <c:pt idx="353" formatCode="0.00">
                  <c:v>4.0890000000000004</c:v>
                </c:pt>
                <c:pt idx="354" formatCode="0.00">
                  <c:v>4.0599999999999996</c:v>
                </c:pt>
                <c:pt idx="355" formatCode="0.00">
                  <c:v>4.1399999999999997</c:v>
                </c:pt>
                <c:pt idx="356" formatCode="0.00">
                  <c:v>4.1399999999999997</c:v>
                </c:pt>
                <c:pt idx="357" formatCode="0.00">
                  <c:v>4.1580000000000004</c:v>
                </c:pt>
                <c:pt idx="358" formatCode="0.00">
                  <c:v>4.0270000000000001</c:v>
                </c:pt>
                <c:pt idx="359" formatCode="0.00">
                  <c:v>3.9350000000000001</c:v>
                </c:pt>
                <c:pt idx="360" formatCode="0.00">
                  <c:v>3.9140000000000001</c:v>
                </c:pt>
                <c:pt idx="361" formatCode="0.00">
                  <c:v>4.0590000000000002</c:v>
                </c:pt>
                <c:pt idx="362" formatCode="0.00">
                  <c:v>4.0439999999999996</c:v>
                </c:pt>
                <c:pt idx="363" formatCode="0.00">
                  <c:v>3.9710000000000001</c:v>
                </c:pt>
                <c:pt idx="364" formatCode="0.00">
                  <c:v>4.1020000000000003</c:v>
                </c:pt>
                <c:pt idx="365" formatCode="0.00">
                  <c:v>4.0599999999999996</c:v>
                </c:pt>
                <c:pt idx="366" formatCode="0.00">
                  <c:v>4.0030000000000001</c:v>
                </c:pt>
                <c:pt idx="367" formatCode="0.00">
                  <c:v>3.9590000000000001</c:v>
                </c:pt>
                <c:pt idx="368" formatCode="0.00">
                  <c:v>3.8759999999999999</c:v>
                </c:pt>
                <c:pt idx="369" formatCode="0.00">
                  <c:v>3.7789999999999999</c:v>
                </c:pt>
                <c:pt idx="370" formatCode="0.00">
                  <c:v>3.6739999999999999</c:v>
                </c:pt>
                <c:pt idx="371" formatCode="0.00">
                  <c:v>3.6139999999999999</c:v>
                </c:pt>
                <c:pt idx="372" formatCode="0.00">
                  <c:v>3.66</c:v>
                </c:pt>
                <c:pt idx="373" formatCode="0.00">
                  <c:v>3.6960000000000002</c:v>
                </c:pt>
                <c:pt idx="374" formatCode="0.00">
                  <c:v>3.7490000000000001</c:v>
                </c:pt>
                <c:pt idx="375" formatCode="0.00">
                  <c:v>3.6739999999999999</c:v>
                </c:pt>
                <c:pt idx="376" formatCode="0.00">
                  <c:v>3.6880000000000002</c:v>
                </c:pt>
                <c:pt idx="377" formatCode="0.00">
                  <c:v>3.5960000000000001</c:v>
                </c:pt>
                <c:pt idx="378" formatCode="0.00">
                  <c:v>3.637</c:v>
                </c:pt>
                <c:pt idx="379" formatCode="0.00">
                  <c:v>3.7</c:v>
                </c:pt>
                <c:pt idx="380" formatCode="0.00">
                  <c:v>3.661</c:v>
                </c:pt>
                <c:pt idx="381" formatCode="0.00">
                  <c:v>3.65</c:v>
                </c:pt>
                <c:pt idx="382" formatCode="0.00">
                  <c:v>3.63</c:v>
                </c:pt>
                <c:pt idx="383" formatCode="0.00">
                  <c:v>3.617</c:v>
                </c:pt>
                <c:pt idx="384" formatCode="0.00">
                  <c:v>3.496</c:v>
                </c:pt>
                <c:pt idx="385" formatCode="0.00">
                  <c:v>3.4180000000000001</c:v>
                </c:pt>
                <c:pt idx="386" formatCode="0.00">
                  <c:v>3.3330000000000002</c:v>
                </c:pt>
                <c:pt idx="387" formatCode="0.00">
                  <c:v>3.258</c:v>
                </c:pt>
                <c:pt idx="388" formatCode="0.00">
                  <c:v>3.1909999999999998</c:v>
                </c:pt>
                <c:pt idx="389" formatCode="0.00">
                  <c:v>3.2149999999999999</c:v>
                </c:pt>
                <c:pt idx="390" formatCode="0.00">
                  <c:v>3.2530000000000001</c:v>
                </c:pt>
                <c:pt idx="391" formatCode="0.00">
                  <c:v>3.2509999999999999</c:v>
                </c:pt>
                <c:pt idx="392" formatCode="0.00">
                  <c:v>3.24</c:v>
                </c:pt>
                <c:pt idx="393" formatCode="0.00">
                  <c:v>3.3519999999999999</c:v>
                </c:pt>
                <c:pt idx="394" formatCode="0.00">
                  <c:v>3.2959999999999998</c:v>
                </c:pt>
                <c:pt idx="395" formatCode="0.00">
                  <c:v>3.149</c:v>
                </c:pt>
                <c:pt idx="396" formatCode="0.00">
                  <c:v>3.129</c:v>
                </c:pt>
                <c:pt idx="397" formatCode="0.00">
                  <c:v>3.1280000000000001</c:v>
                </c:pt>
                <c:pt idx="398" formatCode="0.00">
                  <c:v>3.07</c:v>
                </c:pt>
                <c:pt idx="399" formatCode="0.00">
                  <c:v>3.097</c:v>
                </c:pt>
                <c:pt idx="400" formatCode="0.00">
                  <c:v>3.0409999999999999</c:v>
                </c:pt>
                <c:pt idx="401" formatCode="0.00">
                  <c:v>3.0750000000000002</c:v>
                </c:pt>
                <c:pt idx="402" formatCode="0.00">
                  <c:v>3.1040000000000001</c:v>
                </c:pt>
                <c:pt idx="403" formatCode="0.00">
                  <c:v>2.9860000000000002</c:v>
                </c:pt>
                <c:pt idx="404" formatCode="0.00">
                  <c:v>2.9580000000000002</c:v>
                </c:pt>
                <c:pt idx="405" formatCode="0.00">
                  <c:v>2.984</c:v>
                </c:pt>
                <c:pt idx="406" formatCode="0.00">
                  <c:v>2.9129999999999998</c:v>
                </c:pt>
                <c:pt idx="407" formatCode="0.00">
                  <c:v>2.8860000000000001</c:v>
                </c:pt>
                <c:pt idx="408" formatCode="0.00">
                  <c:v>2.9060000000000001</c:v>
                </c:pt>
                <c:pt idx="409" formatCode="0.00">
                  <c:v>2.9249999999999998</c:v>
                </c:pt>
                <c:pt idx="410" formatCode="0.00">
                  <c:v>2.964</c:v>
                </c:pt>
                <c:pt idx="411" formatCode="0.00">
                  <c:v>3.012</c:v>
                </c:pt>
                <c:pt idx="412" formatCode="0.00">
                  <c:v>3.109</c:v>
                </c:pt>
                <c:pt idx="413" formatCode="0.00">
                  <c:v>2.9609999999999999</c:v>
                </c:pt>
                <c:pt idx="414" formatCode="0.00">
                  <c:v>2.9729999999999999</c:v>
                </c:pt>
                <c:pt idx="415" formatCode="0.00">
                  <c:v>2.9689999999999999</c:v>
                </c:pt>
                <c:pt idx="416" formatCode="0.00">
                  <c:v>2.9550000000000001</c:v>
                </c:pt>
                <c:pt idx="417" formatCode="0.00">
                  <c:v>2.9319999999999999</c:v>
                </c:pt>
                <c:pt idx="418" formatCode="0.00">
                  <c:v>2.9580000000000002</c:v>
                </c:pt>
                <c:pt idx="419" formatCode="0.00">
                  <c:v>2.9279999999999999</c:v>
                </c:pt>
                <c:pt idx="420" formatCode="0.00">
                  <c:v>2.9380000000000002</c:v>
                </c:pt>
                <c:pt idx="421" formatCode="0.00">
                  <c:v>2.9670000000000001</c:v>
                </c:pt>
                <c:pt idx="422" formatCode="0.00">
                  <c:v>2.9660000000000002</c:v>
                </c:pt>
                <c:pt idx="423" formatCode="0.00">
                  <c:v>2.931</c:v>
                </c:pt>
                <c:pt idx="424" formatCode="0.00">
                  <c:v>2.911</c:v>
                </c:pt>
                <c:pt idx="425" formatCode="0.00">
                  <c:v>2.9249999999999998</c:v>
                </c:pt>
                <c:pt idx="426" formatCode="0.00">
                  <c:v>2.8730000000000002</c:v>
                </c:pt>
                <c:pt idx="427" formatCode="0.00">
                  <c:v>2.79</c:v>
                </c:pt>
                <c:pt idx="428" formatCode="0.00">
                  <c:v>2.73</c:v>
                </c:pt>
                <c:pt idx="429" formatCode="0.00">
                  <c:v>2.7490000000000001</c:v>
                </c:pt>
                <c:pt idx="430" formatCode="0.00">
                  <c:v>2.6920000000000002</c:v>
                </c:pt>
                <c:pt idx="431" formatCode="0.00">
                  <c:v>2.7269999999999999</c:v>
                </c:pt>
                <c:pt idx="432" formatCode="0.00">
                  <c:v>2.7490000000000001</c:v>
                </c:pt>
                <c:pt idx="433" formatCode="0.00">
                  <c:v>2.68</c:v>
                </c:pt>
                <c:pt idx="434" formatCode="0.00">
                  <c:v>2.6579999999999999</c:v>
                </c:pt>
                <c:pt idx="435" formatCode="0.00">
                  <c:v>2.6179999999999999</c:v>
                </c:pt>
                <c:pt idx="436" formatCode="0.00">
                  <c:v>2.6190000000000002</c:v>
                </c:pt>
                <c:pt idx="437" formatCode="0.00">
                  <c:v>2.5609999999999999</c:v>
                </c:pt>
                <c:pt idx="438" formatCode="0.00">
                  <c:v>2.5259999999999998</c:v>
                </c:pt>
                <c:pt idx="439" formatCode="0.00">
                  <c:v>2.5219999999999998</c:v>
                </c:pt>
                <c:pt idx="440" formatCode="0.00">
                  <c:v>2.52</c:v>
                </c:pt>
                <c:pt idx="441" formatCode="0.00">
                  <c:v>2.456</c:v>
                </c:pt>
                <c:pt idx="442" formatCode="0.00">
                  <c:v>2.5110000000000001</c:v>
                </c:pt>
                <c:pt idx="443" formatCode="0.00">
                  <c:v>2.6389999999999998</c:v>
                </c:pt>
                <c:pt idx="444" formatCode="0.00">
                  <c:v>2.6389999999999998</c:v>
                </c:pt>
                <c:pt idx="445" formatCode="0.00">
                  <c:v>2.6080000000000001</c:v>
                </c:pt>
                <c:pt idx="446" formatCode="0.00">
                  <c:v>2.6230000000000002</c:v>
                </c:pt>
                <c:pt idx="447" formatCode="0.00">
                  <c:v>2.5859999999999999</c:v>
                </c:pt>
                <c:pt idx="448" formatCode="0.00">
                  <c:v>2.5569999999999999</c:v>
                </c:pt>
                <c:pt idx="449" formatCode="0.00">
                  <c:v>2.57</c:v>
                </c:pt>
                <c:pt idx="450" formatCode="0.00">
                  <c:v>2.5179999999999998</c:v>
                </c:pt>
                <c:pt idx="451" formatCode="0.00">
                  <c:v>2.508</c:v>
                </c:pt>
                <c:pt idx="452" formatCode="0.00">
                  <c:v>2.5819999999999999</c:v>
                </c:pt>
                <c:pt idx="453" formatCode="0.00">
                  <c:v>2.5350000000000001</c:v>
                </c:pt>
                <c:pt idx="454" formatCode="0.00">
                  <c:v>2.4809999999999999</c:v>
                </c:pt>
                <c:pt idx="455" formatCode="0.00">
                  <c:v>2.528</c:v>
                </c:pt>
                <c:pt idx="456" formatCode="0.00">
                  <c:v>2.5619999999999998</c:v>
                </c:pt>
                <c:pt idx="457" formatCode="0.00">
                  <c:v>2.484</c:v>
                </c:pt>
                <c:pt idx="458" formatCode="0.00">
                  <c:v>2.6</c:v>
                </c:pt>
                <c:pt idx="459" formatCode="0.00">
                  <c:v>2.6680000000000001</c:v>
                </c:pt>
                <c:pt idx="460" formatCode="0.00">
                  <c:v>2.6920000000000002</c:v>
                </c:pt>
                <c:pt idx="461" formatCode="0.00">
                  <c:v>2.6619999999999999</c:v>
                </c:pt>
                <c:pt idx="462" formatCode="0.00">
                  <c:v>2.6640000000000001</c:v>
                </c:pt>
                <c:pt idx="463" formatCode="0.00">
                  <c:v>2.7010000000000001</c:v>
                </c:pt>
                <c:pt idx="464" formatCode="0.00">
                  <c:v>2.746</c:v>
                </c:pt>
                <c:pt idx="465" formatCode="0.00">
                  <c:v>2.8159999999999998</c:v>
                </c:pt>
                <c:pt idx="466" formatCode="0.00">
                  <c:v>2.839</c:v>
                </c:pt>
                <c:pt idx="467" formatCode="0.00">
                  <c:v>2.7770000000000001</c:v>
                </c:pt>
                <c:pt idx="468" formatCode="0.00">
                  <c:v>2.7709999999999999</c:v>
                </c:pt>
                <c:pt idx="469" formatCode="0.00">
                  <c:v>2.7770000000000001</c:v>
                </c:pt>
                <c:pt idx="470" formatCode="0.00">
                  <c:v>2.8540000000000001</c:v>
                </c:pt>
                <c:pt idx="471" formatCode="0.00">
                  <c:v>2.879</c:v>
                </c:pt>
                <c:pt idx="472" formatCode="0.00">
                  <c:v>2.9529999999999998</c:v>
                </c:pt>
                <c:pt idx="473" formatCode="0.00">
                  <c:v>3.069</c:v>
                </c:pt>
                <c:pt idx="474" formatCode="0.00">
                  <c:v>3.0819999999999999</c:v>
                </c:pt>
                <c:pt idx="475" formatCode="0.00">
                  <c:v>3.2189999999999999</c:v>
                </c:pt>
                <c:pt idx="476" formatCode="0.00">
                  <c:v>3.129</c:v>
                </c:pt>
                <c:pt idx="477" formatCode="0.00">
                  <c:v>2.9119999999999999</c:v>
                </c:pt>
                <c:pt idx="478" formatCode="0.00">
                  <c:v>2.8679999999999999</c:v>
                </c:pt>
                <c:pt idx="479" formatCode="0.00">
                  <c:v>2.911</c:v>
                </c:pt>
                <c:pt idx="480" formatCode="0.00">
                  <c:v>2.835</c:v>
                </c:pt>
                <c:pt idx="481" formatCode="0.00">
                  <c:v>2.8820000000000001</c:v>
                </c:pt>
                <c:pt idx="482" formatCode="0.00">
                  <c:v>2.863</c:v>
                </c:pt>
                <c:pt idx="483" formatCode="0.00">
                  <c:v>2.9350000000000001</c:v>
                </c:pt>
                <c:pt idx="484" formatCode="0.00">
                  <c:v>2.7890000000000001</c:v>
                </c:pt>
                <c:pt idx="485" formatCode="0.00">
                  <c:v>2.8450000000000002</c:v>
                </c:pt>
                <c:pt idx="486" formatCode="0.00">
                  <c:v>2.85</c:v>
                </c:pt>
                <c:pt idx="487" formatCode="0.00">
                  <c:v>2.5640000000000001</c:v>
                </c:pt>
                <c:pt idx="488" formatCode="0.00">
                  <c:v>2.6640000000000001</c:v>
                </c:pt>
                <c:pt idx="489" formatCode="0.00">
                  <c:v>2.76</c:v>
                </c:pt>
                <c:pt idx="490" formatCode="0.00">
                  <c:v>2.6560000000000001</c:v>
                </c:pt>
                <c:pt idx="491" formatCode="0.00">
                  <c:v>2.6019999999999999</c:v>
                </c:pt>
                <c:pt idx="492" formatCode="0.00">
                  <c:v>2.4460000000000002</c:v>
                </c:pt>
                <c:pt idx="493" formatCode="0.00">
                  <c:v>2.4910000000000001</c:v>
                </c:pt>
                <c:pt idx="494" formatCode="0.00">
                  <c:v>2.5390000000000001</c:v>
                </c:pt>
                <c:pt idx="495" formatCode="0.00">
                  <c:v>2.5459999999999998</c:v>
                </c:pt>
                <c:pt idx="496" formatCode="0.00">
                  <c:v>2.7370000000000001</c:v>
                </c:pt>
                <c:pt idx="497" formatCode="0.00">
                  <c:v>2.6659999999999999</c:v>
                </c:pt>
                <c:pt idx="498" formatCode="0.00">
                  <c:v>2.7269999999999999</c:v>
                </c:pt>
                <c:pt idx="499" formatCode="0.00">
                  <c:v>2.7530000000000001</c:v>
                </c:pt>
                <c:pt idx="500" formatCode="0.00">
                  <c:v>2.7469999999999999</c:v>
                </c:pt>
                <c:pt idx="501" formatCode="0.00">
                  <c:v>2.7</c:v>
                </c:pt>
                <c:pt idx="502" formatCode="0.00">
                  <c:v>2.7290000000000001</c:v>
                </c:pt>
                <c:pt idx="503" formatCode="0.00">
                  <c:v>2.7160000000000002</c:v>
                </c:pt>
                <c:pt idx="504" formatCode="0.00">
                  <c:v>2.702</c:v>
                </c:pt>
                <c:pt idx="505" formatCode="0.00">
                  <c:v>2.581</c:v>
                </c:pt>
                <c:pt idx="506" formatCode="0.00">
                  <c:v>2.5390000000000001</c:v>
                </c:pt>
                <c:pt idx="507" formatCode="0.00">
                  <c:v>2.4220000000000002</c:v>
                </c:pt>
                <c:pt idx="508" formatCode="0.00">
                  <c:v>2.4670000000000001</c:v>
                </c:pt>
                <c:pt idx="509" formatCode="0.00">
                  <c:v>2.3050000000000002</c:v>
                </c:pt>
                <c:pt idx="510" formatCode="0.00">
                  <c:v>2.5179999999999998</c:v>
                </c:pt>
                <c:pt idx="511" formatCode="0.00">
                  <c:v>2.6080000000000001</c:v>
                </c:pt>
                <c:pt idx="512" formatCode="0.00">
                  <c:v>2.78</c:v>
                </c:pt>
                <c:pt idx="513" formatCode="0.00">
                  <c:v>2.7050000000000001</c:v>
                </c:pt>
                <c:pt idx="514" formatCode="0.00">
                  <c:v>2.7</c:v>
                </c:pt>
                <c:pt idx="515" formatCode="0.00">
                  <c:v>2.6360000000000001</c:v>
                </c:pt>
                <c:pt idx="516" formatCode="0.00">
                  <c:v>2.677</c:v>
                </c:pt>
                <c:pt idx="517" formatCode="0.00">
                  <c:v>2.6819999999999999</c:v>
                </c:pt>
                <c:pt idx="518" formatCode="0.00">
                  <c:v>2.6819999999999999</c:v>
                </c:pt>
                <c:pt idx="519" formatCode="0.00">
                  <c:v>2.5910000000000002</c:v>
                </c:pt>
                <c:pt idx="520" formatCode="0.00">
                  <c:v>2.5529999999999999</c:v>
                </c:pt>
                <c:pt idx="521" formatCode="0.00">
                  <c:v>2.4420000000000002</c:v>
                </c:pt>
                <c:pt idx="522" formatCode="0.00">
                  <c:v>2.399</c:v>
                </c:pt>
                <c:pt idx="523" formatCode="0.00">
                  <c:v>2.4060000000000001</c:v>
                </c:pt>
                <c:pt idx="524" formatCode="0.00">
                  <c:v>2.5750000000000002</c:v>
                </c:pt>
                <c:pt idx="525" formatCode="0.00">
                  <c:v>2.5070000000000001</c:v>
                </c:pt>
                <c:pt idx="526" formatCode="0.00">
                  <c:v>2.78</c:v>
                </c:pt>
                <c:pt idx="527" formatCode="0.00">
                  <c:v>2.88</c:v>
                </c:pt>
                <c:pt idx="528" formatCode="0.00">
                  <c:v>2.8820000000000001</c:v>
                </c:pt>
                <c:pt idx="529" formatCode="0.00">
                  <c:v>2.843</c:v>
                </c:pt>
                <c:pt idx="530" formatCode="0.00">
                  <c:v>2.8959999999999999</c:v>
                </c:pt>
                <c:pt idx="531" formatCode="0.00">
                  <c:v>2.7749999999999999</c:v>
                </c:pt>
                <c:pt idx="532" formatCode="0.00">
                  <c:v>2.7109999999999999</c:v>
                </c:pt>
                <c:pt idx="533" formatCode="0.00">
                  <c:v>2.65</c:v>
                </c:pt>
                <c:pt idx="534" formatCode="0.00">
                  <c:v>2.5920000000000001</c:v>
                </c:pt>
                <c:pt idx="535" formatCode="0.00">
                  <c:v>2.7120000000000002</c:v>
                </c:pt>
                <c:pt idx="536" formatCode="0.00">
                  <c:v>2.6920000000000002</c:v>
                </c:pt>
                <c:pt idx="537" formatCode="0.00">
                  <c:v>2.6970000000000001</c:v>
                </c:pt>
                <c:pt idx="538" formatCode="0.00">
                  <c:v>2.9950000000000001</c:v>
                </c:pt>
                <c:pt idx="539" formatCode="0.00">
                  <c:v>2.976</c:v>
                </c:pt>
                <c:pt idx="540" formatCode="0.00">
                  <c:v>3.0310000000000001</c:v>
                </c:pt>
                <c:pt idx="541" formatCode="0.00">
                  <c:v>2.9489999999999998</c:v>
                </c:pt>
                <c:pt idx="542" formatCode="0.00">
                  <c:v>2.859</c:v>
                </c:pt>
                <c:pt idx="543" formatCode="0.00">
                  <c:v>2.8879999999999999</c:v>
                </c:pt>
                <c:pt idx="544" formatCode="0.00">
                  <c:v>2.9420000000000002</c:v>
                </c:pt>
                <c:pt idx="545" formatCode="0.00">
                  <c:v>3.0459999999999998</c:v>
                </c:pt>
                <c:pt idx="546" formatCode="0.00">
                  <c:v>3.0590000000000002</c:v>
                </c:pt>
                <c:pt idx="547" formatCode="0.00">
                  <c:v>3.2440000000000002</c:v>
                </c:pt>
                <c:pt idx="548" formatCode="0.00">
                  <c:v>3.3540000000000001</c:v>
                </c:pt>
                <c:pt idx="549" formatCode="0.00">
                  <c:v>3.3010000000000002</c:v>
                </c:pt>
                <c:pt idx="550" formatCode="0.00">
                  <c:v>2.996</c:v>
                </c:pt>
                <c:pt idx="551" formatCode="0.00">
                  <c:v>3.0190000000000001</c:v>
                </c:pt>
                <c:pt idx="552" formatCode="0.00">
                  <c:v>3.024</c:v>
                </c:pt>
                <c:pt idx="553" formatCode="0.00">
                  <c:v>2.9710000000000001</c:v>
                </c:pt>
                <c:pt idx="554" formatCode="0.00">
                  <c:v>3.0070000000000001</c:v>
                </c:pt>
                <c:pt idx="555" formatCode="0.00">
                  <c:v>3.0230000000000001</c:v>
                </c:pt>
                <c:pt idx="556" formatCode="0.00">
                  <c:v>2.9129999999999998</c:v>
                </c:pt>
                <c:pt idx="557" formatCode="0.00">
                  <c:v>2.7949999999999999</c:v>
                </c:pt>
                <c:pt idx="558" formatCode="0.00">
                  <c:v>2.7730000000000001</c:v>
                </c:pt>
                <c:pt idx="559" formatCode="0.00">
                  <c:v>2.7749999999999999</c:v>
                </c:pt>
                <c:pt idx="560" formatCode="0.00">
                  <c:v>2.6360000000000001</c:v>
                </c:pt>
                <c:pt idx="561" formatCode="0.00">
                  <c:v>2.855</c:v>
                </c:pt>
                <c:pt idx="562" formatCode="0.00">
                  <c:v>2.8809999999999998</c:v>
                </c:pt>
                <c:pt idx="563" formatCode="0.00">
                  <c:v>2.7410000000000001</c:v>
                </c:pt>
                <c:pt idx="564" formatCode="0.00">
                  <c:v>2.6269999999999998</c:v>
                </c:pt>
                <c:pt idx="565" formatCode="0.00">
                  <c:v>2.6059999999999999</c:v>
                </c:pt>
                <c:pt idx="566" formatCode="0.00">
                  <c:v>2.52</c:v>
                </c:pt>
                <c:pt idx="567" formatCode="0.00">
                  <c:v>2.6150000000000002</c:v>
                </c:pt>
                <c:pt idx="568" formatCode="0.00">
                  <c:v>2.4380000000000002</c:v>
                </c:pt>
                <c:pt idx="569" formatCode="0.00">
                  <c:v>2.5270000000000001</c:v>
                </c:pt>
                <c:pt idx="570" formatCode="0.00">
                  <c:v>2.5270000000000001</c:v>
                </c:pt>
                <c:pt idx="571" formatCode="0.00">
                  <c:v>2.5609999999999999</c:v>
                </c:pt>
                <c:pt idx="572" formatCode="0.00">
                  <c:v>2.101</c:v>
                </c:pt>
                <c:pt idx="573" formatCode="0.00">
                  <c:v>2.1389999999999998</c:v>
                </c:pt>
                <c:pt idx="574" formatCode="0.00">
                  <c:v>2.2480000000000002</c:v>
                </c:pt>
                <c:pt idx="575" formatCode="0.00">
                  <c:v>2.125</c:v>
                </c:pt>
                <c:pt idx="576" formatCode="0.00">
                  <c:v>1.8340000000000001</c:v>
                </c:pt>
                <c:pt idx="577" formatCode="0.00">
                  <c:v>1.835</c:v>
                </c:pt>
                <c:pt idx="578" formatCode="0.00">
                  <c:v>2.048</c:v>
                </c:pt>
                <c:pt idx="579" formatCode="0.00">
                  <c:v>2.0419999999999998</c:v>
                </c:pt>
                <c:pt idx="580" formatCode="0.00">
                  <c:v>2.2669999999999999</c:v>
                </c:pt>
                <c:pt idx="581" formatCode="0.00">
                  <c:v>2.3620000000000001</c:v>
                </c:pt>
                <c:pt idx="582" formatCode="0.00">
                  <c:v>2.31</c:v>
                </c:pt>
                <c:pt idx="583" formatCode="0.00">
                  <c:v>2.2690000000000001</c:v>
                </c:pt>
                <c:pt idx="584" formatCode="0.00">
                  <c:v>2.323</c:v>
                </c:pt>
                <c:pt idx="585" formatCode="0.00">
                  <c:v>2.4060000000000001</c:v>
                </c:pt>
                <c:pt idx="586" formatCode="0.00">
                  <c:v>2.4</c:v>
                </c:pt>
                <c:pt idx="587" formatCode="0.00">
                  <c:v>2.5880000000000001</c:v>
                </c:pt>
                <c:pt idx="588" formatCode="0.00">
                  <c:v>2.4870000000000001</c:v>
                </c:pt>
                <c:pt idx="589" formatCode="0.00">
                  <c:v>2.4860000000000002</c:v>
                </c:pt>
                <c:pt idx="590" formatCode="0.00">
                  <c:v>2.5270000000000001</c:v>
                </c:pt>
                <c:pt idx="591" formatCode="0.00">
                  <c:v>2.63</c:v>
                </c:pt>
                <c:pt idx="592" formatCode="0.00">
                  <c:v>2.657</c:v>
                </c:pt>
                <c:pt idx="593" formatCode="0.00">
                  <c:v>2.5790000000000002</c:v>
                </c:pt>
                <c:pt idx="594" formatCode="0.00">
                  <c:v>2.4609999999999999</c:v>
                </c:pt>
                <c:pt idx="595" formatCode="0.00">
                  <c:v>2.4889999999999999</c:v>
                </c:pt>
                <c:pt idx="596" formatCode="0.00">
                  <c:v>2.5129999999999999</c:v>
                </c:pt>
                <c:pt idx="597" formatCode="0.00">
                  <c:v>2.448</c:v>
                </c:pt>
                <c:pt idx="598" formatCode="0.00">
                  <c:v>2.3519999999999999</c:v>
                </c:pt>
                <c:pt idx="599" formatCode="0.00">
                  <c:v>2.4260000000000002</c:v>
                </c:pt>
                <c:pt idx="600" formatCode="0.00">
                  <c:v>2.4169999999999998</c:v>
                </c:pt>
                <c:pt idx="601" formatCode="0.00">
                  <c:v>2.339</c:v>
                </c:pt>
                <c:pt idx="602" formatCode="0.00">
                  <c:v>2.3559999999999999</c:v>
                </c:pt>
                <c:pt idx="603" formatCode="0.00">
                  <c:v>2.1819999999999999</c:v>
                </c:pt>
                <c:pt idx="604" formatCode="0.00">
                  <c:v>2.1520000000000001</c:v>
                </c:pt>
                <c:pt idx="605" formatCode="0.00">
                  <c:v>2.1709999999999998</c:v>
                </c:pt>
                <c:pt idx="606" formatCode="0.00">
                  <c:v>2.153</c:v>
                </c:pt>
                <c:pt idx="607" formatCode="0.00">
                  <c:v>2.238</c:v>
                </c:pt>
                <c:pt idx="608" formatCode="0.00">
                  <c:v>2.165</c:v>
                </c:pt>
                <c:pt idx="609" formatCode="0.00">
                  <c:v>2.1909999999999998</c:v>
                </c:pt>
                <c:pt idx="610" formatCode="0.00">
                  <c:v>2.1930000000000001</c:v>
                </c:pt>
                <c:pt idx="611" formatCode="0.00">
                  <c:v>2.101</c:v>
                </c:pt>
                <c:pt idx="612" formatCode="0.00">
                  <c:v>1.7989999999999999</c:v>
                </c:pt>
                <c:pt idx="613" formatCode="0.00">
                  <c:v>1.829</c:v>
                </c:pt>
                <c:pt idx="614" formatCode="0.00">
                  <c:v>1.8540000000000001</c:v>
                </c:pt>
                <c:pt idx="615" formatCode="0.00">
                  <c:v>1.8</c:v>
                </c:pt>
                <c:pt idx="616" formatCode="0.00">
                  <c:v>1.734</c:v>
                </c:pt>
                <c:pt idx="617" formatCode="0.00">
                  <c:v>1.8080000000000001</c:v>
                </c:pt>
                <c:pt idx="618" formatCode="0.00">
                  <c:v>1.7849999999999999</c:v>
                </c:pt>
                <c:pt idx="619" formatCode="0.00">
                  <c:v>1.681</c:v>
                </c:pt>
                <c:pt idx="620" formatCode="0.00">
                  <c:v>1.675</c:v>
                </c:pt>
                <c:pt idx="621" formatCode="0.00">
                  <c:v>1.641</c:v>
                </c:pt>
                <c:pt idx="622" formatCode="0.00">
                  <c:v>1.718</c:v>
                </c:pt>
                <c:pt idx="623" formatCode="0.00">
                  <c:v>1.7230000000000001</c:v>
                </c:pt>
                <c:pt idx="624" formatCode="0.00">
                  <c:v>1.778</c:v>
                </c:pt>
                <c:pt idx="625" formatCode="0.00">
                  <c:v>1.746</c:v>
                </c:pt>
                <c:pt idx="626" formatCode="0.00">
                  <c:v>1.7390000000000001</c:v>
                </c:pt>
                <c:pt idx="627" formatCode="0.00">
                  <c:v>1.8049999999999999</c:v>
                </c:pt>
                <c:pt idx="628" formatCode="0.00">
                  <c:v>1.7789999999999999</c:v>
                </c:pt>
                <c:pt idx="629" formatCode="0.00">
                  <c:v>1.8240000000000001</c:v>
                </c:pt>
                <c:pt idx="630" formatCode="0.00">
                  <c:v>1.8759999999999999</c:v>
                </c:pt>
                <c:pt idx="631" formatCode="0.00">
                  <c:v>1.83</c:v>
                </c:pt>
                <c:pt idx="632" formatCode="0.00">
                  <c:v>1.734</c:v>
                </c:pt>
                <c:pt idx="633" formatCode="0.00">
                  <c:v>1.671</c:v>
                </c:pt>
                <c:pt idx="634" formatCode="0.00">
                  <c:v>1.7509999999999999</c:v>
                </c:pt>
                <c:pt idx="635" formatCode="0.00">
                  <c:v>1.7090000000000001</c:v>
                </c:pt>
                <c:pt idx="636" formatCode="0.00">
                  <c:v>1.4950000000000001</c:v>
                </c:pt>
                <c:pt idx="637" formatCode="0.00">
                  <c:v>1.482</c:v>
                </c:pt>
                <c:pt idx="638" formatCode="0.00">
                  <c:v>1.597</c:v>
                </c:pt>
                <c:pt idx="639" formatCode="0.00">
                  <c:v>1.637</c:v>
                </c:pt>
                <c:pt idx="640" formatCode="0.00">
                  <c:v>1.6639999999999999</c:v>
                </c:pt>
                <c:pt idx="641" formatCode="0.00">
                  <c:v>1.669</c:v>
                </c:pt>
                <c:pt idx="642" formatCode="0.00">
                  <c:v>1.6379999999999999</c:v>
                </c:pt>
                <c:pt idx="643" formatCode="0.00">
                  <c:v>1.6379999999999999</c:v>
                </c:pt>
                <c:pt idx="644" formatCode="0.00">
                  <c:v>1.6140000000000001</c:v>
                </c:pt>
                <c:pt idx="645" formatCode="0.00">
                  <c:v>1.669</c:v>
                </c:pt>
                <c:pt idx="646" formatCode="0.00">
                  <c:v>1.7310000000000001</c:v>
                </c:pt>
                <c:pt idx="647" formatCode="0.00">
                  <c:v>1.8129999999999999</c:v>
                </c:pt>
                <c:pt idx="648" formatCode="0.00">
                  <c:v>1.78</c:v>
                </c:pt>
                <c:pt idx="649" formatCode="0.00">
                  <c:v>1.7669999999999999</c:v>
                </c:pt>
                <c:pt idx="650" formatCode="0.00">
                  <c:v>1.7889999999999999</c:v>
                </c:pt>
                <c:pt idx="651" formatCode="0.00">
                  <c:v>1.782</c:v>
                </c:pt>
                <c:pt idx="652" formatCode="0.00">
                  <c:v>1.8220000000000001</c:v>
                </c:pt>
                <c:pt idx="653" formatCode="0.00">
                  <c:v>1.821</c:v>
                </c:pt>
                <c:pt idx="654" formatCode="0.00">
                  <c:v>1.7769999999999999</c:v>
                </c:pt>
                <c:pt idx="655" formatCode="0.00">
                  <c:v>1.774</c:v>
                </c:pt>
                <c:pt idx="656" formatCode="0.00">
                  <c:v>1.849</c:v>
                </c:pt>
                <c:pt idx="657" formatCode="0.00">
                  <c:v>1.827</c:v>
                </c:pt>
                <c:pt idx="658" formatCode="0.00">
                  <c:v>1.722</c:v>
                </c:pt>
                <c:pt idx="659" formatCode="0.00">
                  <c:v>1.7929999999999999</c:v>
                </c:pt>
                <c:pt idx="660" formatCode="0.00">
                  <c:v>1.7310000000000001</c:v>
                </c:pt>
                <c:pt idx="661" formatCode="0.00">
                  <c:v>1.71</c:v>
                </c:pt>
                <c:pt idx="662" formatCode="0.00">
                  <c:v>1.7709999999999999</c:v>
                </c:pt>
                <c:pt idx="663" formatCode="0.00">
                  <c:v>1.83</c:v>
                </c:pt>
                <c:pt idx="664" formatCode="0.00">
                  <c:v>1.7829999999999999</c:v>
                </c:pt>
                <c:pt idx="665" formatCode="0.00">
                  <c:v>1.6459999999999999</c:v>
                </c:pt>
                <c:pt idx="666" formatCode="0.00">
                  <c:v>1.681</c:v>
                </c:pt>
                <c:pt idx="667" formatCode="0.00">
                  <c:v>1.6160000000000001</c:v>
                </c:pt>
                <c:pt idx="668" formatCode="0.00">
                  <c:v>1.72</c:v>
                </c:pt>
                <c:pt idx="669" formatCode="0.00">
                  <c:v>1.8260000000000001</c:v>
                </c:pt>
                <c:pt idx="670" formatCode="0.00">
                  <c:v>1.823</c:v>
                </c:pt>
                <c:pt idx="671" formatCode="0.00">
                  <c:v>1.8939999999999999</c:v>
                </c:pt>
                <c:pt idx="672" formatCode="0.00">
                  <c:v>1.944</c:v>
                </c:pt>
                <c:pt idx="673" formatCode="0.00">
                  <c:v>2.1339999999999999</c:v>
                </c:pt>
                <c:pt idx="674" formatCode="0.00">
                  <c:v>1.9930000000000001</c:v>
                </c:pt>
                <c:pt idx="675" formatCode="0.00">
                  <c:v>1.89</c:v>
                </c:pt>
                <c:pt idx="676" formatCode="0.00">
                  <c:v>1.9490000000000001</c:v>
                </c:pt>
                <c:pt idx="677" formatCode="0.00">
                  <c:v>1.869</c:v>
                </c:pt>
                <c:pt idx="678" formatCode="0.00">
                  <c:v>1.794</c:v>
                </c:pt>
                <c:pt idx="679" formatCode="0.00">
                  <c:v>1.819</c:v>
                </c:pt>
                <c:pt idx="680" formatCode="0.00">
                  <c:v>1.746</c:v>
                </c:pt>
                <c:pt idx="681" formatCode="0.00">
                  <c:v>1.8149999999999999</c:v>
                </c:pt>
                <c:pt idx="682" formatCode="0.00">
                  <c:v>1.9390000000000001</c:v>
                </c:pt>
                <c:pt idx="683" formatCode="0.00">
                  <c:v>1.821</c:v>
                </c:pt>
                <c:pt idx="684" formatCode="0.00">
                  <c:v>1.9239999999999999</c:v>
                </c:pt>
                <c:pt idx="685" formatCode="0.00">
                  <c:v>1.7529999999999999</c:v>
                </c:pt>
                <c:pt idx="686" formatCode="0.00">
                  <c:v>1.6859999999999999</c:v>
                </c:pt>
                <c:pt idx="687" formatCode="0.00">
                  <c:v>1.5980000000000001</c:v>
                </c:pt>
                <c:pt idx="688" formatCode="0.00">
                  <c:v>1.65</c:v>
                </c:pt>
                <c:pt idx="689" formatCode="0.00">
                  <c:v>1.724</c:v>
                </c:pt>
                <c:pt idx="690" formatCode="0.00">
                  <c:v>1.7330000000000001</c:v>
                </c:pt>
                <c:pt idx="691" formatCode="0.00">
                  <c:v>1.7829999999999999</c:v>
                </c:pt>
                <c:pt idx="692" formatCode="0.00">
                  <c:v>1.8520000000000001</c:v>
                </c:pt>
                <c:pt idx="693" formatCode="0.00">
                  <c:v>1.7310000000000001</c:v>
                </c:pt>
                <c:pt idx="694" formatCode="0.00">
                  <c:v>1.621</c:v>
                </c:pt>
                <c:pt idx="695" formatCode="0.00">
                  <c:v>1.552</c:v>
                </c:pt>
                <c:pt idx="696" formatCode="0.00">
                  <c:v>1.587</c:v>
                </c:pt>
                <c:pt idx="697" formatCode="0.00">
                  <c:v>1.64</c:v>
                </c:pt>
                <c:pt idx="698" formatCode="0.00">
                  <c:v>1.69</c:v>
                </c:pt>
                <c:pt idx="699" formatCode="0.00">
                  <c:v>1.6339999999999999</c:v>
                </c:pt>
                <c:pt idx="700" formatCode="0.00">
                  <c:v>1.637</c:v>
                </c:pt>
                <c:pt idx="701" formatCode="0.00">
                  <c:v>1.659</c:v>
                </c:pt>
                <c:pt idx="702" formatCode="0.00">
                  <c:v>1.653</c:v>
                </c:pt>
                <c:pt idx="703" formatCode="0.00">
                  <c:v>1.6020000000000001</c:v>
                </c:pt>
                <c:pt idx="704" formatCode="0.00">
                  <c:v>1.6040000000000001</c:v>
                </c:pt>
                <c:pt idx="705" formatCode="0.00">
                  <c:v>1.6539999999999999</c:v>
                </c:pt>
                <c:pt idx="706" formatCode="0.00">
                  <c:v>1.6040000000000001</c:v>
                </c:pt>
                <c:pt idx="707" formatCode="0.00">
                  <c:v>1.7290000000000001</c:v>
                </c:pt>
                <c:pt idx="708" formatCode="0.00">
                  <c:v>1.8149999999999999</c:v>
                </c:pt>
                <c:pt idx="709" formatCode="0.00">
                  <c:v>1.869</c:v>
                </c:pt>
                <c:pt idx="710" formatCode="0.00">
                  <c:v>1.841</c:v>
                </c:pt>
                <c:pt idx="711" formatCode="0.00">
                  <c:v>1.8779999999999999</c:v>
                </c:pt>
                <c:pt idx="712" formatCode="0.00">
                  <c:v>1.9359999999999999</c:v>
                </c:pt>
                <c:pt idx="713" formatCode="0.00">
                  <c:v>1.778</c:v>
                </c:pt>
                <c:pt idx="714" formatCode="0.00">
                  <c:v>1.708</c:v>
                </c:pt>
                <c:pt idx="715" formatCode="0.00">
                  <c:v>1.772</c:v>
                </c:pt>
                <c:pt idx="716" formatCode="0.00">
                  <c:v>1.827</c:v>
                </c:pt>
                <c:pt idx="717" formatCode="0.00">
                  <c:v>1.8</c:v>
                </c:pt>
                <c:pt idx="718" formatCode="0.00">
                  <c:v>1.756</c:v>
                </c:pt>
                <c:pt idx="719" formatCode="0.00">
                  <c:v>1.6839999999999999</c:v>
                </c:pt>
                <c:pt idx="720" formatCode="0.00">
                  <c:v>1.752</c:v>
                </c:pt>
                <c:pt idx="721" formatCode="0.00">
                  <c:v>1.821</c:v>
                </c:pt>
                <c:pt idx="722" formatCode="0.00">
                  <c:v>1.847</c:v>
                </c:pt>
                <c:pt idx="723" formatCode="0.00">
                  <c:v>1.827</c:v>
                </c:pt>
                <c:pt idx="724" formatCode="0.00">
                  <c:v>1.905</c:v>
                </c:pt>
                <c:pt idx="725" formatCode="0.00">
                  <c:v>1.92</c:v>
                </c:pt>
                <c:pt idx="726" formatCode="0.00">
                  <c:v>1.9550000000000001</c:v>
                </c:pt>
                <c:pt idx="727" formatCode="0.00">
                  <c:v>1.9810000000000001</c:v>
                </c:pt>
                <c:pt idx="728" formatCode="0.00">
                  <c:v>1.837</c:v>
                </c:pt>
                <c:pt idx="729" formatCode="0.00">
                  <c:v>1.8260000000000001</c:v>
                </c:pt>
                <c:pt idx="730" formatCode="0.00">
                  <c:v>1.8440000000000001</c:v>
                </c:pt>
                <c:pt idx="731" formatCode="0.00">
                  <c:v>1.788</c:v>
                </c:pt>
                <c:pt idx="732" formatCode="0.00">
                  <c:v>1.766</c:v>
                </c:pt>
                <c:pt idx="733" formatCode="0.00">
                  <c:v>1.8580000000000001</c:v>
                </c:pt>
                <c:pt idx="734" formatCode="0.00">
                  <c:v>1.8620000000000001</c:v>
                </c:pt>
                <c:pt idx="735" formatCode="0.00">
                  <c:v>1.861</c:v>
                </c:pt>
                <c:pt idx="736" formatCode="0.00">
                  <c:v>1.8720000000000001</c:v>
                </c:pt>
                <c:pt idx="737" formatCode="0.00">
                  <c:v>1.819</c:v>
                </c:pt>
                <c:pt idx="738" formatCode="0.00">
                  <c:v>1.841</c:v>
                </c:pt>
                <c:pt idx="739" formatCode="0.00">
                  <c:v>1.829</c:v>
                </c:pt>
                <c:pt idx="740" formatCode="0.00">
                  <c:v>1.877</c:v>
                </c:pt>
                <c:pt idx="741" formatCode="0.00">
                  <c:v>1.9339999999999999</c:v>
                </c:pt>
                <c:pt idx="742" formatCode="0.00">
                  <c:v>1.9019999999999999</c:v>
                </c:pt>
                <c:pt idx="743" formatCode="0.00">
                  <c:v>1.893</c:v>
                </c:pt>
                <c:pt idx="744" formatCode="0.00">
                  <c:v>1.9259999999999999</c:v>
                </c:pt>
                <c:pt idx="745" formatCode="0.00">
                  <c:v>1.905</c:v>
                </c:pt>
                <c:pt idx="746" formatCode="0.00">
                  <c:v>1.895</c:v>
                </c:pt>
                <c:pt idx="747" formatCode="0.00">
                  <c:v>2.0030000000000001</c:v>
                </c:pt>
                <c:pt idx="748" formatCode="0.00">
                  <c:v>2.077</c:v>
                </c:pt>
                <c:pt idx="749" formatCode="0.00">
                  <c:v>2.12</c:v>
                </c:pt>
                <c:pt idx="750" formatCode="0.00">
                  <c:v>2.1869999999999998</c:v>
                </c:pt>
                <c:pt idx="751" formatCode="0.00">
                  <c:v>2.1819999999999999</c:v>
                </c:pt>
                <c:pt idx="752" formatCode="0.00">
                  <c:v>2.202</c:v>
                </c:pt>
                <c:pt idx="753" formatCode="0.00">
                  <c:v>2.1659999999999999</c:v>
                </c:pt>
                <c:pt idx="754" formatCode="0.00">
                  <c:v>2.141</c:v>
                </c:pt>
                <c:pt idx="755" formatCode="0.00">
                  <c:v>2.1619999999999999</c:v>
                </c:pt>
                <c:pt idx="756" formatCode="0.00">
                  <c:v>2.1349999999999998</c:v>
                </c:pt>
                <c:pt idx="757" formatCode="0.00">
                  <c:v>2.13</c:v>
                </c:pt>
                <c:pt idx="758" formatCode="0.00">
                  <c:v>2.1219999999999999</c:v>
                </c:pt>
                <c:pt idx="759" formatCode="0.00">
                  <c:v>2.1890000000000001</c:v>
                </c:pt>
              </c:numCache>
            </c:numRef>
          </c:val>
          <c:smooth val="0"/>
          <c:extLst>
            <c:ext xmlns:c16="http://schemas.microsoft.com/office/drawing/2014/chart" uri="{C3380CC4-5D6E-409C-BE32-E72D297353CC}">
              <c16:uniqueId val="{00000000-65B6-45A9-A8C6-2EFC3EF92565}"/>
            </c:ext>
          </c:extLst>
        </c:ser>
        <c:dLbls>
          <c:showLegendKey val="0"/>
          <c:showVal val="0"/>
          <c:showCatName val="0"/>
          <c:showSerName val="0"/>
          <c:showPercent val="0"/>
          <c:showBubbleSize val="0"/>
        </c:dLbls>
        <c:smooth val="0"/>
        <c:axId val="642149112"/>
        <c:axId val="642150424"/>
      </c:lineChart>
      <c:dateAx>
        <c:axId val="642149112"/>
        <c:scaling>
          <c:orientation val="minMax"/>
          <c:max val="44926"/>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50424"/>
        <c:crosses val="autoZero"/>
        <c:auto val="1"/>
        <c:lblOffset val="100"/>
        <c:baseTimeUnit val="days"/>
        <c:majorUnit val="6"/>
        <c:majorTimeUnit val="months"/>
      </c:dateAx>
      <c:valAx>
        <c:axId val="642150424"/>
        <c:scaling>
          <c:orientation val="minMax"/>
          <c:max val="10"/>
          <c:min val="0"/>
        </c:scaling>
        <c:delete val="0"/>
        <c:axPos val="l"/>
        <c:majorGridlines>
          <c:spPr>
            <a:ln w="19050"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491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r>
              <a:rPr lang="en-US" dirty="0"/>
              <a:t>Lumber</a:t>
            </a:r>
          </a:p>
        </c:rich>
      </c:tx>
      <c:layout>
        <c:manualLayout>
          <c:xMode val="edge"/>
          <c:yMode val="edge"/>
          <c:x val="0.41617623766856732"/>
          <c:y val="3.451450762310257E-3"/>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manualLayout>
          <c:layoutTarget val="inner"/>
          <c:xMode val="edge"/>
          <c:yMode val="edge"/>
          <c:x val="0.12793748303013847"/>
          <c:y val="0.18754320588149495"/>
          <c:w val="0.81698588861737109"/>
          <c:h val="0.68988336192807964"/>
        </c:manualLayout>
      </c:layout>
      <c:lineChart>
        <c:grouping val="standard"/>
        <c:varyColors val="0"/>
        <c:ser>
          <c:idx val="0"/>
          <c:order val="0"/>
          <c:tx>
            <c:strRef>
              <c:f>Sheet1!$B$1</c:f>
              <c:strCache>
                <c:ptCount val="1"/>
                <c:pt idx="0">
                  <c:v>Lumber</c:v>
                </c:pt>
              </c:strCache>
            </c:strRef>
          </c:tx>
          <c:spPr>
            <a:ln w="38100" cap="rnd">
              <a:solidFill>
                <a:srgbClr val="5F96FF"/>
              </a:solidFill>
              <a:round/>
            </a:ln>
            <a:effectLst/>
          </c:spPr>
          <c:marker>
            <c:symbol val="none"/>
          </c:marker>
          <c:cat>
            <c:numRef>
              <c:f>Sheet1!$A$2:$A$761</c:f>
              <c:numCache>
                <c:formatCode>m/d/yyyy</c:formatCode>
                <c:ptCount val="760"/>
                <c:pt idx="0">
                  <c:v>44925</c:v>
                </c:pt>
                <c:pt idx="1">
                  <c:v>44924</c:v>
                </c:pt>
                <c:pt idx="2">
                  <c:v>44923</c:v>
                </c:pt>
                <c:pt idx="3">
                  <c:v>44922</c:v>
                </c:pt>
                <c:pt idx="4">
                  <c:v>44918</c:v>
                </c:pt>
                <c:pt idx="5">
                  <c:v>44917</c:v>
                </c:pt>
                <c:pt idx="6">
                  <c:v>44916</c:v>
                </c:pt>
                <c:pt idx="7">
                  <c:v>44915</c:v>
                </c:pt>
                <c:pt idx="8">
                  <c:v>44914</c:v>
                </c:pt>
                <c:pt idx="9">
                  <c:v>44911</c:v>
                </c:pt>
                <c:pt idx="10">
                  <c:v>44910</c:v>
                </c:pt>
                <c:pt idx="11">
                  <c:v>44909</c:v>
                </c:pt>
                <c:pt idx="12">
                  <c:v>44908</c:v>
                </c:pt>
                <c:pt idx="13">
                  <c:v>44907</c:v>
                </c:pt>
                <c:pt idx="14">
                  <c:v>44904</c:v>
                </c:pt>
                <c:pt idx="15">
                  <c:v>44903</c:v>
                </c:pt>
                <c:pt idx="16">
                  <c:v>44902</c:v>
                </c:pt>
                <c:pt idx="17">
                  <c:v>44901</c:v>
                </c:pt>
                <c:pt idx="18">
                  <c:v>44900</c:v>
                </c:pt>
                <c:pt idx="19">
                  <c:v>44897</c:v>
                </c:pt>
                <c:pt idx="20">
                  <c:v>44896</c:v>
                </c:pt>
                <c:pt idx="21">
                  <c:v>44895</c:v>
                </c:pt>
                <c:pt idx="22">
                  <c:v>44894</c:v>
                </c:pt>
                <c:pt idx="23">
                  <c:v>44893</c:v>
                </c:pt>
                <c:pt idx="24">
                  <c:v>44890</c:v>
                </c:pt>
                <c:pt idx="25">
                  <c:v>44889</c:v>
                </c:pt>
                <c:pt idx="26">
                  <c:v>44888</c:v>
                </c:pt>
                <c:pt idx="27">
                  <c:v>44887</c:v>
                </c:pt>
                <c:pt idx="28">
                  <c:v>44886</c:v>
                </c:pt>
                <c:pt idx="29">
                  <c:v>44883</c:v>
                </c:pt>
                <c:pt idx="30">
                  <c:v>44882</c:v>
                </c:pt>
                <c:pt idx="31">
                  <c:v>44881</c:v>
                </c:pt>
                <c:pt idx="32">
                  <c:v>44880</c:v>
                </c:pt>
                <c:pt idx="33">
                  <c:v>44879</c:v>
                </c:pt>
                <c:pt idx="34">
                  <c:v>44876</c:v>
                </c:pt>
                <c:pt idx="35">
                  <c:v>44875</c:v>
                </c:pt>
                <c:pt idx="36">
                  <c:v>44874</c:v>
                </c:pt>
                <c:pt idx="37">
                  <c:v>44873</c:v>
                </c:pt>
                <c:pt idx="38">
                  <c:v>44872</c:v>
                </c:pt>
                <c:pt idx="39">
                  <c:v>44869</c:v>
                </c:pt>
                <c:pt idx="40">
                  <c:v>44868</c:v>
                </c:pt>
                <c:pt idx="41">
                  <c:v>44867</c:v>
                </c:pt>
                <c:pt idx="42">
                  <c:v>44866</c:v>
                </c:pt>
                <c:pt idx="43">
                  <c:v>44865</c:v>
                </c:pt>
                <c:pt idx="44">
                  <c:v>44862</c:v>
                </c:pt>
                <c:pt idx="45">
                  <c:v>44861</c:v>
                </c:pt>
                <c:pt idx="46">
                  <c:v>44860</c:v>
                </c:pt>
                <c:pt idx="47">
                  <c:v>44859</c:v>
                </c:pt>
                <c:pt idx="48">
                  <c:v>44858</c:v>
                </c:pt>
                <c:pt idx="49">
                  <c:v>44855</c:v>
                </c:pt>
                <c:pt idx="50">
                  <c:v>44854</c:v>
                </c:pt>
                <c:pt idx="51">
                  <c:v>44853</c:v>
                </c:pt>
                <c:pt idx="52">
                  <c:v>44852</c:v>
                </c:pt>
                <c:pt idx="53">
                  <c:v>44851</c:v>
                </c:pt>
                <c:pt idx="54">
                  <c:v>44848</c:v>
                </c:pt>
                <c:pt idx="55">
                  <c:v>44847</c:v>
                </c:pt>
                <c:pt idx="56">
                  <c:v>44846</c:v>
                </c:pt>
                <c:pt idx="57">
                  <c:v>44845</c:v>
                </c:pt>
                <c:pt idx="58">
                  <c:v>44844</c:v>
                </c:pt>
                <c:pt idx="59">
                  <c:v>44841</c:v>
                </c:pt>
                <c:pt idx="60">
                  <c:v>44840</c:v>
                </c:pt>
                <c:pt idx="61">
                  <c:v>44839</c:v>
                </c:pt>
                <c:pt idx="62">
                  <c:v>44838</c:v>
                </c:pt>
                <c:pt idx="63">
                  <c:v>44837</c:v>
                </c:pt>
                <c:pt idx="64">
                  <c:v>44834</c:v>
                </c:pt>
                <c:pt idx="65">
                  <c:v>44833</c:v>
                </c:pt>
                <c:pt idx="66">
                  <c:v>44832</c:v>
                </c:pt>
                <c:pt idx="67">
                  <c:v>44831</c:v>
                </c:pt>
                <c:pt idx="68">
                  <c:v>44830</c:v>
                </c:pt>
                <c:pt idx="69">
                  <c:v>44827</c:v>
                </c:pt>
                <c:pt idx="70">
                  <c:v>44826</c:v>
                </c:pt>
                <c:pt idx="71">
                  <c:v>44825</c:v>
                </c:pt>
                <c:pt idx="72">
                  <c:v>44824</c:v>
                </c:pt>
                <c:pt idx="73">
                  <c:v>44823</c:v>
                </c:pt>
                <c:pt idx="74">
                  <c:v>44820</c:v>
                </c:pt>
                <c:pt idx="75">
                  <c:v>44819</c:v>
                </c:pt>
                <c:pt idx="76">
                  <c:v>44818</c:v>
                </c:pt>
                <c:pt idx="77">
                  <c:v>44817</c:v>
                </c:pt>
                <c:pt idx="78">
                  <c:v>44816</c:v>
                </c:pt>
                <c:pt idx="79">
                  <c:v>44813</c:v>
                </c:pt>
                <c:pt idx="80">
                  <c:v>44812</c:v>
                </c:pt>
                <c:pt idx="81">
                  <c:v>44811</c:v>
                </c:pt>
                <c:pt idx="82">
                  <c:v>44810</c:v>
                </c:pt>
                <c:pt idx="83">
                  <c:v>44809</c:v>
                </c:pt>
                <c:pt idx="84">
                  <c:v>44806</c:v>
                </c:pt>
                <c:pt idx="85">
                  <c:v>44805</c:v>
                </c:pt>
                <c:pt idx="86">
                  <c:v>44804</c:v>
                </c:pt>
                <c:pt idx="87">
                  <c:v>44803</c:v>
                </c:pt>
                <c:pt idx="88">
                  <c:v>44802</c:v>
                </c:pt>
                <c:pt idx="89">
                  <c:v>44799</c:v>
                </c:pt>
                <c:pt idx="90">
                  <c:v>44798</c:v>
                </c:pt>
                <c:pt idx="91">
                  <c:v>44797</c:v>
                </c:pt>
                <c:pt idx="92">
                  <c:v>44796</c:v>
                </c:pt>
                <c:pt idx="93">
                  <c:v>44795</c:v>
                </c:pt>
                <c:pt idx="94">
                  <c:v>44792</c:v>
                </c:pt>
                <c:pt idx="95">
                  <c:v>44791</c:v>
                </c:pt>
                <c:pt idx="96">
                  <c:v>44790</c:v>
                </c:pt>
                <c:pt idx="97">
                  <c:v>44789</c:v>
                </c:pt>
                <c:pt idx="98">
                  <c:v>44788</c:v>
                </c:pt>
                <c:pt idx="99">
                  <c:v>44785</c:v>
                </c:pt>
                <c:pt idx="100">
                  <c:v>44784</c:v>
                </c:pt>
                <c:pt idx="101">
                  <c:v>44783</c:v>
                </c:pt>
                <c:pt idx="102">
                  <c:v>44782</c:v>
                </c:pt>
                <c:pt idx="103">
                  <c:v>44781</c:v>
                </c:pt>
                <c:pt idx="104">
                  <c:v>44778</c:v>
                </c:pt>
                <c:pt idx="105">
                  <c:v>44777</c:v>
                </c:pt>
                <c:pt idx="106">
                  <c:v>44776</c:v>
                </c:pt>
                <c:pt idx="107">
                  <c:v>44775</c:v>
                </c:pt>
                <c:pt idx="108">
                  <c:v>44774</c:v>
                </c:pt>
                <c:pt idx="109">
                  <c:v>44771</c:v>
                </c:pt>
                <c:pt idx="110">
                  <c:v>44770</c:v>
                </c:pt>
                <c:pt idx="111">
                  <c:v>44769</c:v>
                </c:pt>
                <c:pt idx="112">
                  <c:v>44768</c:v>
                </c:pt>
                <c:pt idx="113">
                  <c:v>44767</c:v>
                </c:pt>
                <c:pt idx="114">
                  <c:v>44764</c:v>
                </c:pt>
                <c:pt idx="115">
                  <c:v>44763</c:v>
                </c:pt>
                <c:pt idx="116">
                  <c:v>44762</c:v>
                </c:pt>
                <c:pt idx="117">
                  <c:v>44761</c:v>
                </c:pt>
                <c:pt idx="118">
                  <c:v>44760</c:v>
                </c:pt>
                <c:pt idx="119">
                  <c:v>44757</c:v>
                </c:pt>
                <c:pt idx="120">
                  <c:v>44756</c:v>
                </c:pt>
                <c:pt idx="121">
                  <c:v>44755</c:v>
                </c:pt>
                <c:pt idx="122">
                  <c:v>44754</c:v>
                </c:pt>
                <c:pt idx="123">
                  <c:v>44753</c:v>
                </c:pt>
                <c:pt idx="124">
                  <c:v>44750</c:v>
                </c:pt>
                <c:pt idx="125">
                  <c:v>44749</c:v>
                </c:pt>
                <c:pt idx="126">
                  <c:v>44748</c:v>
                </c:pt>
                <c:pt idx="127">
                  <c:v>44747</c:v>
                </c:pt>
                <c:pt idx="128">
                  <c:v>44743</c:v>
                </c:pt>
                <c:pt idx="129">
                  <c:v>44742</c:v>
                </c:pt>
                <c:pt idx="130">
                  <c:v>44741</c:v>
                </c:pt>
                <c:pt idx="131">
                  <c:v>44740</c:v>
                </c:pt>
                <c:pt idx="132">
                  <c:v>44739</c:v>
                </c:pt>
                <c:pt idx="133">
                  <c:v>44736</c:v>
                </c:pt>
                <c:pt idx="134">
                  <c:v>44735</c:v>
                </c:pt>
                <c:pt idx="135">
                  <c:v>44734</c:v>
                </c:pt>
                <c:pt idx="136">
                  <c:v>44733</c:v>
                </c:pt>
                <c:pt idx="137">
                  <c:v>44732</c:v>
                </c:pt>
                <c:pt idx="138">
                  <c:v>44729</c:v>
                </c:pt>
                <c:pt idx="139">
                  <c:v>44728</c:v>
                </c:pt>
                <c:pt idx="140">
                  <c:v>44727</c:v>
                </c:pt>
                <c:pt idx="141">
                  <c:v>44726</c:v>
                </c:pt>
                <c:pt idx="142">
                  <c:v>44725</c:v>
                </c:pt>
                <c:pt idx="143">
                  <c:v>44722</c:v>
                </c:pt>
                <c:pt idx="144">
                  <c:v>44721</c:v>
                </c:pt>
                <c:pt idx="145">
                  <c:v>44720</c:v>
                </c:pt>
                <c:pt idx="146">
                  <c:v>44719</c:v>
                </c:pt>
                <c:pt idx="147">
                  <c:v>44718</c:v>
                </c:pt>
                <c:pt idx="148">
                  <c:v>44713</c:v>
                </c:pt>
                <c:pt idx="149">
                  <c:v>44712</c:v>
                </c:pt>
                <c:pt idx="150">
                  <c:v>44711</c:v>
                </c:pt>
                <c:pt idx="151">
                  <c:v>44708</c:v>
                </c:pt>
                <c:pt idx="152">
                  <c:v>44707</c:v>
                </c:pt>
                <c:pt idx="153">
                  <c:v>44706</c:v>
                </c:pt>
                <c:pt idx="154">
                  <c:v>44705</c:v>
                </c:pt>
                <c:pt idx="155">
                  <c:v>44704</c:v>
                </c:pt>
                <c:pt idx="156">
                  <c:v>44701</c:v>
                </c:pt>
                <c:pt idx="157">
                  <c:v>44700</c:v>
                </c:pt>
                <c:pt idx="158">
                  <c:v>44699</c:v>
                </c:pt>
                <c:pt idx="159">
                  <c:v>44698</c:v>
                </c:pt>
                <c:pt idx="160">
                  <c:v>44697</c:v>
                </c:pt>
                <c:pt idx="161">
                  <c:v>44694</c:v>
                </c:pt>
                <c:pt idx="162">
                  <c:v>44693</c:v>
                </c:pt>
                <c:pt idx="163">
                  <c:v>44692</c:v>
                </c:pt>
                <c:pt idx="164">
                  <c:v>44691</c:v>
                </c:pt>
                <c:pt idx="165">
                  <c:v>44690</c:v>
                </c:pt>
                <c:pt idx="166">
                  <c:v>44687</c:v>
                </c:pt>
                <c:pt idx="167">
                  <c:v>44686</c:v>
                </c:pt>
                <c:pt idx="168">
                  <c:v>44685</c:v>
                </c:pt>
                <c:pt idx="169">
                  <c:v>44684</c:v>
                </c:pt>
                <c:pt idx="170">
                  <c:v>44680</c:v>
                </c:pt>
                <c:pt idx="171">
                  <c:v>44679</c:v>
                </c:pt>
                <c:pt idx="172">
                  <c:v>44678</c:v>
                </c:pt>
                <c:pt idx="173">
                  <c:v>44677</c:v>
                </c:pt>
                <c:pt idx="174">
                  <c:v>44676</c:v>
                </c:pt>
                <c:pt idx="175">
                  <c:v>44673</c:v>
                </c:pt>
                <c:pt idx="176">
                  <c:v>44672</c:v>
                </c:pt>
                <c:pt idx="177">
                  <c:v>44671</c:v>
                </c:pt>
                <c:pt idx="178">
                  <c:v>44670</c:v>
                </c:pt>
                <c:pt idx="179">
                  <c:v>44665</c:v>
                </c:pt>
                <c:pt idx="180">
                  <c:v>44664</c:v>
                </c:pt>
                <c:pt idx="181">
                  <c:v>44663</c:v>
                </c:pt>
                <c:pt idx="182">
                  <c:v>44662</c:v>
                </c:pt>
                <c:pt idx="183">
                  <c:v>44659</c:v>
                </c:pt>
                <c:pt idx="184">
                  <c:v>44658</c:v>
                </c:pt>
                <c:pt idx="185">
                  <c:v>44657</c:v>
                </c:pt>
                <c:pt idx="186">
                  <c:v>44656</c:v>
                </c:pt>
                <c:pt idx="187">
                  <c:v>44655</c:v>
                </c:pt>
                <c:pt idx="188">
                  <c:v>44652</c:v>
                </c:pt>
                <c:pt idx="189">
                  <c:v>44651</c:v>
                </c:pt>
                <c:pt idx="190">
                  <c:v>44650</c:v>
                </c:pt>
                <c:pt idx="191">
                  <c:v>44649</c:v>
                </c:pt>
                <c:pt idx="192">
                  <c:v>44648</c:v>
                </c:pt>
                <c:pt idx="193">
                  <c:v>44645</c:v>
                </c:pt>
                <c:pt idx="194">
                  <c:v>44644</c:v>
                </c:pt>
                <c:pt idx="195">
                  <c:v>44643</c:v>
                </c:pt>
                <c:pt idx="196">
                  <c:v>44642</c:v>
                </c:pt>
                <c:pt idx="197">
                  <c:v>44641</c:v>
                </c:pt>
                <c:pt idx="198">
                  <c:v>44638</c:v>
                </c:pt>
                <c:pt idx="199">
                  <c:v>44637</c:v>
                </c:pt>
                <c:pt idx="200">
                  <c:v>44636</c:v>
                </c:pt>
                <c:pt idx="201">
                  <c:v>44635</c:v>
                </c:pt>
                <c:pt idx="202">
                  <c:v>44634</c:v>
                </c:pt>
                <c:pt idx="203">
                  <c:v>44631</c:v>
                </c:pt>
                <c:pt idx="204">
                  <c:v>44630</c:v>
                </c:pt>
                <c:pt idx="205">
                  <c:v>44629</c:v>
                </c:pt>
                <c:pt idx="206">
                  <c:v>44628</c:v>
                </c:pt>
                <c:pt idx="207">
                  <c:v>44627</c:v>
                </c:pt>
                <c:pt idx="208">
                  <c:v>44624</c:v>
                </c:pt>
                <c:pt idx="209">
                  <c:v>44623</c:v>
                </c:pt>
                <c:pt idx="210">
                  <c:v>44622</c:v>
                </c:pt>
                <c:pt idx="211">
                  <c:v>44621</c:v>
                </c:pt>
                <c:pt idx="212">
                  <c:v>44620</c:v>
                </c:pt>
                <c:pt idx="213">
                  <c:v>44617</c:v>
                </c:pt>
                <c:pt idx="214">
                  <c:v>44616</c:v>
                </c:pt>
                <c:pt idx="215">
                  <c:v>44615</c:v>
                </c:pt>
                <c:pt idx="216">
                  <c:v>44614</c:v>
                </c:pt>
                <c:pt idx="217">
                  <c:v>44613</c:v>
                </c:pt>
                <c:pt idx="218">
                  <c:v>44610</c:v>
                </c:pt>
                <c:pt idx="219">
                  <c:v>44609</c:v>
                </c:pt>
                <c:pt idx="220">
                  <c:v>44608</c:v>
                </c:pt>
                <c:pt idx="221">
                  <c:v>44607</c:v>
                </c:pt>
                <c:pt idx="222">
                  <c:v>44606</c:v>
                </c:pt>
                <c:pt idx="223">
                  <c:v>44603</c:v>
                </c:pt>
                <c:pt idx="224">
                  <c:v>44602</c:v>
                </c:pt>
                <c:pt idx="225">
                  <c:v>44601</c:v>
                </c:pt>
                <c:pt idx="226">
                  <c:v>44600</c:v>
                </c:pt>
                <c:pt idx="227">
                  <c:v>44599</c:v>
                </c:pt>
                <c:pt idx="228">
                  <c:v>44596</c:v>
                </c:pt>
                <c:pt idx="229">
                  <c:v>44595</c:v>
                </c:pt>
                <c:pt idx="230">
                  <c:v>44594</c:v>
                </c:pt>
                <c:pt idx="231">
                  <c:v>44593</c:v>
                </c:pt>
                <c:pt idx="232">
                  <c:v>44592</c:v>
                </c:pt>
                <c:pt idx="233">
                  <c:v>44589</c:v>
                </c:pt>
                <c:pt idx="234">
                  <c:v>44588</c:v>
                </c:pt>
                <c:pt idx="235">
                  <c:v>44587</c:v>
                </c:pt>
                <c:pt idx="236">
                  <c:v>44586</c:v>
                </c:pt>
                <c:pt idx="237">
                  <c:v>44585</c:v>
                </c:pt>
                <c:pt idx="238">
                  <c:v>44582</c:v>
                </c:pt>
                <c:pt idx="239">
                  <c:v>44581</c:v>
                </c:pt>
                <c:pt idx="240">
                  <c:v>44580</c:v>
                </c:pt>
                <c:pt idx="241">
                  <c:v>44579</c:v>
                </c:pt>
                <c:pt idx="242">
                  <c:v>44578</c:v>
                </c:pt>
                <c:pt idx="243">
                  <c:v>44575</c:v>
                </c:pt>
                <c:pt idx="244">
                  <c:v>44574</c:v>
                </c:pt>
                <c:pt idx="245">
                  <c:v>44573</c:v>
                </c:pt>
                <c:pt idx="246">
                  <c:v>44572</c:v>
                </c:pt>
                <c:pt idx="247">
                  <c:v>44571</c:v>
                </c:pt>
                <c:pt idx="248">
                  <c:v>44568</c:v>
                </c:pt>
                <c:pt idx="249">
                  <c:v>44567</c:v>
                </c:pt>
                <c:pt idx="250">
                  <c:v>44566</c:v>
                </c:pt>
                <c:pt idx="251">
                  <c:v>44565</c:v>
                </c:pt>
                <c:pt idx="252">
                  <c:v>44561</c:v>
                </c:pt>
                <c:pt idx="253">
                  <c:v>44560</c:v>
                </c:pt>
                <c:pt idx="254">
                  <c:v>44559</c:v>
                </c:pt>
                <c:pt idx="255">
                  <c:v>44554</c:v>
                </c:pt>
                <c:pt idx="256">
                  <c:v>44553</c:v>
                </c:pt>
                <c:pt idx="257">
                  <c:v>44552</c:v>
                </c:pt>
                <c:pt idx="258">
                  <c:v>44551</c:v>
                </c:pt>
                <c:pt idx="259">
                  <c:v>44550</c:v>
                </c:pt>
                <c:pt idx="260">
                  <c:v>44547</c:v>
                </c:pt>
                <c:pt idx="261">
                  <c:v>44546</c:v>
                </c:pt>
                <c:pt idx="262">
                  <c:v>44545</c:v>
                </c:pt>
                <c:pt idx="263">
                  <c:v>44544</c:v>
                </c:pt>
                <c:pt idx="264">
                  <c:v>44543</c:v>
                </c:pt>
                <c:pt idx="265">
                  <c:v>44540</c:v>
                </c:pt>
                <c:pt idx="266">
                  <c:v>44539</c:v>
                </c:pt>
                <c:pt idx="267">
                  <c:v>44538</c:v>
                </c:pt>
                <c:pt idx="268">
                  <c:v>44537</c:v>
                </c:pt>
                <c:pt idx="269">
                  <c:v>44536</c:v>
                </c:pt>
                <c:pt idx="270">
                  <c:v>44533</c:v>
                </c:pt>
                <c:pt idx="271">
                  <c:v>44532</c:v>
                </c:pt>
                <c:pt idx="272">
                  <c:v>44531</c:v>
                </c:pt>
                <c:pt idx="273">
                  <c:v>44530</c:v>
                </c:pt>
                <c:pt idx="274">
                  <c:v>44529</c:v>
                </c:pt>
                <c:pt idx="275">
                  <c:v>44526</c:v>
                </c:pt>
                <c:pt idx="276">
                  <c:v>44525</c:v>
                </c:pt>
                <c:pt idx="277">
                  <c:v>44524</c:v>
                </c:pt>
                <c:pt idx="278">
                  <c:v>44523</c:v>
                </c:pt>
                <c:pt idx="279">
                  <c:v>44522</c:v>
                </c:pt>
                <c:pt idx="280">
                  <c:v>44519</c:v>
                </c:pt>
                <c:pt idx="281">
                  <c:v>44518</c:v>
                </c:pt>
                <c:pt idx="282">
                  <c:v>44517</c:v>
                </c:pt>
                <c:pt idx="283">
                  <c:v>44516</c:v>
                </c:pt>
                <c:pt idx="284">
                  <c:v>44515</c:v>
                </c:pt>
                <c:pt idx="285">
                  <c:v>44512</c:v>
                </c:pt>
                <c:pt idx="286">
                  <c:v>44511</c:v>
                </c:pt>
                <c:pt idx="287">
                  <c:v>44510</c:v>
                </c:pt>
                <c:pt idx="288">
                  <c:v>44509</c:v>
                </c:pt>
                <c:pt idx="289">
                  <c:v>44508</c:v>
                </c:pt>
                <c:pt idx="290">
                  <c:v>44505</c:v>
                </c:pt>
                <c:pt idx="291">
                  <c:v>44504</c:v>
                </c:pt>
                <c:pt idx="292">
                  <c:v>44503</c:v>
                </c:pt>
                <c:pt idx="293">
                  <c:v>44502</c:v>
                </c:pt>
                <c:pt idx="294">
                  <c:v>44501</c:v>
                </c:pt>
                <c:pt idx="295">
                  <c:v>44498</c:v>
                </c:pt>
                <c:pt idx="296">
                  <c:v>44497</c:v>
                </c:pt>
                <c:pt idx="297">
                  <c:v>44496</c:v>
                </c:pt>
                <c:pt idx="298">
                  <c:v>44495</c:v>
                </c:pt>
                <c:pt idx="299">
                  <c:v>44494</c:v>
                </c:pt>
                <c:pt idx="300">
                  <c:v>44491</c:v>
                </c:pt>
                <c:pt idx="301">
                  <c:v>44490</c:v>
                </c:pt>
                <c:pt idx="302">
                  <c:v>44489</c:v>
                </c:pt>
                <c:pt idx="303">
                  <c:v>44488</c:v>
                </c:pt>
                <c:pt idx="304">
                  <c:v>44487</c:v>
                </c:pt>
                <c:pt idx="305">
                  <c:v>44484</c:v>
                </c:pt>
                <c:pt idx="306">
                  <c:v>44483</c:v>
                </c:pt>
                <c:pt idx="307">
                  <c:v>44482</c:v>
                </c:pt>
                <c:pt idx="308">
                  <c:v>44481</c:v>
                </c:pt>
                <c:pt idx="309">
                  <c:v>44480</c:v>
                </c:pt>
                <c:pt idx="310">
                  <c:v>44477</c:v>
                </c:pt>
                <c:pt idx="311">
                  <c:v>44476</c:v>
                </c:pt>
                <c:pt idx="312">
                  <c:v>44475</c:v>
                </c:pt>
                <c:pt idx="313">
                  <c:v>44474</c:v>
                </c:pt>
                <c:pt idx="314">
                  <c:v>44473</c:v>
                </c:pt>
                <c:pt idx="315">
                  <c:v>44470</c:v>
                </c:pt>
                <c:pt idx="316">
                  <c:v>44469</c:v>
                </c:pt>
                <c:pt idx="317">
                  <c:v>44468</c:v>
                </c:pt>
                <c:pt idx="318">
                  <c:v>44467</c:v>
                </c:pt>
                <c:pt idx="319">
                  <c:v>44466</c:v>
                </c:pt>
                <c:pt idx="320">
                  <c:v>44463</c:v>
                </c:pt>
                <c:pt idx="321">
                  <c:v>44462</c:v>
                </c:pt>
                <c:pt idx="322">
                  <c:v>44461</c:v>
                </c:pt>
                <c:pt idx="323">
                  <c:v>44460</c:v>
                </c:pt>
                <c:pt idx="324">
                  <c:v>44459</c:v>
                </c:pt>
                <c:pt idx="325">
                  <c:v>44456</c:v>
                </c:pt>
                <c:pt idx="326">
                  <c:v>44455</c:v>
                </c:pt>
                <c:pt idx="327">
                  <c:v>44454</c:v>
                </c:pt>
                <c:pt idx="328">
                  <c:v>44453</c:v>
                </c:pt>
                <c:pt idx="329">
                  <c:v>44452</c:v>
                </c:pt>
                <c:pt idx="330">
                  <c:v>44449</c:v>
                </c:pt>
                <c:pt idx="331">
                  <c:v>44448</c:v>
                </c:pt>
                <c:pt idx="332">
                  <c:v>44447</c:v>
                </c:pt>
                <c:pt idx="333">
                  <c:v>44446</c:v>
                </c:pt>
                <c:pt idx="334">
                  <c:v>44445</c:v>
                </c:pt>
                <c:pt idx="335">
                  <c:v>44442</c:v>
                </c:pt>
                <c:pt idx="336">
                  <c:v>44441</c:v>
                </c:pt>
                <c:pt idx="337">
                  <c:v>44440</c:v>
                </c:pt>
                <c:pt idx="338">
                  <c:v>44439</c:v>
                </c:pt>
                <c:pt idx="339">
                  <c:v>44435</c:v>
                </c:pt>
                <c:pt idx="340">
                  <c:v>44434</c:v>
                </c:pt>
                <c:pt idx="341">
                  <c:v>44433</c:v>
                </c:pt>
                <c:pt idx="342">
                  <c:v>44432</c:v>
                </c:pt>
                <c:pt idx="343">
                  <c:v>44431</c:v>
                </c:pt>
                <c:pt idx="344">
                  <c:v>44428</c:v>
                </c:pt>
                <c:pt idx="345">
                  <c:v>44427</c:v>
                </c:pt>
                <c:pt idx="346">
                  <c:v>44426</c:v>
                </c:pt>
                <c:pt idx="347">
                  <c:v>44425</c:v>
                </c:pt>
                <c:pt idx="348">
                  <c:v>44424</c:v>
                </c:pt>
                <c:pt idx="349">
                  <c:v>44421</c:v>
                </c:pt>
                <c:pt idx="350">
                  <c:v>44420</c:v>
                </c:pt>
                <c:pt idx="351">
                  <c:v>44419</c:v>
                </c:pt>
                <c:pt idx="352">
                  <c:v>44418</c:v>
                </c:pt>
                <c:pt idx="353">
                  <c:v>44417</c:v>
                </c:pt>
                <c:pt idx="354">
                  <c:v>44414</c:v>
                </c:pt>
                <c:pt idx="355">
                  <c:v>44413</c:v>
                </c:pt>
                <c:pt idx="356">
                  <c:v>44412</c:v>
                </c:pt>
                <c:pt idx="357">
                  <c:v>44411</c:v>
                </c:pt>
                <c:pt idx="358">
                  <c:v>44410</c:v>
                </c:pt>
                <c:pt idx="359">
                  <c:v>44407</c:v>
                </c:pt>
                <c:pt idx="360">
                  <c:v>44406</c:v>
                </c:pt>
                <c:pt idx="361">
                  <c:v>44405</c:v>
                </c:pt>
                <c:pt idx="362">
                  <c:v>44404</c:v>
                </c:pt>
                <c:pt idx="363">
                  <c:v>44403</c:v>
                </c:pt>
                <c:pt idx="364">
                  <c:v>44400</c:v>
                </c:pt>
                <c:pt idx="365">
                  <c:v>44399</c:v>
                </c:pt>
                <c:pt idx="366">
                  <c:v>44398</c:v>
                </c:pt>
                <c:pt idx="367">
                  <c:v>44397</c:v>
                </c:pt>
                <c:pt idx="368">
                  <c:v>44396</c:v>
                </c:pt>
                <c:pt idx="369">
                  <c:v>44393</c:v>
                </c:pt>
                <c:pt idx="370">
                  <c:v>44392</c:v>
                </c:pt>
                <c:pt idx="371">
                  <c:v>44391</c:v>
                </c:pt>
                <c:pt idx="372">
                  <c:v>44390</c:v>
                </c:pt>
                <c:pt idx="373">
                  <c:v>44389</c:v>
                </c:pt>
                <c:pt idx="374">
                  <c:v>44386</c:v>
                </c:pt>
                <c:pt idx="375">
                  <c:v>44385</c:v>
                </c:pt>
                <c:pt idx="376">
                  <c:v>44384</c:v>
                </c:pt>
                <c:pt idx="377">
                  <c:v>44383</c:v>
                </c:pt>
                <c:pt idx="378">
                  <c:v>44382</c:v>
                </c:pt>
                <c:pt idx="379">
                  <c:v>44379</c:v>
                </c:pt>
                <c:pt idx="380">
                  <c:v>44378</c:v>
                </c:pt>
                <c:pt idx="381">
                  <c:v>44377</c:v>
                </c:pt>
                <c:pt idx="382">
                  <c:v>44376</c:v>
                </c:pt>
                <c:pt idx="383">
                  <c:v>44375</c:v>
                </c:pt>
                <c:pt idx="384">
                  <c:v>44372</c:v>
                </c:pt>
                <c:pt idx="385">
                  <c:v>44371</c:v>
                </c:pt>
                <c:pt idx="386">
                  <c:v>44370</c:v>
                </c:pt>
                <c:pt idx="387">
                  <c:v>44369</c:v>
                </c:pt>
                <c:pt idx="388">
                  <c:v>44368</c:v>
                </c:pt>
                <c:pt idx="389">
                  <c:v>44365</c:v>
                </c:pt>
                <c:pt idx="390">
                  <c:v>44364</c:v>
                </c:pt>
                <c:pt idx="391">
                  <c:v>44363</c:v>
                </c:pt>
                <c:pt idx="392">
                  <c:v>44362</c:v>
                </c:pt>
                <c:pt idx="393">
                  <c:v>44361</c:v>
                </c:pt>
                <c:pt idx="394">
                  <c:v>44358</c:v>
                </c:pt>
                <c:pt idx="395">
                  <c:v>44357</c:v>
                </c:pt>
                <c:pt idx="396">
                  <c:v>44356</c:v>
                </c:pt>
                <c:pt idx="397">
                  <c:v>44355</c:v>
                </c:pt>
                <c:pt idx="398">
                  <c:v>44354</c:v>
                </c:pt>
                <c:pt idx="399">
                  <c:v>44351</c:v>
                </c:pt>
                <c:pt idx="400">
                  <c:v>44350</c:v>
                </c:pt>
                <c:pt idx="401">
                  <c:v>44349</c:v>
                </c:pt>
                <c:pt idx="402">
                  <c:v>44348</c:v>
                </c:pt>
                <c:pt idx="403">
                  <c:v>44344</c:v>
                </c:pt>
                <c:pt idx="404">
                  <c:v>44343</c:v>
                </c:pt>
                <c:pt idx="405">
                  <c:v>44342</c:v>
                </c:pt>
                <c:pt idx="406">
                  <c:v>44341</c:v>
                </c:pt>
                <c:pt idx="407">
                  <c:v>44340</c:v>
                </c:pt>
                <c:pt idx="408">
                  <c:v>44337</c:v>
                </c:pt>
                <c:pt idx="409">
                  <c:v>44336</c:v>
                </c:pt>
                <c:pt idx="410">
                  <c:v>44335</c:v>
                </c:pt>
                <c:pt idx="411">
                  <c:v>44334</c:v>
                </c:pt>
                <c:pt idx="412">
                  <c:v>44333</c:v>
                </c:pt>
                <c:pt idx="413">
                  <c:v>44330</c:v>
                </c:pt>
                <c:pt idx="414">
                  <c:v>44329</c:v>
                </c:pt>
                <c:pt idx="415">
                  <c:v>44328</c:v>
                </c:pt>
                <c:pt idx="416">
                  <c:v>44327</c:v>
                </c:pt>
                <c:pt idx="417">
                  <c:v>44326</c:v>
                </c:pt>
                <c:pt idx="418">
                  <c:v>44323</c:v>
                </c:pt>
                <c:pt idx="419">
                  <c:v>44322</c:v>
                </c:pt>
                <c:pt idx="420">
                  <c:v>44321</c:v>
                </c:pt>
                <c:pt idx="421">
                  <c:v>44320</c:v>
                </c:pt>
                <c:pt idx="422">
                  <c:v>44316</c:v>
                </c:pt>
                <c:pt idx="423">
                  <c:v>44315</c:v>
                </c:pt>
                <c:pt idx="424">
                  <c:v>44314</c:v>
                </c:pt>
                <c:pt idx="425">
                  <c:v>44313</c:v>
                </c:pt>
                <c:pt idx="426">
                  <c:v>44312</c:v>
                </c:pt>
                <c:pt idx="427">
                  <c:v>44309</c:v>
                </c:pt>
                <c:pt idx="428">
                  <c:v>44308</c:v>
                </c:pt>
                <c:pt idx="429">
                  <c:v>44307</c:v>
                </c:pt>
                <c:pt idx="430">
                  <c:v>44306</c:v>
                </c:pt>
                <c:pt idx="431">
                  <c:v>44305</c:v>
                </c:pt>
                <c:pt idx="432">
                  <c:v>44302</c:v>
                </c:pt>
                <c:pt idx="433">
                  <c:v>44301</c:v>
                </c:pt>
                <c:pt idx="434">
                  <c:v>44300</c:v>
                </c:pt>
                <c:pt idx="435">
                  <c:v>44299</c:v>
                </c:pt>
                <c:pt idx="436">
                  <c:v>44298</c:v>
                </c:pt>
                <c:pt idx="437">
                  <c:v>44295</c:v>
                </c:pt>
                <c:pt idx="438">
                  <c:v>44294</c:v>
                </c:pt>
                <c:pt idx="439">
                  <c:v>44293</c:v>
                </c:pt>
                <c:pt idx="440">
                  <c:v>44292</c:v>
                </c:pt>
                <c:pt idx="441">
                  <c:v>44287</c:v>
                </c:pt>
                <c:pt idx="442">
                  <c:v>44286</c:v>
                </c:pt>
                <c:pt idx="443">
                  <c:v>44285</c:v>
                </c:pt>
                <c:pt idx="444">
                  <c:v>44284</c:v>
                </c:pt>
                <c:pt idx="445">
                  <c:v>44281</c:v>
                </c:pt>
                <c:pt idx="446">
                  <c:v>44280</c:v>
                </c:pt>
                <c:pt idx="447">
                  <c:v>44279</c:v>
                </c:pt>
                <c:pt idx="448">
                  <c:v>44278</c:v>
                </c:pt>
                <c:pt idx="449">
                  <c:v>44277</c:v>
                </c:pt>
                <c:pt idx="450">
                  <c:v>44274</c:v>
                </c:pt>
                <c:pt idx="451">
                  <c:v>44273</c:v>
                </c:pt>
                <c:pt idx="452">
                  <c:v>44272</c:v>
                </c:pt>
                <c:pt idx="453">
                  <c:v>44271</c:v>
                </c:pt>
                <c:pt idx="454">
                  <c:v>44270</c:v>
                </c:pt>
                <c:pt idx="455">
                  <c:v>44267</c:v>
                </c:pt>
                <c:pt idx="456">
                  <c:v>44266</c:v>
                </c:pt>
                <c:pt idx="457">
                  <c:v>44265</c:v>
                </c:pt>
                <c:pt idx="458">
                  <c:v>44264</c:v>
                </c:pt>
                <c:pt idx="459">
                  <c:v>44263</c:v>
                </c:pt>
                <c:pt idx="460">
                  <c:v>44260</c:v>
                </c:pt>
                <c:pt idx="461">
                  <c:v>44259</c:v>
                </c:pt>
                <c:pt idx="462">
                  <c:v>44258</c:v>
                </c:pt>
                <c:pt idx="463">
                  <c:v>44257</c:v>
                </c:pt>
                <c:pt idx="464">
                  <c:v>44256</c:v>
                </c:pt>
                <c:pt idx="465">
                  <c:v>44253</c:v>
                </c:pt>
                <c:pt idx="466">
                  <c:v>44252</c:v>
                </c:pt>
                <c:pt idx="467">
                  <c:v>44251</c:v>
                </c:pt>
                <c:pt idx="468">
                  <c:v>44250</c:v>
                </c:pt>
                <c:pt idx="469">
                  <c:v>44249</c:v>
                </c:pt>
                <c:pt idx="470">
                  <c:v>44246</c:v>
                </c:pt>
                <c:pt idx="471">
                  <c:v>44245</c:v>
                </c:pt>
                <c:pt idx="472">
                  <c:v>44244</c:v>
                </c:pt>
                <c:pt idx="473">
                  <c:v>44243</c:v>
                </c:pt>
                <c:pt idx="474">
                  <c:v>44242</c:v>
                </c:pt>
                <c:pt idx="475">
                  <c:v>44239</c:v>
                </c:pt>
                <c:pt idx="476">
                  <c:v>44238</c:v>
                </c:pt>
                <c:pt idx="477">
                  <c:v>44237</c:v>
                </c:pt>
                <c:pt idx="478">
                  <c:v>44236</c:v>
                </c:pt>
                <c:pt idx="479">
                  <c:v>44235</c:v>
                </c:pt>
                <c:pt idx="480">
                  <c:v>44232</c:v>
                </c:pt>
                <c:pt idx="481">
                  <c:v>44231</c:v>
                </c:pt>
                <c:pt idx="482">
                  <c:v>44230</c:v>
                </c:pt>
                <c:pt idx="483">
                  <c:v>44229</c:v>
                </c:pt>
                <c:pt idx="484">
                  <c:v>44228</c:v>
                </c:pt>
                <c:pt idx="485">
                  <c:v>44225</c:v>
                </c:pt>
                <c:pt idx="486">
                  <c:v>44224</c:v>
                </c:pt>
                <c:pt idx="487">
                  <c:v>44223</c:v>
                </c:pt>
                <c:pt idx="488">
                  <c:v>44222</c:v>
                </c:pt>
                <c:pt idx="489">
                  <c:v>44221</c:v>
                </c:pt>
                <c:pt idx="490">
                  <c:v>44218</c:v>
                </c:pt>
                <c:pt idx="491">
                  <c:v>44217</c:v>
                </c:pt>
                <c:pt idx="492">
                  <c:v>44216</c:v>
                </c:pt>
                <c:pt idx="493">
                  <c:v>44215</c:v>
                </c:pt>
                <c:pt idx="494">
                  <c:v>44214</c:v>
                </c:pt>
                <c:pt idx="495">
                  <c:v>44211</c:v>
                </c:pt>
                <c:pt idx="496">
                  <c:v>44210</c:v>
                </c:pt>
                <c:pt idx="497">
                  <c:v>44209</c:v>
                </c:pt>
                <c:pt idx="498">
                  <c:v>44208</c:v>
                </c:pt>
                <c:pt idx="499">
                  <c:v>44207</c:v>
                </c:pt>
                <c:pt idx="500">
                  <c:v>44204</c:v>
                </c:pt>
                <c:pt idx="501">
                  <c:v>44203</c:v>
                </c:pt>
                <c:pt idx="502">
                  <c:v>44202</c:v>
                </c:pt>
                <c:pt idx="503">
                  <c:v>44201</c:v>
                </c:pt>
                <c:pt idx="504">
                  <c:v>44200</c:v>
                </c:pt>
                <c:pt idx="505">
                  <c:v>44196</c:v>
                </c:pt>
                <c:pt idx="506">
                  <c:v>44195</c:v>
                </c:pt>
                <c:pt idx="507">
                  <c:v>44194</c:v>
                </c:pt>
                <c:pt idx="508">
                  <c:v>44189</c:v>
                </c:pt>
                <c:pt idx="509">
                  <c:v>44188</c:v>
                </c:pt>
                <c:pt idx="510">
                  <c:v>44187</c:v>
                </c:pt>
                <c:pt idx="511">
                  <c:v>44186</c:v>
                </c:pt>
                <c:pt idx="512">
                  <c:v>44183</c:v>
                </c:pt>
                <c:pt idx="513">
                  <c:v>44182</c:v>
                </c:pt>
                <c:pt idx="514">
                  <c:v>44181</c:v>
                </c:pt>
                <c:pt idx="515">
                  <c:v>44180</c:v>
                </c:pt>
                <c:pt idx="516">
                  <c:v>44179</c:v>
                </c:pt>
                <c:pt idx="517">
                  <c:v>44176</c:v>
                </c:pt>
                <c:pt idx="518">
                  <c:v>44175</c:v>
                </c:pt>
                <c:pt idx="519">
                  <c:v>44174</c:v>
                </c:pt>
                <c:pt idx="520">
                  <c:v>44173</c:v>
                </c:pt>
                <c:pt idx="521">
                  <c:v>44172</c:v>
                </c:pt>
                <c:pt idx="522">
                  <c:v>44169</c:v>
                </c:pt>
                <c:pt idx="523">
                  <c:v>44168</c:v>
                </c:pt>
                <c:pt idx="524">
                  <c:v>44167</c:v>
                </c:pt>
                <c:pt idx="525">
                  <c:v>44166</c:v>
                </c:pt>
                <c:pt idx="526">
                  <c:v>44165</c:v>
                </c:pt>
                <c:pt idx="527">
                  <c:v>44162</c:v>
                </c:pt>
                <c:pt idx="528">
                  <c:v>44161</c:v>
                </c:pt>
                <c:pt idx="529">
                  <c:v>44160</c:v>
                </c:pt>
                <c:pt idx="530">
                  <c:v>44159</c:v>
                </c:pt>
                <c:pt idx="531">
                  <c:v>44158</c:v>
                </c:pt>
                <c:pt idx="532">
                  <c:v>44155</c:v>
                </c:pt>
                <c:pt idx="533">
                  <c:v>44154</c:v>
                </c:pt>
                <c:pt idx="534">
                  <c:v>44153</c:v>
                </c:pt>
                <c:pt idx="535">
                  <c:v>44152</c:v>
                </c:pt>
                <c:pt idx="536">
                  <c:v>44151</c:v>
                </c:pt>
                <c:pt idx="537">
                  <c:v>44148</c:v>
                </c:pt>
                <c:pt idx="538">
                  <c:v>44147</c:v>
                </c:pt>
                <c:pt idx="539">
                  <c:v>44146</c:v>
                </c:pt>
                <c:pt idx="540">
                  <c:v>44145</c:v>
                </c:pt>
                <c:pt idx="541">
                  <c:v>44144</c:v>
                </c:pt>
                <c:pt idx="542">
                  <c:v>44141</c:v>
                </c:pt>
                <c:pt idx="543">
                  <c:v>44140</c:v>
                </c:pt>
                <c:pt idx="544">
                  <c:v>44139</c:v>
                </c:pt>
                <c:pt idx="545">
                  <c:v>44138</c:v>
                </c:pt>
                <c:pt idx="546">
                  <c:v>44137</c:v>
                </c:pt>
                <c:pt idx="547">
                  <c:v>44134</c:v>
                </c:pt>
                <c:pt idx="548">
                  <c:v>44133</c:v>
                </c:pt>
                <c:pt idx="549">
                  <c:v>44132</c:v>
                </c:pt>
                <c:pt idx="550">
                  <c:v>44131</c:v>
                </c:pt>
                <c:pt idx="551">
                  <c:v>44130</c:v>
                </c:pt>
                <c:pt idx="552">
                  <c:v>44127</c:v>
                </c:pt>
                <c:pt idx="553">
                  <c:v>44126</c:v>
                </c:pt>
                <c:pt idx="554">
                  <c:v>44125</c:v>
                </c:pt>
                <c:pt idx="555">
                  <c:v>44124</c:v>
                </c:pt>
                <c:pt idx="556">
                  <c:v>44123</c:v>
                </c:pt>
                <c:pt idx="557">
                  <c:v>44120</c:v>
                </c:pt>
                <c:pt idx="558">
                  <c:v>44119</c:v>
                </c:pt>
                <c:pt idx="559">
                  <c:v>44118</c:v>
                </c:pt>
                <c:pt idx="560">
                  <c:v>44117</c:v>
                </c:pt>
                <c:pt idx="561">
                  <c:v>44116</c:v>
                </c:pt>
                <c:pt idx="562">
                  <c:v>44113</c:v>
                </c:pt>
                <c:pt idx="563">
                  <c:v>44112</c:v>
                </c:pt>
                <c:pt idx="564">
                  <c:v>44111</c:v>
                </c:pt>
                <c:pt idx="565">
                  <c:v>44110</c:v>
                </c:pt>
                <c:pt idx="566">
                  <c:v>44109</c:v>
                </c:pt>
                <c:pt idx="567">
                  <c:v>44106</c:v>
                </c:pt>
                <c:pt idx="568">
                  <c:v>44105</c:v>
                </c:pt>
                <c:pt idx="569">
                  <c:v>44104</c:v>
                </c:pt>
                <c:pt idx="570">
                  <c:v>44103</c:v>
                </c:pt>
                <c:pt idx="571">
                  <c:v>44102</c:v>
                </c:pt>
                <c:pt idx="572">
                  <c:v>44099</c:v>
                </c:pt>
                <c:pt idx="573">
                  <c:v>44098</c:v>
                </c:pt>
                <c:pt idx="574">
                  <c:v>44097</c:v>
                </c:pt>
                <c:pt idx="575">
                  <c:v>44096</c:v>
                </c:pt>
                <c:pt idx="576">
                  <c:v>44095</c:v>
                </c:pt>
                <c:pt idx="577">
                  <c:v>44092</c:v>
                </c:pt>
                <c:pt idx="578">
                  <c:v>44091</c:v>
                </c:pt>
                <c:pt idx="579">
                  <c:v>44090</c:v>
                </c:pt>
                <c:pt idx="580">
                  <c:v>44089</c:v>
                </c:pt>
                <c:pt idx="581">
                  <c:v>44088</c:v>
                </c:pt>
                <c:pt idx="582">
                  <c:v>44085</c:v>
                </c:pt>
                <c:pt idx="583">
                  <c:v>44084</c:v>
                </c:pt>
                <c:pt idx="584">
                  <c:v>44083</c:v>
                </c:pt>
                <c:pt idx="585">
                  <c:v>44082</c:v>
                </c:pt>
                <c:pt idx="586">
                  <c:v>44081</c:v>
                </c:pt>
                <c:pt idx="587">
                  <c:v>44078</c:v>
                </c:pt>
                <c:pt idx="588">
                  <c:v>44077</c:v>
                </c:pt>
                <c:pt idx="589">
                  <c:v>44076</c:v>
                </c:pt>
                <c:pt idx="590">
                  <c:v>44075</c:v>
                </c:pt>
                <c:pt idx="591">
                  <c:v>44071</c:v>
                </c:pt>
                <c:pt idx="592">
                  <c:v>44070</c:v>
                </c:pt>
                <c:pt idx="593">
                  <c:v>44069</c:v>
                </c:pt>
                <c:pt idx="594">
                  <c:v>44068</c:v>
                </c:pt>
                <c:pt idx="595">
                  <c:v>44067</c:v>
                </c:pt>
                <c:pt idx="596">
                  <c:v>44064</c:v>
                </c:pt>
                <c:pt idx="597">
                  <c:v>44063</c:v>
                </c:pt>
                <c:pt idx="598">
                  <c:v>44062</c:v>
                </c:pt>
                <c:pt idx="599">
                  <c:v>44061</c:v>
                </c:pt>
                <c:pt idx="600">
                  <c:v>44060</c:v>
                </c:pt>
                <c:pt idx="601">
                  <c:v>44057</c:v>
                </c:pt>
                <c:pt idx="602">
                  <c:v>44056</c:v>
                </c:pt>
                <c:pt idx="603">
                  <c:v>44055</c:v>
                </c:pt>
                <c:pt idx="604">
                  <c:v>44054</c:v>
                </c:pt>
                <c:pt idx="605">
                  <c:v>44053</c:v>
                </c:pt>
                <c:pt idx="606">
                  <c:v>44050</c:v>
                </c:pt>
                <c:pt idx="607">
                  <c:v>44049</c:v>
                </c:pt>
                <c:pt idx="608">
                  <c:v>44048</c:v>
                </c:pt>
                <c:pt idx="609">
                  <c:v>44047</c:v>
                </c:pt>
                <c:pt idx="610">
                  <c:v>44046</c:v>
                </c:pt>
                <c:pt idx="611">
                  <c:v>44043</c:v>
                </c:pt>
                <c:pt idx="612">
                  <c:v>44042</c:v>
                </c:pt>
                <c:pt idx="613">
                  <c:v>44041</c:v>
                </c:pt>
                <c:pt idx="614">
                  <c:v>44040</c:v>
                </c:pt>
                <c:pt idx="615">
                  <c:v>44039</c:v>
                </c:pt>
                <c:pt idx="616">
                  <c:v>44036</c:v>
                </c:pt>
                <c:pt idx="617">
                  <c:v>44035</c:v>
                </c:pt>
                <c:pt idx="618">
                  <c:v>44034</c:v>
                </c:pt>
                <c:pt idx="619">
                  <c:v>44033</c:v>
                </c:pt>
                <c:pt idx="620">
                  <c:v>44032</c:v>
                </c:pt>
                <c:pt idx="621">
                  <c:v>44029</c:v>
                </c:pt>
                <c:pt idx="622">
                  <c:v>44028</c:v>
                </c:pt>
                <c:pt idx="623">
                  <c:v>44027</c:v>
                </c:pt>
                <c:pt idx="624">
                  <c:v>44026</c:v>
                </c:pt>
                <c:pt idx="625">
                  <c:v>44025</c:v>
                </c:pt>
                <c:pt idx="626">
                  <c:v>44022</c:v>
                </c:pt>
                <c:pt idx="627">
                  <c:v>44021</c:v>
                </c:pt>
                <c:pt idx="628">
                  <c:v>44020</c:v>
                </c:pt>
                <c:pt idx="629">
                  <c:v>44019</c:v>
                </c:pt>
                <c:pt idx="630">
                  <c:v>44018</c:v>
                </c:pt>
                <c:pt idx="631">
                  <c:v>44015</c:v>
                </c:pt>
                <c:pt idx="632">
                  <c:v>44014</c:v>
                </c:pt>
                <c:pt idx="633">
                  <c:v>44013</c:v>
                </c:pt>
                <c:pt idx="634">
                  <c:v>44012</c:v>
                </c:pt>
                <c:pt idx="635">
                  <c:v>44011</c:v>
                </c:pt>
                <c:pt idx="636">
                  <c:v>44008</c:v>
                </c:pt>
                <c:pt idx="637">
                  <c:v>44007</c:v>
                </c:pt>
                <c:pt idx="638">
                  <c:v>44006</c:v>
                </c:pt>
                <c:pt idx="639">
                  <c:v>44005</c:v>
                </c:pt>
                <c:pt idx="640">
                  <c:v>44004</c:v>
                </c:pt>
                <c:pt idx="641">
                  <c:v>44001</c:v>
                </c:pt>
                <c:pt idx="642">
                  <c:v>44000</c:v>
                </c:pt>
                <c:pt idx="643">
                  <c:v>43999</c:v>
                </c:pt>
                <c:pt idx="644">
                  <c:v>43998</c:v>
                </c:pt>
                <c:pt idx="645">
                  <c:v>43997</c:v>
                </c:pt>
                <c:pt idx="646">
                  <c:v>43994</c:v>
                </c:pt>
                <c:pt idx="647">
                  <c:v>43993</c:v>
                </c:pt>
                <c:pt idx="648">
                  <c:v>43992</c:v>
                </c:pt>
                <c:pt idx="649">
                  <c:v>43991</c:v>
                </c:pt>
                <c:pt idx="650">
                  <c:v>43990</c:v>
                </c:pt>
                <c:pt idx="651">
                  <c:v>43987</c:v>
                </c:pt>
                <c:pt idx="652">
                  <c:v>43986</c:v>
                </c:pt>
                <c:pt idx="653">
                  <c:v>43985</c:v>
                </c:pt>
                <c:pt idx="654">
                  <c:v>43984</c:v>
                </c:pt>
                <c:pt idx="655">
                  <c:v>43983</c:v>
                </c:pt>
                <c:pt idx="656">
                  <c:v>43980</c:v>
                </c:pt>
                <c:pt idx="657">
                  <c:v>43979</c:v>
                </c:pt>
                <c:pt idx="658">
                  <c:v>43978</c:v>
                </c:pt>
                <c:pt idx="659">
                  <c:v>43977</c:v>
                </c:pt>
                <c:pt idx="660">
                  <c:v>43973</c:v>
                </c:pt>
                <c:pt idx="661">
                  <c:v>43972</c:v>
                </c:pt>
                <c:pt idx="662">
                  <c:v>43971</c:v>
                </c:pt>
                <c:pt idx="663">
                  <c:v>43970</c:v>
                </c:pt>
                <c:pt idx="664">
                  <c:v>43969</c:v>
                </c:pt>
                <c:pt idx="665">
                  <c:v>43966</c:v>
                </c:pt>
                <c:pt idx="666">
                  <c:v>43965</c:v>
                </c:pt>
                <c:pt idx="667">
                  <c:v>43964</c:v>
                </c:pt>
                <c:pt idx="668">
                  <c:v>43963</c:v>
                </c:pt>
                <c:pt idx="669">
                  <c:v>43962</c:v>
                </c:pt>
                <c:pt idx="670">
                  <c:v>43958</c:v>
                </c:pt>
                <c:pt idx="671">
                  <c:v>43957</c:v>
                </c:pt>
                <c:pt idx="672">
                  <c:v>43956</c:v>
                </c:pt>
                <c:pt idx="673">
                  <c:v>43955</c:v>
                </c:pt>
                <c:pt idx="674">
                  <c:v>43952</c:v>
                </c:pt>
                <c:pt idx="675">
                  <c:v>43951</c:v>
                </c:pt>
                <c:pt idx="676">
                  <c:v>43950</c:v>
                </c:pt>
                <c:pt idx="677">
                  <c:v>43949</c:v>
                </c:pt>
                <c:pt idx="678">
                  <c:v>43948</c:v>
                </c:pt>
                <c:pt idx="679">
                  <c:v>43945</c:v>
                </c:pt>
                <c:pt idx="680">
                  <c:v>43944</c:v>
                </c:pt>
                <c:pt idx="681">
                  <c:v>43943</c:v>
                </c:pt>
                <c:pt idx="682">
                  <c:v>43942</c:v>
                </c:pt>
                <c:pt idx="683">
                  <c:v>43941</c:v>
                </c:pt>
                <c:pt idx="684">
                  <c:v>43938</c:v>
                </c:pt>
                <c:pt idx="685">
                  <c:v>43937</c:v>
                </c:pt>
                <c:pt idx="686">
                  <c:v>43936</c:v>
                </c:pt>
                <c:pt idx="687">
                  <c:v>43935</c:v>
                </c:pt>
                <c:pt idx="688">
                  <c:v>43930</c:v>
                </c:pt>
                <c:pt idx="689">
                  <c:v>43929</c:v>
                </c:pt>
                <c:pt idx="690">
                  <c:v>43928</c:v>
                </c:pt>
                <c:pt idx="691">
                  <c:v>43927</c:v>
                </c:pt>
                <c:pt idx="692">
                  <c:v>43924</c:v>
                </c:pt>
                <c:pt idx="693">
                  <c:v>43923</c:v>
                </c:pt>
                <c:pt idx="694">
                  <c:v>43922</c:v>
                </c:pt>
                <c:pt idx="695">
                  <c:v>43921</c:v>
                </c:pt>
                <c:pt idx="696">
                  <c:v>43920</c:v>
                </c:pt>
                <c:pt idx="697">
                  <c:v>43917</c:v>
                </c:pt>
                <c:pt idx="698">
                  <c:v>43916</c:v>
                </c:pt>
                <c:pt idx="699">
                  <c:v>43915</c:v>
                </c:pt>
                <c:pt idx="700">
                  <c:v>43914</c:v>
                </c:pt>
                <c:pt idx="701">
                  <c:v>43913</c:v>
                </c:pt>
                <c:pt idx="702">
                  <c:v>43910</c:v>
                </c:pt>
                <c:pt idx="703">
                  <c:v>43909</c:v>
                </c:pt>
                <c:pt idx="704">
                  <c:v>43908</c:v>
                </c:pt>
                <c:pt idx="705">
                  <c:v>43907</c:v>
                </c:pt>
                <c:pt idx="706">
                  <c:v>43906</c:v>
                </c:pt>
                <c:pt idx="707">
                  <c:v>43903</c:v>
                </c:pt>
                <c:pt idx="708">
                  <c:v>43902</c:v>
                </c:pt>
                <c:pt idx="709">
                  <c:v>43901</c:v>
                </c:pt>
                <c:pt idx="710">
                  <c:v>43900</c:v>
                </c:pt>
                <c:pt idx="711">
                  <c:v>43899</c:v>
                </c:pt>
                <c:pt idx="712">
                  <c:v>43896</c:v>
                </c:pt>
                <c:pt idx="713">
                  <c:v>43895</c:v>
                </c:pt>
                <c:pt idx="714">
                  <c:v>43894</c:v>
                </c:pt>
                <c:pt idx="715">
                  <c:v>43893</c:v>
                </c:pt>
                <c:pt idx="716">
                  <c:v>43892</c:v>
                </c:pt>
                <c:pt idx="717">
                  <c:v>43889</c:v>
                </c:pt>
                <c:pt idx="718">
                  <c:v>43888</c:v>
                </c:pt>
                <c:pt idx="719">
                  <c:v>43887</c:v>
                </c:pt>
                <c:pt idx="720">
                  <c:v>43886</c:v>
                </c:pt>
                <c:pt idx="721">
                  <c:v>43885</c:v>
                </c:pt>
                <c:pt idx="722">
                  <c:v>43882</c:v>
                </c:pt>
                <c:pt idx="723">
                  <c:v>43881</c:v>
                </c:pt>
                <c:pt idx="724">
                  <c:v>43880</c:v>
                </c:pt>
                <c:pt idx="725">
                  <c:v>43879</c:v>
                </c:pt>
                <c:pt idx="726">
                  <c:v>43878</c:v>
                </c:pt>
                <c:pt idx="727">
                  <c:v>43875</c:v>
                </c:pt>
                <c:pt idx="728">
                  <c:v>43874</c:v>
                </c:pt>
                <c:pt idx="729">
                  <c:v>43873</c:v>
                </c:pt>
                <c:pt idx="730">
                  <c:v>43872</c:v>
                </c:pt>
                <c:pt idx="731">
                  <c:v>43871</c:v>
                </c:pt>
                <c:pt idx="732">
                  <c:v>43868</c:v>
                </c:pt>
                <c:pt idx="733">
                  <c:v>43867</c:v>
                </c:pt>
                <c:pt idx="734">
                  <c:v>43866</c:v>
                </c:pt>
                <c:pt idx="735">
                  <c:v>43865</c:v>
                </c:pt>
                <c:pt idx="736">
                  <c:v>43864</c:v>
                </c:pt>
                <c:pt idx="737">
                  <c:v>43861</c:v>
                </c:pt>
                <c:pt idx="738">
                  <c:v>43860</c:v>
                </c:pt>
                <c:pt idx="739">
                  <c:v>43859</c:v>
                </c:pt>
                <c:pt idx="740">
                  <c:v>43858</c:v>
                </c:pt>
                <c:pt idx="741">
                  <c:v>43857</c:v>
                </c:pt>
                <c:pt idx="742">
                  <c:v>43854</c:v>
                </c:pt>
                <c:pt idx="743">
                  <c:v>43853</c:v>
                </c:pt>
                <c:pt idx="744">
                  <c:v>43852</c:v>
                </c:pt>
                <c:pt idx="745">
                  <c:v>43851</c:v>
                </c:pt>
                <c:pt idx="746">
                  <c:v>43850</c:v>
                </c:pt>
                <c:pt idx="747">
                  <c:v>43847</c:v>
                </c:pt>
                <c:pt idx="748">
                  <c:v>43846</c:v>
                </c:pt>
                <c:pt idx="749">
                  <c:v>43845</c:v>
                </c:pt>
                <c:pt idx="750">
                  <c:v>43844</c:v>
                </c:pt>
                <c:pt idx="751">
                  <c:v>43843</c:v>
                </c:pt>
                <c:pt idx="752">
                  <c:v>43840</c:v>
                </c:pt>
                <c:pt idx="753">
                  <c:v>43839</c:v>
                </c:pt>
                <c:pt idx="754">
                  <c:v>43838</c:v>
                </c:pt>
                <c:pt idx="755">
                  <c:v>43837</c:v>
                </c:pt>
                <c:pt idx="756">
                  <c:v>43836</c:v>
                </c:pt>
                <c:pt idx="757">
                  <c:v>43833</c:v>
                </c:pt>
                <c:pt idx="758">
                  <c:v>43832</c:v>
                </c:pt>
                <c:pt idx="759">
                  <c:v>43830</c:v>
                </c:pt>
              </c:numCache>
            </c:numRef>
          </c:cat>
          <c:val>
            <c:numRef>
              <c:f>Sheet1!$B$2:$B$761</c:f>
              <c:numCache>
                <c:formatCode>General</c:formatCode>
                <c:ptCount val="760"/>
                <c:pt idx="0">
                  <c:v>373.7</c:v>
                </c:pt>
                <c:pt idx="1">
                  <c:v>383.8</c:v>
                </c:pt>
                <c:pt idx="2">
                  <c:v>393.6</c:v>
                </c:pt>
                <c:pt idx="3">
                  <c:v>396.4</c:v>
                </c:pt>
                <c:pt idx="4">
                  <c:v>384</c:v>
                </c:pt>
                <c:pt idx="5">
                  <c:v>381.5</c:v>
                </c:pt>
                <c:pt idx="6">
                  <c:v>377.9</c:v>
                </c:pt>
                <c:pt idx="7">
                  <c:v>375.1</c:v>
                </c:pt>
                <c:pt idx="8">
                  <c:v>376.3</c:v>
                </c:pt>
                <c:pt idx="9">
                  <c:v>388.4</c:v>
                </c:pt>
                <c:pt idx="10">
                  <c:v>395</c:v>
                </c:pt>
                <c:pt idx="11">
                  <c:v>397</c:v>
                </c:pt>
                <c:pt idx="12">
                  <c:v>406</c:v>
                </c:pt>
                <c:pt idx="13">
                  <c:v>410.8</c:v>
                </c:pt>
                <c:pt idx="14">
                  <c:v>412.5</c:v>
                </c:pt>
                <c:pt idx="15">
                  <c:v>412.5</c:v>
                </c:pt>
                <c:pt idx="16">
                  <c:v>429.4</c:v>
                </c:pt>
                <c:pt idx="17">
                  <c:v>415.1</c:v>
                </c:pt>
                <c:pt idx="18">
                  <c:v>391.1</c:v>
                </c:pt>
                <c:pt idx="19">
                  <c:v>396</c:v>
                </c:pt>
                <c:pt idx="20">
                  <c:v>411</c:v>
                </c:pt>
                <c:pt idx="21">
                  <c:v>429.4</c:v>
                </c:pt>
                <c:pt idx="22">
                  <c:v>423.8</c:v>
                </c:pt>
                <c:pt idx="23">
                  <c:v>422.5</c:v>
                </c:pt>
                <c:pt idx="24">
                  <c:v>422.3</c:v>
                </c:pt>
                <c:pt idx="26">
                  <c:v>432</c:v>
                </c:pt>
                <c:pt idx="27">
                  <c:v>429.7</c:v>
                </c:pt>
                <c:pt idx="28">
                  <c:v>435</c:v>
                </c:pt>
                <c:pt idx="29">
                  <c:v>426.5</c:v>
                </c:pt>
                <c:pt idx="30">
                  <c:v>440.4</c:v>
                </c:pt>
                <c:pt idx="31">
                  <c:v>430</c:v>
                </c:pt>
                <c:pt idx="32">
                  <c:v>430.6</c:v>
                </c:pt>
                <c:pt idx="33">
                  <c:v>415.2</c:v>
                </c:pt>
                <c:pt idx="34">
                  <c:v>430.6</c:v>
                </c:pt>
                <c:pt idx="35">
                  <c:v>435</c:v>
                </c:pt>
                <c:pt idx="36">
                  <c:v>414</c:v>
                </c:pt>
                <c:pt idx="37">
                  <c:v>432.5</c:v>
                </c:pt>
                <c:pt idx="38">
                  <c:v>444.7</c:v>
                </c:pt>
                <c:pt idx="39">
                  <c:v>438.1</c:v>
                </c:pt>
                <c:pt idx="40">
                  <c:v>434.8</c:v>
                </c:pt>
                <c:pt idx="41">
                  <c:v>451</c:v>
                </c:pt>
                <c:pt idx="42">
                  <c:v>449.5</c:v>
                </c:pt>
                <c:pt idx="43">
                  <c:v>461.6</c:v>
                </c:pt>
                <c:pt idx="44" formatCode="0.00">
                  <c:v>467</c:v>
                </c:pt>
                <c:pt idx="45" formatCode="0.00">
                  <c:v>485</c:v>
                </c:pt>
                <c:pt idx="46" formatCode="0.00">
                  <c:v>496.9</c:v>
                </c:pt>
                <c:pt idx="47" formatCode="0.00">
                  <c:v>488.4</c:v>
                </c:pt>
                <c:pt idx="48" formatCode="0.00">
                  <c:v>506.5</c:v>
                </c:pt>
                <c:pt idx="49" formatCode="0.00">
                  <c:v>539</c:v>
                </c:pt>
                <c:pt idx="50" formatCode="0.00">
                  <c:v>533.70000000000005</c:v>
                </c:pt>
                <c:pt idx="51" formatCode="0.00">
                  <c:v>531.1</c:v>
                </c:pt>
                <c:pt idx="52" formatCode="0.00">
                  <c:v>517.1</c:v>
                </c:pt>
                <c:pt idx="53" formatCode="0.00">
                  <c:v>509.6</c:v>
                </c:pt>
                <c:pt idx="54" formatCode="0.00">
                  <c:v>494</c:v>
                </c:pt>
                <c:pt idx="55" formatCode="0.00">
                  <c:v>498.3</c:v>
                </c:pt>
                <c:pt idx="56" formatCode="0.00">
                  <c:v>488.9</c:v>
                </c:pt>
                <c:pt idx="57" formatCode="0.00">
                  <c:v>478.7</c:v>
                </c:pt>
                <c:pt idx="58" formatCode="0.00">
                  <c:v>452.7</c:v>
                </c:pt>
                <c:pt idx="59" formatCode="0.00">
                  <c:v>445.6</c:v>
                </c:pt>
                <c:pt idx="60" formatCode="0.00">
                  <c:v>454.7</c:v>
                </c:pt>
                <c:pt idx="61" formatCode="0.00">
                  <c:v>436.6</c:v>
                </c:pt>
                <c:pt idx="62" formatCode="0.00">
                  <c:v>434</c:v>
                </c:pt>
                <c:pt idx="63" formatCode="0.00">
                  <c:v>426</c:v>
                </c:pt>
                <c:pt idx="64" formatCode="0.00">
                  <c:v>422.5</c:v>
                </c:pt>
                <c:pt idx="65" formatCode="0.00">
                  <c:v>410.9</c:v>
                </c:pt>
                <c:pt idx="66" formatCode="0.00">
                  <c:v>432.8</c:v>
                </c:pt>
                <c:pt idx="67" formatCode="0.00">
                  <c:v>429.3</c:v>
                </c:pt>
                <c:pt idx="68" formatCode="0.00">
                  <c:v>410.8</c:v>
                </c:pt>
                <c:pt idx="69" formatCode="0.00">
                  <c:v>435</c:v>
                </c:pt>
                <c:pt idx="70" formatCode="0.00">
                  <c:v>460.2</c:v>
                </c:pt>
                <c:pt idx="71" formatCode="0.00">
                  <c:v>496</c:v>
                </c:pt>
                <c:pt idx="72" formatCode="0.00">
                  <c:v>515.70000000000005</c:v>
                </c:pt>
                <c:pt idx="73" formatCode="0.00">
                  <c:v>482.2</c:v>
                </c:pt>
                <c:pt idx="74" formatCode="0.00">
                  <c:v>481.2</c:v>
                </c:pt>
                <c:pt idx="75" formatCode="0.00">
                  <c:v>490.3</c:v>
                </c:pt>
                <c:pt idx="76" formatCode="0.00">
                  <c:v>525.70000000000005</c:v>
                </c:pt>
                <c:pt idx="77" formatCode="0.00">
                  <c:v>546.6</c:v>
                </c:pt>
                <c:pt idx="78" formatCode="0.00">
                  <c:v>559.79999999999995</c:v>
                </c:pt>
                <c:pt idx="79" formatCode="0.00">
                  <c:v>510.8</c:v>
                </c:pt>
                <c:pt idx="80" formatCode="0.00">
                  <c:v>499</c:v>
                </c:pt>
                <c:pt idx="81" formatCode="0.00">
                  <c:v>486</c:v>
                </c:pt>
                <c:pt idx="82" formatCode="0.00">
                  <c:v>462.2</c:v>
                </c:pt>
                <c:pt idx="83" formatCode="0.00">
                  <c:v>476.4</c:v>
                </c:pt>
                <c:pt idx="84" formatCode="0.00">
                  <c:v>476.4</c:v>
                </c:pt>
                <c:pt idx="85" formatCode="0.00">
                  <c:v>475.8</c:v>
                </c:pt>
                <c:pt idx="86" formatCode="0.00">
                  <c:v>509</c:v>
                </c:pt>
                <c:pt idx="87" formatCode="#\ ?/?">
                  <c:v>504.8</c:v>
                </c:pt>
                <c:pt idx="88" formatCode="#\ ?/?">
                  <c:v>516</c:v>
                </c:pt>
                <c:pt idx="89" formatCode="#\ ?/?">
                  <c:v>523.6</c:v>
                </c:pt>
                <c:pt idx="90" formatCode="#\ ?/?">
                  <c:v>520</c:v>
                </c:pt>
                <c:pt idx="91" formatCode="#\ ?/?">
                  <c:v>495.4</c:v>
                </c:pt>
                <c:pt idx="92">
                  <c:v>516</c:v>
                </c:pt>
                <c:pt idx="93" formatCode="#\ ?/?">
                  <c:v>500</c:v>
                </c:pt>
                <c:pt idx="94">
                  <c:v>520</c:v>
                </c:pt>
                <c:pt idx="95" formatCode="#\ ?/?">
                  <c:v>565.5</c:v>
                </c:pt>
                <c:pt idx="96">
                  <c:v>598.4</c:v>
                </c:pt>
                <c:pt idx="97">
                  <c:v>596.1</c:v>
                </c:pt>
                <c:pt idx="98" formatCode="#\ ?/?">
                  <c:v>588.9</c:v>
                </c:pt>
                <c:pt idx="99" formatCode="#\ ?/?">
                  <c:v>588.70000000000005</c:v>
                </c:pt>
                <c:pt idx="100" formatCode="#\ ?/?">
                  <c:v>595.6</c:v>
                </c:pt>
                <c:pt idx="101" formatCode="#\ ?/?">
                  <c:v>601.79999999999995</c:v>
                </c:pt>
                <c:pt idx="102" formatCode="#\ ?/?">
                  <c:v>552.79999999999995</c:v>
                </c:pt>
                <c:pt idx="103" formatCode="#\ ?/?">
                  <c:v>519.29999999999995</c:v>
                </c:pt>
                <c:pt idx="104" formatCode="#\ ?/?">
                  <c:v>479.2</c:v>
                </c:pt>
                <c:pt idx="105" formatCode="#\ ?/?">
                  <c:v>500</c:v>
                </c:pt>
                <c:pt idx="106" formatCode="#\ ?/?">
                  <c:v>493.2</c:v>
                </c:pt>
                <c:pt idx="107" formatCode="#\ ?/?">
                  <c:v>521.20000000000005</c:v>
                </c:pt>
                <c:pt idx="108">
                  <c:v>534.20000000000005</c:v>
                </c:pt>
                <c:pt idx="109">
                  <c:v>527.1</c:v>
                </c:pt>
                <c:pt idx="110">
                  <c:v>536.70000000000005</c:v>
                </c:pt>
                <c:pt idx="111">
                  <c:v>555.20000000000005</c:v>
                </c:pt>
                <c:pt idx="112">
                  <c:v>556.6</c:v>
                </c:pt>
                <c:pt idx="113">
                  <c:v>572.20000000000005</c:v>
                </c:pt>
                <c:pt idx="114">
                  <c:v>585.29999999999995</c:v>
                </c:pt>
                <c:pt idx="115">
                  <c:v>623.20000000000005</c:v>
                </c:pt>
                <c:pt idx="116">
                  <c:v>631.6</c:v>
                </c:pt>
                <c:pt idx="117">
                  <c:v>646.29999999999995</c:v>
                </c:pt>
                <c:pt idx="118">
                  <c:v>640.79999999999995</c:v>
                </c:pt>
                <c:pt idx="119">
                  <c:v>648.79999999999995</c:v>
                </c:pt>
                <c:pt idx="120">
                  <c:v>646</c:v>
                </c:pt>
                <c:pt idx="121">
                  <c:v>683.3</c:v>
                </c:pt>
                <c:pt idx="122">
                  <c:v>679.3</c:v>
                </c:pt>
                <c:pt idx="123">
                  <c:v>696.8</c:v>
                </c:pt>
                <c:pt idx="124">
                  <c:v>707</c:v>
                </c:pt>
                <c:pt idx="125">
                  <c:v>725.9</c:v>
                </c:pt>
                <c:pt idx="126">
                  <c:v>686.5</c:v>
                </c:pt>
                <c:pt idx="127">
                  <c:v>648.4</c:v>
                </c:pt>
                <c:pt idx="128">
                  <c:v>669.7</c:v>
                </c:pt>
                <c:pt idx="129">
                  <c:v>663.3</c:v>
                </c:pt>
                <c:pt idx="130" formatCode="0.00">
                  <c:v>633.6</c:v>
                </c:pt>
                <c:pt idx="131" formatCode="0.00">
                  <c:v>617.6</c:v>
                </c:pt>
                <c:pt idx="132" formatCode="0.00">
                  <c:v>611</c:v>
                </c:pt>
                <c:pt idx="133" formatCode="0.00">
                  <c:v>608.6</c:v>
                </c:pt>
                <c:pt idx="134" formatCode="0.00">
                  <c:v>617</c:v>
                </c:pt>
                <c:pt idx="135" formatCode="0.00">
                  <c:v>611.6</c:v>
                </c:pt>
                <c:pt idx="136" formatCode="0.00">
                  <c:v>610.1</c:v>
                </c:pt>
                <c:pt idx="137" formatCode="0.00">
                  <c:v>581.1</c:v>
                </c:pt>
                <c:pt idx="138" formatCode="0.00">
                  <c:v>569</c:v>
                </c:pt>
                <c:pt idx="139" formatCode="0.00">
                  <c:v>563.5</c:v>
                </c:pt>
                <c:pt idx="140" formatCode="0.00">
                  <c:v>538</c:v>
                </c:pt>
                <c:pt idx="141" formatCode="0.00">
                  <c:v>528</c:v>
                </c:pt>
                <c:pt idx="142" formatCode="0.00">
                  <c:v>555.9</c:v>
                </c:pt>
                <c:pt idx="143" formatCode="0.00">
                  <c:v>568.29999999999995</c:v>
                </c:pt>
                <c:pt idx="144" formatCode="0.00">
                  <c:v>573</c:v>
                </c:pt>
                <c:pt idx="145" formatCode="0.00">
                  <c:v>596.79999999999995</c:v>
                </c:pt>
                <c:pt idx="146" formatCode="0.00">
                  <c:v>600.29999999999995</c:v>
                </c:pt>
                <c:pt idx="147" formatCode="0.00">
                  <c:v>623.29999999999995</c:v>
                </c:pt>
                <c:pt idx="148" formatCode="0.00">
                  <c:v>598.5</c:v>
                </c:pt>
                <c:pt idx="149" formatCode="0.00">
                  <c:v>608.6</c:v>
                </c:pt>
                <c:pt idx="150" formatCode="0.00">
                  <c:v>653.5</c:v>
                </c:pt>
                <c:pt idx="151" formatCode="0.00">
                  <c:v>695.1</c:v>
                </c:pt>
                <c:pt idx="152" formatCode="0.00">
                  <c:v>683</c:v>
                </c:pt>
                <c:pt idx="153" formatCode="0.00">
                  <c:v>651.79999999999995</c:v>
                </c:pt>
                <c:pt idx="154" formatCode="0.00">
                  <c:v>660</c:v>
                </c:pt>
                <c:pt idx="155" formatCode="0.00">
                  <c:v>651.9</c:v>
                </c:pt>
                <c:pt idx="156" formatCode="0.00">
                  <c:v>667.3</c:v>
                </c:pt>
                <c:pt idx="157" formatCode="0.00">
                  <c:v>690.5</c:v>
                </c:pt>
                <c:pt idx="158" formatCode="0.00">
                  <c:v>739.5</c:v>
                </c:pt>
                <c:pt idx="159" formatCode="0.00">
                  <c:v>788</c:v>
                </c:pt>
                <c:pt idx="160" formatCode="0.00">
                  <c:v>787</c:v>
                </c:pt>
                <c:pt idx="161" formatCode="0.00">
                  <c:v>769.7</c:v>
                </c:pt>
                <c:pt idx="162" formatCode="0.00">
                  <c:v>777.8</c:v>
                </c:pt>
                <c:pt idx="163" formatCode="0.00">
                  <c:v>786.1</c:v>
                </c:pt>
                <c:pt idx="164" formatCode="0.00">
                  <c:v>801.1</c:v>
                </c:pt>
                <c:pt idx="165" formatCode="0.00">
                  <c:v>807.7</c:v>
                </c:pt>
                <c:pt idx="166" formatCode="0.00">
                  <c:v>827.1</c:v>
                </c:pt>
                <c:pt idx="167" formatCode="0.00">
                  <c:v>873.9</c:v>
                </c:pt>
                <c:pt idx="168" formatCode="0.00">
                  <c:v>909.7</c:v>
                </c:pt>
                <c:pt idx="169" formatCode="0.00">
                  <c:v>912</c:v>
                </c:pt>
                <c:pt idx="170" formatCode="0.00">
                  <c:v>918</c:v>
                </c:pt>
                <c:pt idx="171" formatCode="0.00">
                  <c:v>1039.7</c:v>
                </c:pt>
                <c:pt idx="172" formatCode="0.00">
                  <c:v>1044.8</c:v>
                </c:pt>
                <c:pt idx="173" formatCode="0.00">
                  <c:v>1052.4000000000001</c:v>
                </c:pt>
                <c:pt idx="174" formatCode="0.00">
                  <c:v>1034.8</c:v>
                </c:pt>
                <c:pt idx="175" formatCode="0.00">
                  <c:v>1015</c:v>
                </c:pt>
                <c:pt idx="176" formatCode="0.00">
                  <c:v>1002.6</c:v>
                </c:pt>
                <c:pt idx="177" formatCode="0.00">
                  <c:v>1025</c:v>
                </c:pt>
                <c:pt idx="178" formatCode="0.00">
                  <c:v>995.6</c:v>
                </c:pt>
                <c:pt idx="179" formatCode="0.00">
                  <c:v>938.6</c:v>
                </c:pt>
                <c:pt idx="180" formatCode="0.00">
                  <c:v>923.9</c:v>
                </c:pt>
                <c:pt idx="181" formatCode="0.00">
                  <c:v>889</c:v>
                </c:pt>
                <c:pt idx="182" formatCode="0.00">
                  <c:v>883.7</c:v>
                </c:pt>
                <c:pt idx="183" formatCode="0.00">
                  <c:v>874.2</c:v>
                </c:pt>
                <c:pt idx="184" formatCode="0.00">
                  <c:v>886.3</c:v>
                </c:pt>
                <c:pt idx="185" formatCode="0.00">
                  <c:v>949.9</c:v>
                </c:pt>
                <c:pt idx="186" formatCode="0.00">
                  <c:v>892.9</c:v>
                </c:pt>
                <c:pt idx="187" formatCode="0.00">
                  <c:v>881.4</c:v>
                </c:pt>
                <c:pt idx="188" formatCode="0.00">
                  <c:v>938.4</c:v>
                </c:pt>
                <c:pt idx="189" formatCode="0.00">
                  <c:v>966.5</c:v>
                </c:pt>
                <c:pt idx="190" formatCode="0.00">
                  <c:v>964.9</c:v>
                </c:pt>
                <c:pt idx="191" formatCode="0.00">
                  <c:v>965.3</c:v>
                </c:pt>
                <c:pt idx="192" formatCode="0.00">
                  <c:v>1001.7</c:v>
                </c:pt>
                <c:pt idx="193" formatCode="0.00">
                  <c:v>1054</c:v>
                </c:pt>
                <c:pt idx="194" formatCode="0.00">
                  <c:v>999.5</c:v>
                </c:pt>
                <c:pt idx="195" formatCode="0.00">
                  <c:v>1008</c:v>
                </c:pt>
                <c:pt idx="196" formatCode="0.00">
                  <c:v>1020</c:v>
                </c:pt>
                <c:pt idx="197" formatCode="0.00">
                  <c:v>1054.3</c:v>
                </c:pt>
                <c:pt idx="198" formatCode="0.00">
                  <c:v>1111.3</c:v>
                </c:pt>
                <c:pt idx="199" formatCode="0.00">
                  <c:v>1128.3</c:v>
                </c:pt>
                <c:pt idx="200" formatCode="0.00">
                  <c:v>1185.3</c:v>
                </c:pt>
                <c:pt idx="201" formatCode="0.00">
                  <c:v>1207</c:v>
                </c:pt>
                <c:pt idx="202" formatCode="0.00">
                  <c:v>1150</c:v>
                </c:pt>
                <c:pt idx="203" formatCode="0.00">
                  <c:v>1160.4000000000001</c:v>
                </c:pt>
                <c:pt idx="204" formatCode="0.00">
                  <c:v>1103.4000000000001</c:v>
                </c:pt>
                <c:pt idx="205" formatCode="0.00">
                  <c:v>1159.2</c:v>
                </c:pt>
                <c:pt idx="206" formatCode="0.00">
                  <c:v>1216.2</c:v>
                </c:pt>
                <c:pt idx="207" formatCode="0.00">
                  <c:v>1195.9000000000001</c:v>
                </c:pt>
                <c:pt idx="208" formatCode="0.00">
                  <c:v>1245.8</c:v>
                </c:pt>
                <c:pt idx="209" formatCode="0.00">
                  <c:v>1302.8</c:v>
                </c:pt>
                <c:pt idx="210" formatCode="0.00">
                  <c:v>1310.8</c:v>
                </c:pt>
                <c:pt idx="211" formatCode="0.00">
                  <c:v>1313.7</c:v>
                </c:pt>
                <c:pt idx="212" formatCode="0.00">
                  <c:v>1268.7</c:v>
                </c:pt>
                <c:pt idx="213" formatCode="0.00">
                  <c:v>1223.7</c:v>
                </c:pt>
                <c:pt idx="214" formatCode="0.00">
                  <c:v>1336.7</c:v>
                </c:pt>
                <c:pt idx="215" formatCode="0.00">
                  <c:v>1312.4</c:v>
                </c:pt>
                <c:pt idx="216" formatCode="0.00">
                  <c:v>1312</c:v>
                </c:pt>
                <c:pt idx="217" formatCode="0.00">
                  <c:v>1277</c:v>
                </c:pt>
                <c:pt idx="218" formatCode="0.00">
                  <c:v>1247</c:v>
                </c:pt>
                <c:pt idx="219" formatCode="0.00">
                  <c:v>1270</c:v>
                </c:pt>
                <c:pt idx="220" formatCode="0.00">
                  <c:v>1290.4000000000001</c:v>
                </c:pt>
                <c:pt idx="221" formatCode="0.00">
                  <c:v>1320.4</c:v>
                </c:pt>
                <c:pt idx="222" formatCode="0.00">
                  <c:v>1291</c:v>
                </c:pt>
                <c:pt idx="223" formatCode="0.00">
                  <c:v>1246</c:v>
                </c:pt>
                <c:pt idx="224" formatCode="0.00">
                  <c:v>1216</c:v>
                </c:pt>
                <c:pt idx="225" formatCode="0.00">
                  <c:v>1249.9000000000001</c:v>
                </c:pt>
                <c:pt idx="226" formatCode="0.00">
                  <c:v>1204.9000000000001</c:v>
                </c:pt>
                <c:pt idx="227" formatCode="0.00">
                  <c:v>1159.9000000000001</c:v>
                </c:pt>
                <c:pt idx="228" formatCode="0.00">
                  <c:v>1114.9000000000001</c:v>
                </c:pt>
                <c:pt idx="229" formatCode="0.00">
                  <c:v>1069.9000000000001</c:v>
                </c:pt>
                <c:pt idx="230" formatCode="0.00">
                  <c:v>1024.9000000000001</c:v>
                </c:pt>
                <c:pt idx="231" formatCode="0.00">
                  <c:v>979.9</c:v>
                </c:pt>
                <c:pt idx="232" formatCode="0.00">
                  <c:v>934.9</c:v>
                </c:pt>
                <c:pt idx="233" formatCode="0.00">
                  <c:v>979.9</c:v>
                </c:pt>
                <c:pt idx="234" formatCode="0.00">
                  <c:v>1024.9000000000001</c:v>
                </c:pt>
                <c:pt idx="235" formatCode="0.00">
                  <c:v>994.9</c:v>
                </c:pt>
                <c:pt idx="236" formatCode="0.00">
                  <c:v>1008.7</c:v>
                </c:pt>
                <c:pt idx="237" formatCode="0.00">
                  <c:v>1053.7</c:v>
                </c:pt>
                <c:pt idx="238" formatCode="0.00">
                  <c:v>1098.7</c:v>
                </c:pt>
                <c:pt idx="239" formatCode="0.00">
                  <c:v>1143.7</c:v>
                </c:pt>
                <c:pt idx="240" formatCode="0.00">
                  <c:v>1188.7</c:v>
                </c:pt>
                <c:pt idx="241" formatCode="0.00">
                  <c:v>1233.7</c:v>
                </c:pt>
                <c:pt idx="242" formatCode="0.00">
                  <c:v>1278.7</c:v>
                </c:pt>
                <c:pt idx="243" formatCode="0.00">
                  <c:v>1308.7</c:v>
                </c:pt>
                <c:pt idx="244" formatCode="0.00">
                  <c:v>1329</c:v>
                </c:pt>
                <c:pt idx="245" formatCode="0.00">
                  <c:v>1284</c:v>
                </c:pt>
                <c:pt idx="246" formatCode="0.00">
                  <c:v>1239</c:v>
                </c:pt>
                <c:pt idx="247" formatCode="0.00">
                  <c:v>1209</c:v>
                </c:pt>
                <c:pt idx="248" formatCode="0.00">
                  <c:v>1227.9000000000001</c:v>
                </c:pt>
                <c:pt idx="249" formatCode="0.00">
                  <c:v>1219</c:v>
                </c:pt>
                <c:pt idx="250" formatCode="0.00">
                  <c:v>1174</c:v>
                </c:pt>
                <c:pt idx="251" formatCode="0.00">
                  <c:v>1144</c:v>
                </c:pt>
                <c:pt idx="252" formatCode="0.00">
                  <c:v>1114.3</c:v>
                </c:pt>
                <c:pt idx="253" formatCode="0.00">
                  <c:v>1147.9000000000001</c:v>
                </c:pt>
                <c:pt idx="254" formatCode="0.00">
                  <c:v>1157.7</c:v>
                </c:pt>
                <c:pt idx="255" formatCode="0.00">
                  <c:v>1169.4000000000001</c:v>
                </c:pt>
                <c:pt idx="256" formatCode="0.00">
                  <c:v>1142.4000000000001</c:v>
                </c:pt>
                <c:pt idx="257" formatCode="0.00">
                  <c:v>1097.4000000000001</c:v>
                </c:pt>
                <c:pt idx="258" formatCode="0.00">
                  <c:v>1052.4000000000001</c:v>
                </c:pt>
                <c:pt idx="259" formatCode="0.00">
                  <c:v>1022.4</c:v>
                </c:pt>
                <c:pt idx="260" formatCode="0.00">
                  <c:v>1004.8</c:v>
                </c:pt>
                <c:pt idx="261" formatCode="0.00">
                  <c:v>1044.0999999999999</c:v>
                </c:pt>
                <c:pt idx="262" formatCode="0.00">
                  <c:v>1089.0999999999999</c:v>
                </c:pt>
                <c:pt idx="263" formatCode="0.00">
                  <c:v>1119.0999999999999</c:v>
                </c:pt>
                <c:pt idx="264" formatCode="0.00">
                  <c:v>1109.5</c:v>
                </c:pt>
                <c:pt idx="265" formatCode="0.00">
                  <c:v>1105.4000000000001</c:v>
                </c:pt>
                <c:pt idx="266" formatCode="0.00">
                  <c:v>1114.3</c:v>
                </c:pt>
                <c:pt idx="267" formatCode="0.00">
                  <c:v>1069.3</c:v>
                </c:pt>
                <c:pt idx="268" formatCode="0.00">
                  <c:v>1024.3</c:v>
                </c:pt>
                <c:pt idx="269" formatCode="0.00">
                  <c:v>979.3</c:v>
                </c:pt>
                <c:pt idx="270" formatCode="0.00">
                  <c:v>949.3</c:v>
                </c:pt>
                <c:pt idx="271" formatCode="0.00">
                  <c:v>936.7</c:v>
                </c:pt>
                <c:pt idx="272" formatCode="0.00">
                  <c:v>906.7</c:v>
                </c:pt>
                <c:pt idx="273" formatCode="0.00">
                  <c:v>914.5</c:v>
                </c:pt>
                <c:pt idx="274" formatCode="0.00">
                  <c:v>869.5</c:v>
                </c:pt>
                <c:pt idx="275" formatCode="0.00">
                  <c:v>824.5</c:v>
                </c:pt>
                <c:pt idx="276" formatCode="0.00">
                  <c:v>794.5</c:v>
                </c:pt>
                <c:pt idx="277" formatCode="0.00">
                  <c:v>766.2</c:v>
                </c:pt>
                <c:pt idx="278" formatCode="0.00">
                  <c:v>791.5</c:v>
                </c:pt>
                <c:pt idx="279" formatCode="0.00">
                  <c:v>779.4</c:v>
                </c:pt>
                <c:pt idx="280" formatCode="0.00">
                  <c:v>772.6</c:v>
                </c:pt>
                <c:pt idx="281" formatCode="0.00">
                  <c:v>801.9</c:v>
                </c:pt>
                <c:pt idx="282" formatCode="0.00">
                  <c:v>757</c:v>
                </c:pt>
                <c:pt idx="283" formatCode="0.00">
                  <c:v>712</c:v>
                </c:pt>
                <c:pt idx="284" formatCode="0.00">
                  <c:v>667</c:v>
                </c:pt>
                <c:pt idx="285" formatCode="0.00">
                  <c:v>637</c:v>
                </c:pt>
                <c:pt idx="286" formatCode="0.00">
                  <c:v>622.29999999999995</c:v>
                </c:pt>
                <c:pt idx="287" formatCode="0.00">
                  <c:v>632</c:v>
                </c:pt>
                <c:pt idx="288" formatCode="0.00">
                  <c:v>637.79999999999995</c:v>
                </c:pt>
                <c:pt idx="289" formatCode="0.00">
                  <c:v>640.1</c:v>
                </c:pt>
                <c:pt idx="290" formatCode="0.00">
                  <c:v>653.5</c:v>
                </c:pt>
                <c:pt idx="291" formatCode="0.00">
                  <c:v>663</c:v>
                </c:pt>
                <c:pt idx="292" formatCode="0.00">
                  <c:v>670.9</c:v>
                </c:pt>
                <c:pt idx="293" formatCode="0.00">
                  <c:v>646.70000000000005</c:v>
                </c:pt>
                <c:pt idx="294" formatCode="0.00">
                  <c:v>616.70000000000005</c:v>
                </c:pt>
                <c:pt idx="295" formatCode="0.00">
                  <c:v>606</c:v>
                </c:pt>
                <c:pt idx="296" formatCode="0.00">
                  <c:v>591.6</c:v>
                </c:pt>
                <c:pt idx="297" formatCode="0.00">
                  <c:v>613.6</c:v>
                </c:pt>
                <c:pt idx="298" formatCode="0.00">
                  <c:v>630</c:v>
                </c:pt>
                <c:pt idx="299" formatCode="0.00">
                  <c:v>648.4</c:v>
                </c:pt>
                <c:pt idx="300" formatCode="0.00">
                  <c:v>660</c:v>
                </c:pt>
                <c:pt idx="301" formatCode="0.00">
                  <c:v>667.6</c:v>
                </c:pt>
                <c:pt idx="302" formatCode="0.00">
                  <c:v>679</c:v>
                </c:pt>
                <c:pt idx="303" formatCode="0.00">
                  <c:v>676.3</c:v>
                </c:pt>
                <c:pt idx="304" formatCode="0.00">
                  <c:v>707</c:v>
                </c:pt>
                <c:pt idx="305" formatCode="0.00">
                  <c:v>749</c:v>
                </c:pt>
                <c:pt idx="306" formatCode="0.00">
                  <c:v>759.9</c:v>
                </c:pt>
                <c:pt idx="307" formatCode="0.00">
                  <c:v>772</c:v>
                </c:pt>
                <c:pt idx="308" formatCode="0.00">
                  <c:v>758.3</c:v>
                </c:pt>
                <c:pt idx="309" formatCode="0.00">
                  <c:v>730.6</c:v>
                </c:pt>
                <c:pt idx="310" formatCode="0.00">
                  <c:v>760.4</c:v>
                </c:pt>
                <c:pt idx="311" formatCode="0.00">
                  <c:v>720.8</c:v>
                </c:pt>
                <c:pt idx="312" formatCode="0.00">
                  <c:v>676.7</c:v>
                </c:pt>
                <c:pt idx="313" formatCode="0.00">
                  <c:v>634.70000000000005</c:v>
                </c:pt>
                <c:pt idx="314" formatCode="0.00">
                  <c:v>640.5</c:v>
                </c:pt>
                <c:pt idx="315" formatCode="0.00">
                  <c:v>632.79999999999995</c:v>
                </c:pt>
                <c:pt idx="316" formatCode="0.00">
                  <c:v>625.1</c:v>
                </c:pt>
                <c:pt idx="317" formatCode="0.00">
                  <c:v>627.5</c:v>
                </c:pt>
                <c:pt idx="318" formatCode="0.00">
                  <c:v>606.5</c:v>
                </c:pt>
                <c:pt idx="319" formatCode="0.00">
                  <c:v>615.70000000000005</c:v>
                </c:pt>
                <c:pt idx="320" formatCode="0.00">
                  <c:v>642</c:v>
                </c:pt>
                <c:pt idx="321" formatCode="0.00">
                  <c:v>643</c:v>
                </c:pt>
                <c:pt idx="322" formatCode="0.00">
                  <c:v>638.79999999999995</c:v>
                </c:pt>
                <c:pt idx="323" formatCode="0.00">
                  <c:v>627</c:v>
                </c:pt>
                <c:pt idx="324" formatCode="0.00">
                  <c:v>602</c:v>
                </c:pt>
                <c:pt idx="325" formatCode="0.00">
                  <c:v>593.5</c:v>
                </c:pt>
                <c:pt idx="326" formatCode="0.00">
                  <c:v>634</c:v>
                </c:pt>
                <c:pt idx="327" formatCode="0.00">
                  <c:v>593.9</c:v>
                </c:pt>
                <c:pt idx="328" formatCode="0.00">
                  <c:v>595.9</c:v>
                </c:pt>
                <c:pt idx="329" formatCode="0.00">
                  <c:v>571</c:v>
                </c:pt>
                <c:pt idx="330" formatCode="0.00">
                  <c:v>605</c:v>
                </c:pt>
                <c:pt idx="331" formatCode="0.00">
                  <c:v>607.6</c:v>
                </c:pt>
                <c:pt idx="332" formatCode="0.00">
                  <c:v>596.9</c:v>
                </c:pt>
                <c:pt idx="333" formatCode="0.00">
                  <c:v>586.5</c:v>
                </c:pt>
                <c:pt idx="334" formatCode="0.00">
                  <c:v>612</c:v>
                </c:pt>
                <c:pt idx="335" formatCode="0.00">
                  <c:v>639.20000000000005</c:v>
                </c:pt>
                <c:pt idx="336" formatCode="0.00">
                  <c:v>576.20000000000005</c:v>
                </c:pt>
                <c:pt idx="337" formatCode="0.00">
                  <c:v>534.20000000000005</c:v>
                </c:pt>
                <c:pt idx="338" formatCode="0.00">
                  <c:v>482.8</c:v>
                </c:pt>
                <c:pt idx="339" formatCode="0.00">
                  <c:v>483.5</c:v>
                </c:pt>
                <c:pt idx="340" formatCode="0.00">
                  <c:v>485.2</c:v>
                </c:pt>
                <c:pt idx="341" formatCode="0.00">
                  <c:v>495.1</c:v>
                </c:pt>
                <c:pt idx="342" formatCode="0.00">
                  <c:v>491.1</c:v>
                </c:pt>
                <c:pt idx="343" formatCode="0.00">
                  <c:v>480.1</c:v>
                </c:pt>
                <c:pt idx="344" formatCode="0.00">
                  <c:v>498.8</c:v>
                </c:pt>
                <c:pt idx="345" formatCode="0.00">
                  <c:v>474.7</c:v>
                </c:pt>
                <c:pt idx="346" formatCode="0.00">
                  <c:v>454.2</c:v>
                </c:pt>
                <c:pt idx="347" formatCode="0.00">
                  <c:v>468</c:v>
                </c:pt>
                <c:pt idx="348" formatCode="0.00">
                  <c:v>456.2</c:v>
                </c:pt>
                <c:pt idx="349" formatCode="0.00">
                  <c:v>470.9</c:v>
                </c:pt>
                <c:pt idx="350" formatCode="0.00">
                  <c:v>495.2</c:v>
                </c:pt>
                <c:pt idx="351" formatCode="0.00">
                  <c:v>500.4</c:v>
                </c:pt>
                <c:pt idx="352" formatCode="0.00">
                  <c:v>493.9</c:v>
                </c:pt>
                <c:pt idx="353" formatCode="0.00">
                  <c:v>505.1</c:v>
                </c:pt>
                <c:pt idx="354" formatCode="0.00">
                  <c:v>530.1</c:v>
                </c:pt>
                <c:pt idx="355" formatCode="0.00">
                  <c:v>551.6</c:v>
                </c:pt>
                <c:pt idx="356" formatCode="0.00">
                  <c:v>522.9</c:v>
                </c:pt>
                <c:pt idx="357" formatCode="0.00">
                  <c:v>564.5</c:v>
                </c:pt>
                <c:pt idx="358" formatCode="0.00">
                  <c:v>606.5</c:v>
                </c:pt>
                <c:pt idx="359" formatCode="0.00">
                  <c:v>635.6</c:v>
                </c:pt>
                <c:pt idx="360" formatCode="0.00">
                  <c:v>621.20000000000005</c:v>
                </c:pt>
                <c:pt idx="361" formatCode="0.00">
                  <c:v>621.9</c:v>
                </c:pt>
                <c:pt idx="362" formatCode="0.00">
                  <c:v>608.20000000000005</c:v>
                </c:pt>
                <c:pt idx="363" formatCode="0.00">
                  <c:v>582</c:v>
                </c:pt>
                <c:pt idx="364" formatCode="0.00">
                  <c:v>624</c:v>
                </c:pt>
                <c:pt idx="365" formatCode="0.00">
                  <c:v>634</c:v>
                </c:pt>
                <c:pt idx="366" formatCode="0.00">
                  <c:v>647</c:v>
                </c:pt>
                <c:pt idx="367" formatCode="0.00">
                  <c:v>584</c:v>
                </c:pt>
                <c:pt idx="368" formatCode="0.00">
                  <c:v>542</c:v>
                </c:pt>
                <c:pt idx="369" formatCode="0.00">
                  <c:v>552.1</c:v>
                </c:pt>
                <c:pt idx="370" formatCode="0.00">
                  <c:v>536.4</c:v>
                </c:pt>
                <c:pt idx="371" formatCode="0.00">
                  <c:v>574.9</c:v>
                </c:pt>
                <c:pt idx="372" formatCode="0.00">
                  <c:v>612</c:v>
                </c:pt>
                <c:pt idx="373" formatCode="0.00">
                  <c:v>649.9</c:v>
                </c:pt>
                <c:pt idx="374" formatCode="0.00">
                  <c:v>712.9</c:v>
                </c:pt>
                <c:pt idx="375" formatCode="0.00">
                  <c:v>754.9</c:v>
                </c:pt>
                <c:pt idx="376" formatCode="0.00">
                  <c:v>774.6</c:v>
                </c:pt>
                <c:pt idx="377" formatCode="0.00">
                  <c:v>816.6</c:v>
                </c:pt>
                <c:pt idx="378" formatCode="0.00">
                  <c:v>820.4</c:v>
                </c:pt>
                <c:pt idx="379" formatCode="0.00">
                  <c:v>787.3</c:v>
                </c:pt>
                <c:pt idx="380" formatCode="0.00">
                  <c:v>764.3</c:v>
                </c:pt>
                <c:pt idx="381" formatCode="0.00">
                  <c:v>716</c:v>
                </c:pt>
                <c:pt idx="382" formatCode="0.00">
                  <c:v>758</c:v>
                </c:pt>
                <c:pt idx="383" formatCode="0.00">
                  <c:v>800</c:v>
                </c:pt>
                <c:pt idx="384" formatCode="0.00">
                  <c:v>779.3</c:v>
                </c:pt>
                <c:pt idx="385" formatCode="0.00">
                  <c:v>842.3</c:v>
                </c:pt>
                <c:pt idx="386" formatCode="0.00">
                  <c:v>884.3</c:v>
                </c:pt>
                <c:pt idx="387" formatCode="0.00">
                  <c:v>890.5</c:v>
                </c:pt>
                <c:pt idx="388" formatCode="0.00">
                  <c:v>932.5</c:v>
                </c:pt>
                <c:pt idx="389" formatCode="0.00">
                  <c:v>897.9</c:v>
                </c:pt>
                <c:pt idx="390" formatCode="0.00">
                  <c:v>904.9</c:v>
                </c:pt>
                <c:pt idx="391" formatCode="0.00">
                  <c:v>967.9</c:v>
                </c:pt>
                <c:pt idx="392" formatCode="0.00">
                  <c:v>1009.9</c:v>
                </c:pt>
                <c:pt idx="393" formatCode="0.00">
                  <c:v>996.2</c:v>
                </c:pt>
                <c:pt idx="394" formatCode="0.00">
                  <c:v>1059.2</c:v>
                </c:pt>
                <c:pt idx="395" formatCode="0.00">
                  <c:v>1122.2</c:v>
                </c:pt>
                <c:pt idx="396" formatCode="0.00">
                  <c:v>1164.2</c:v>
                </c:pt>
                <c:pt idx="397" formatCode="0.00">
                  <c:v>1167</c:v>
                </c:pt>
                <c:pt idx="398" formatCode="0.00">
                  <c:v>1221.2</c:v>
                </c:pt>
                <c:pt idx="399" formatCode="0.00">
                  <c:v>1284.2</c:v>
                </c:pt>
                <c:pt idx="400" formatCode="0.00">
                  <c:v>1326.2</c:v>
                </c:pt>
                <c:pt idx="401" formatCode="0.00">
                  <c:v>1330.5</c:v>
                </c:pt>
                <c:pt idx="402" formatCode="0.00">
                  <c:v>1267.5</c:v>
                </c:pt>
                <c:pt idx="403" formatCode="0.00">
                  <c:v>1309.5</c:v>
                </c:pt>
                <c:pt idx="404" formatCode="0.00">
                  <c:v>1323</c:v>
                </c:pt>
                <c:pt idx="405" formatCode="0.00">
                  <c:v>1339.4</c:v>
                </c:pt>
                <c:pt idx="406" formatCode="0.00">
                  <c:v>1397</c:v>
                </c:pt>
                <c:pt idx="407" formatCode="0.00">
                  <c:v>1439</c:v>
                </c:pt>
                <c:pt idx="408" formatCode="0.00">
                  <c:v>1453</c:v>
                </c:pt>
                <c:pt idx="409" formatCode="0.00">
                  <c:v>1390</c:v>
                </c:pt>
                <c:pt idx="410" formatCode="0.00">
                  <c:v>1327</c:v>
                </c:pt>
                <c:pt idx="411" formatCode="0.00">
                  <c:v>1264</c:v>
                </c:pt>
                <c:pt idx="412" formatCode="0.00">
                  <c:v>1327</c:v>
                </c:pt>
                <c:pt idx="413" formatCode="0.00">
                  <c:v>1390</c:v>
                </c:pt>
                <c:pt idx="414" formatCode="0.00">
                  <c:v>1453</c:v>
                </c:pt>
                <c:pt idx="415" formatCode="0.00">
                  <c:v>1495</c:v>
                </c:pt>
                <c:pt idx="416" formatCode="0.00">
                  <c:v>1544.5</c:v>
                </c:pt>
                <c:pt idx="417" formatCode="0.00">
                  <c:v>1607.5</c:v>
                </c:pt>
                <c:pt idx="418" formatCode="0.00">
                  <c:v>1670.5</c:v>
                </c:pt>
                <c:pt idx="419" formatCode="0.00">
                  <c:v>1607.5</c:v>
                </c:pt>
                <c:pt idx="420" formatCode="0.00">
                  <c:v>1544.5</c:v>
                </c:pt>
                <c:pt idx="421" formatCode="0.00">
                  <c:v>1481.5</c:v>
                </c:pt>
                <c:pt idx="422" formatCode="0.00">
                  <c:v>1418.5</c:v>
                </c:pt>
                <c:pt idx="423" formatCode="0.00">
                  <c:v>1500.5</c:v>
                </c:pt>
                <c:pt idx="424" formatCode="0.00">
                  <c:v>1454.3</c:v>
                </c:pt>
                <c:pt idx="425" formatCode="0.00">
                  <c:v>1422.3</c:v>
                </c:pt>
                <c:pt idx="426" formatCode="0.00">
                  <c:v>1420.5</c:v>
                </c:pt>
                <c:pt idx="427" formatCode="0.00">
                  <c:v>1420.5</c:v>
                </c:pt>
                <c:pt idx="428" formatCode="0.00">
                  <c:v>1372.5</c:v>
                </c:pt>
                <c:pt idx="429" formatCode="0.00">
                  <c:v>1324.5</c:v>
                </c:pt>
                <c:pt idx="430" formatCode="0.00">
                  <c:v>1292.5</c:v>
                </c:pt>
                <c:pt idx="431" formatCode="0.00">
                  <c:v>1278.7</c:v>
                </c:pt>
                <c:pt idx="432" formatCode="0.00">
                  <c:v>1326.7</c:v>
                </c:pt>
                <c:pt idx="433" formatCode="0.00">
                  <c:v>1294.7</c:v>
                </c:pt>
                <c:pt idx="434" formatCode="0.00">
                  <c:v>1260.7</c:v>
                </c:pt>
                <c:pt idx="435" formatCode="0.00">
                  <c:v>1212.7</c:v>
                </c:pt>
                <c:pt idx="436" formatCode="0.00">
                  <c:v>1180.7</c:v>
                </c:pt>
                <c:pt idx="437" formatCode="0.00">
                  <c:v>1157.5</c:v>
                </c:pt>
                <c:pt idx="438" formatCode="0.00">
                  <c:v>1125.5</c:v>
                </c:pt>
                <c:pt idx="439" formatCode="0.00">
                  <c:v>1106.4000000000001</c:v>
                </c:pt>
                <c:pt idx="440" formatCode="0.00">
                  <c:v>1074.4000000000001</c:v>
                </c:pt>
                <c:pt idx="441" formatCode="0.00">
                  <c:v>1044.3</c:v>
                </c:pt>
                <c:pt idx="442" formatCode="0.00">
                  <c:v>1021</c:v>
                </c:pt>
                <c:pt idx="443" formatCode="0.00">
                  <c:v>1012.6</c:v>
                </c:pt>
                <c:pt idx="444" formatCode="0.00">
                  <c:v>1012.6</c:v>
                </c:pt>
                <c:pt idx="445" formatCode="0.00">
                  <c:v>1009.1</c:v>
                </c:pt>
                <c:pt idx="446" formatCode="0.00">
                  <c:v>989.6</c:v>
                </c:pt>
                <c:pt idx="447" formatCode="0.00">
                  <c:v>965.2</c:v>
                </c:pt>
                <c:pt idx="448" formatCode="0.00">
                  <c:v>953</c:v>
                </c:pt>
                <c:pt idx="449" formatCode="0.00">
                  <c:v>973.5</c:v>
                </c:pt>
                <c:pt idx="450" formatCode="0.00">
                  <c:v>945.8</c:v>
                </c:pt>
                <c:pt idx="451" formatCode="0.00">
                  <c:v>942.4</c:v>
                </c:pt>
                <c:pt idx="452" formatCode="0.00">
                  <c:v>926.2</c:v>
                </c:pt>
                <c:pt idx="453" formatCode="0.00">
                  <c:v>886.6</c:v>
                </c:pt>
                <c:pt idx="454" formatCode="0.00">
                  <c:v>854.6</c:v>
                </c:pt>
                <c:pt idx="455" formatCode="0.00">
                  <c:v>854.2</c:v>
                </c:pt>
                <c:pt idx="456" formatCode="0.00">
                  <c:v>840</c:v>
                </c:pt>
                <c:pt idx="457" formatCode="0.00">
                  <c:v>862.5</c:v>
                </c:pt>
                <c:pt idx="458" formatCode="0.00">
                  <c:v>867.1</c:v>
                </c:pt>
                <c:pt idx="459" formatCode="0.00">
                  <c:v>872</c:v>
                </c:pt>
                <c:pt idx="460" formatCode="0.00">
                  <c:v>903.7</c:v>
                </c:pt>
                <c:pt idx="461" formatCode="0.00">
                  <c:v>909.1</c:v>
                </c:pt>
                <c:pt idx="462" formatCode="0.00">
                  <c:v>878.9</c:v>
                </c:pt>
                <c:pt idx="463" formatCode="0.00">
                  <c:v>880</c:v>
                </c:pt>
                <c:pt idx="464" formatCode="0.00">
                  <c:v>866</c:v>
                </c:pt>
                <c:pt idx="465" formatCode="0.00">
                  <c:v>844.7</c:v>
                </c:pt>
                <c:pt idx="466" formatCode="0.00">
                  <c:v>836.1</c:v>
                </c:pt>
                <c:pt idx="467" formatCode="0.00">
                  <c:v>815.7</c:v>
                </c:pt>
                <c:pt idx="468" formatCode="0.00">
                  <c:v>995.6</c:v>
                </c:pt>
                <c:pt idx="469" formatCode="0.00">
                  <c:v>1007</c:v>
                </c:pt>
                <c:pt idx="470" formatCode="0.00">
                  <c:v>1010.8</c:v>
                </c:pt>
                <c:pt idx="471" formatCode="0.00">
                  <c:v>1018.1</c:v>
                </c:pt>
                <c:pt idx="472" formatCode="0.00">
                  <c:v>1021.8</c:v>
                </c:pt>
                <c:pt idx="473" formatCode="0.00">
                  <c:v>990.3</c:v>
                </c:pt>
                <c:pt idx="474" formatCode="0.00">
                  <c:v>1004.5</c:v>
                </c:pt>
                <c:pt idx="475" formatCode="0.00">
                  <c:v>986.8</c:v>
                </c:pt>
                <c:pt idx="476" formatCode="0.00">
                  <c:v>992.4</c:v>
                </c:pt>
                <c:pt idx="477" formatCode="0.00">
                  <c:v>982.1</c:v>
                </c:pt>
                <c:pt idx="478" formatCode="0.00">
                  <c:v>979</c:v>
                </c:pt>
                <c:pt idx="479" formatCode="0.00">
                  <c:v>950.8</c:v>
                </c:pt>
                <c:pt idx="480" formatCode="0.00">
                  <c:v>947</c:v>
                </c:pt>
                <c:pt idx="481" formatCode="0.00">
                  <c:v>940</c:v>
                </c:pt>
                <c:pt idx="482" formatCode="0.00">
                  <c:v>915.6</c:v>
                </c:pt>
                <c:pt idx="483" formatCode="0.00">
                  <c:v>883.6</c:v>
                </c:pt>
                <c:pt idx="484" formatCode="0.00">
                  <c:v>884</c:v>
                </c:pt>
                <c:pt idx="485" formatCode="0.00">
                  <c:v>857.4</c:v>
                </c:pt>
                <c:pt idx="486" formatCode="0.00">
                  <c:v>870.8</c:v>
                </c:pt>
                <c:pt idx="487" formatCode="0.00">
                  <c:v>887</c:v>
                </c:pt>
                <c:pt idx="488" formatCode="0.00">
                  <c:v>892.6</c:v>
                </c:pt>
                <c:pt idx="489" formatCode="0.00">
                  <c:v>865</c:v>
                </c:pt>
                <c:pt idx="490" formatCode="0.00">
                  <c:v>855.1</c:v>
                </c:pt>
                <c:pt idx="491" formatCode="0.00">
                  <c:v>823.1</c:v>
                </c:pt>
                <c:pt idx="492" formatCode="0.00">
                  <c:v>796</c:v>
                </c:pt>
                <c:pt idx="493" formatCode="0.00">
                  <c:v>748</c:v>
                </c:pt>
                <c:pt idx="494" formatCode="0.00">
                  <c:v>700</c:v>
                </c:pt>
                <c:pt idx="495" formatCode="0.00">
                  <c:v>668</c:v>
                </c:pt>
                <c:pt idx="496" formatCode="0.00">
                  <c:v>662.9</c:v>
                </c:pt>
                <c:pt idx="497" formatCode="0.00">
                  <c:v>683</c:v>
                </c:pt>
                <c:pt idx="498" formatCode="0.00">
                  <c:v>671.5</c:v>
                </c:pt>
                <c:pt idx="499" formatCode="0.00">
                  <c:v>649.9</c:v>
                </c:pt>
                <c:pt idx="500" formatCode="0.00">
                  <c:v>666.7</c:v>
                </c:pt>
                <c:pt idx="501" formatCode="0.00">
                  <c:v>690</c:v>
                </c:pt>
                <c:pt idx="502" formatCode="0.00">
                  <c:v>718</c:v>
                </c:pt>
                <c:pt idx="503" formatCode="0.00">
                  <c:v>703.3</c:v>
                </c:pt>
                <c:pt idx="504" formatCode="0.00">
                  <c:v>668.6</c:v>
                </c:pt>
                <c:pt idx="505" formatCode="0.00">
                  <c:v>700.6</c:v>
                </c:pt>
                <c:pt idx="506" formatCode="0.00">
                  <c:v>873.1</c:v>
                </c:pt>
                <c:pt idx="507" formatCode="0.00">
                  <c:v>873.9</c:v>
                </c:pt>
                <c:pt idx="508" formatCode="0.00">
                  <c:v>888.1</c:v>
                </c:pt>
                <c:pt idx="509" formatCode="0.00">
                  <c:v>885</c:v>
                </c:pt>
                <c:pt idx="510" formatCode="0.00">
                  <c:v>884.4</c:v>
                </c:pt>
                <c:pt idx="511" formatCode="0.00">
                  <c:v>869.2</c:v>
                </c:pt>
                <c:pt idx="512" formatCode="0.00">
                  <c:v>884.6</c:v>
                </c:pt>
                <c:pt idx="513" formatCode="0.00">
                  <c:v>882.3</c:v>
                </c:pt>
                <c:pt idx="514" formatCode="0.00">
                  <c:v>850.3</c:v>
                </c:pt>
                <c:pt idx="515" formatCode="0.00">
                  <c:v>840.1</c:v>
                </c:pt>
                <c:pt idx="516" formatCode="0.00">
                  <c:v>818.6</c:v>
                </c:pt>
                <c:pt idx="517" formatCode="0.00">
                  <c:v>826</c:v>
                </c:pt>
                <c:pt idx="518" formatCode="0.00">
                  <c:v>813</c:v>
                </c:pt>
                <c:pt idx="519" formatCode="0.00">
                  <c:v>795</c:v>
                </c:pt>
                <c:pt idx="520" formatCode="0.00">
                  <c:v>786.5</c:v>
                </c:pt>
                <c:pt idx="521" formatCode="0.00">
                  <c:v>754.5</c:v>
                </c:pt>
                <c:pt idx="522" formatCode="0.00">
                  <c:v>725.2</c:v>
                </c:pt>
                <c:pt idx="523" formatCode="0.00">
                  <c:v>696.8</c:v>
                </c:pt>
                <c:pt idx="524" formatCode="0.00">
                  <c:v>678.6</c:v>
                </c:pt>
                <c:pt idx="525" formatCode="0.00">
                  <c:v>660</c:v>
                </c:pt>
                <c:pt idx="526" formatCode="0.00">
                  <c:v>649</c:v>
                </c:pt>
                <c:pt idx="527" formatCode="0.00">
                  <c:v>635.20000000000005</c:v>
                </c:pt>
                <c:pt idx="528" formatCode="0.00">
                  <c:v>636.79999999999995</c:v>
                </c:pt>
                <c:pt idx="529" formatCode="0.00">
                  <c:v>630.9</c:v>
                </c:pt>
                <c:pt idx="530" formatCode="0.00">
                  <c:v>617.1</c:v>
                </c:pt>
                <c:pt idx="531" formatCode="0.00">
                  <c:v>600.5</c:v>
                </c:pt>
                <c:pt idx="532" formatCode="0.00">
                  <c:v>618.4</c:v>
                </c:pt>
                <c:pt idx="533" formatCode="0.00">
                  <c:v>630.1</c:v>
                </c:pt>
                <c:pt idx="534" formatCode="0.00">
                  <c:v>616.9</c:v>
                </c:pt>
                <c:pt idx="535" formatCode="0.00">
                  <c:v>595.70000000000005</c:v>
                </c:pt>
                <c:pt idx="536" formatCode="0.00">
                  <c:v>610.6</c:v>
                </c:pt>
                <c:pt idx="537" formatCode="0.00">
                  <c:v>593.5</c:v>
                </c:pt>
                <c:pt idx="538" formatCode="0.00">
                  <c:v>578.29999999999995</c:v>
                </c:pt>
                <c:pt idx="539" formatCode="0.00">
                  <c:v>576.29999999999995</c:v>
                </c:pt>
                <c:pt idx="540" formatCode="0.00">
                  <c:v>572.29999999999995</c:v>
                </c:pt>
                <c:pt idx="541" formatCode="0.00">
                  <c:v>580.29999999999995</c:v>
                </c:pt>
                <c:pt idx="542" formatCode="0.00">
                  <c:v>556.79999999999995</c:v>
                </c:pt>
                <c:pt idx="543" formatCode="0.00">
                  <c:v>524.79999999999995</c:v>
                </c:pt>
                <c:pt idx="544" formatCode="0.00">
                  <c:v>555.70000000000005</c:v>
                </c:pt>
                <c:pt idx="545" formatCode="0.00">
                  <c:v>539.1</c:v>
                </c:pt>
                <c:pt idx="546" formatCode="0.00">
                  <c:v>526.1</c:v>
                </c:pt>
                <c:pt idx="547" formatCode="0.00">
                  <c:v>502.8</c:v>
                </c:pt>
                <c:pt idx="548" formatCode="0.00">
                  <c:v>495.6</c:v>
                </c:pt>
                <c:pt idx="549" formatCode="0.00">
                  <c:v>497.5</c:v>
                </c:pt>
                <c:pt idx="550" formatCode="0.00">
                  <c:v>499.4</c:v>
                </c:pt>
                <c:pt idx="551" formatCode="0.00">
                  <c:v>505.2</c:v>
                </c:pt>
                <c:pt idx="552" formatCode="0.00">
                  <c:v>503</c:v>
                </c:pt>
                <c:pt idx="553" formatCode="0.00">
                  <c:v>515.29999999999995</c:v>
                </c:pt>
                <c:pt idx="554" formatCode="0.00">
                  <c:v>531.4</c:v>
                </c:pt>
                <c:pt idx="555" formatCode="0.00">
                  <c:v>522</c:v>
                </c:pt>
                <c:pt idx="556" formatCode="0.00">
                  <c:v>531.70000000000005</c:v>
                </c:pt>
                <c:pt idx="557" formatCode="0.00">
                  <c:v>550.70000000000005</c:v>
                </c:pt>
                <c:pt idx="558" formatCode="0.00">
                  <c:v>534</c:v>
                </c:pt>
                <c:pt idx="559" formatCode="0.00">
                  <c:v>537.70000000000005</c:v>
                </c:pt>
                <c:pt idx="560" formatCode="0.00">
                  <c:v>548.9</c:v>
                </c:pt>
                <c:pt idx="561" formatCode="0.00">
                  <c:v>535.4</c:v>
                </c:pt>
                <c:pt idx="562" formatCode="0.00">
                  <c:v>535.79999999999995</c:v>
                </c:pt>
                <c:pt idx="563" formatCode="0.00">
                  <c:v>557.29999999999995</c:v>
                </c:pt>
                <c:pt idx="564" formatCode="0.00">
                  <c:v>586.29999999999995</c:v>
                </c:pt>
                <c:pt idx="565" formatCode="0.00">
                  <c:v>567.29999999999995</c:v>
                </c:pt>
                <c:pt idx="566" formatCode="0.00">
                  <c:v>583.1</c:v>
                </c:pt>
                <c:pt idx="567" formatCode="0.00">
                  <c:v>602.1</c:v>
                </c:pt>
                <c:pt idx="568" formatCode="0.00">
                  <c:v>603</c:v>
                </c:pt>
                <c:pt idx="569" formatCode="0.00">
                  <c:v>622</c:v>
                </c:pt>
                <c:pt idx="570" formatCode="0.00">
                  <c:v>612.20000000000005</c:v>
                </c:pt>
                <c:pt idx="571" formatCode="0.00">
                  <c:v>602.20000000000005</c:v>
                </c:pt>
                <c:pt idx="572" formatCode="0.00">
                  <c:v>578.6</c:v>
                </c:pt>
                <c:pt idx="573" formatCode="0.00">
                  <c:v>607.6</c:v>
                </c:pt>
                <c:pt idx="574" formatCode="0.00">
                  <c:v>578.6</c:v>
                </c:pt>
                <c:pt idx="575" formatCode="0.00">
                  <c:v>607.6</c:v>
                </c:pt>
                <c:pt idx="576" formatCode="0.00">
                  <c:v>578.6</c:v>
                </c:pt>
                <c:pt idx="577" formatCode="0.00">
                  <c:v>549.6</c:v>
                </c:pt>
                <c:pt idx="578" formatCode="0.00">
                  <c:v>578.6</c:v>
                </c:pt>
                <c:pt idx="579" formatCode="0.00">
                  <c:v>597.6</c:v>
                </c:pt>
                <c:pt idx="580" formatCode="0.00">
                  <c:v>612</c:v>
                </c:pt>
                <c:pt idx="581" formatCode="0.00">
                  <c:v>640.4</c:v>
                </c:pt>
                <c:pt idx="582" formatCode="0.00">
                  <c:v>669.4</c:v>
                </c:pt>
                <c:pt idx="583" formatCode="0.00">
                  <c:v>640.4</c:v>
                </c:pt>
                <c:pt idx="584" formatCode="0.00">
                  <c:v>611.4</c:v>
                </c:pt>
                <c:pt idx="585" formatCode="0.00">
                  <c:v>592.4</c:v>
                </c:pt>
                <c:pt idx="586" formatCode="0.00">
                  <c:v>612.5</c:v>
                </c:pt>
                <c:pt idx="587" formatCode="0.00">
                  <c:v>641.5</c:v>
                </c:pt>
                <c:pt idx="588" formatCode="0.00">
                  <c:v>670.5</c:v>
                </c:pt>
                <c:pt idx="589" formatCode="0.00">
                  <c:v>699.5</c:v>
                </c:pt>
                <c:pt idx="590" formatCode="0.00">
                  <c:v>728.5</c:v>
                </c:pt>
                <c:pt idx="591" formatCode="0.00">
                  <c:v>928</c:v>
                </c:pt>
                <c:pt idx="592" formatCode="0.00">
                  <c:v>915.5</c:v>
                </c:pt>
                <c:pt idx="593" formatCode="0.00">
                  <c:v>887.3</c:v>
                </c:pt>
                <c:pt idx="594" formatCode="0.00">
                  <c:v>858.3</c:v>
                </c:pt>
                <c:pt idx="595" formatCode="0.00">
                  <c:v>829.3</c:v>
                </c:pt>
                <c:pt idx="596" formatCode="0.00">
                  <c:v>810.3</c:v>
                </c:pt>
                <c:pt idx="597" formatCode="0.00">
                  <c:v>830.9</c:v>
                </c:pt>
                <c:pt idx="598" formatCode="0.00">
                  <c:v>801.9</c:v>
                </c:pt>
                <c:pt idx="599" formatCode="0.00">
                  <c:v>782.9</c:v>
                </c:pt>
                <c:pt idx="600" formatCode="0.00">
                  <c:v>754</c:v>
                </c:pt>
                <c:pt idx="601" formatCode="0.00">
                  <c:v>735</c:v>
                </c:pt>
                <c:pt idx="602" formatCode="0.00">
                  <c:v>726.5</c:v>
                </c:pt>
                <c:pt idx="603" formatCode="0.00">
                  <c:v>725</c:v>
                </c:pt>
                <c:pt idx="604" formatCode="0.00">
                  <c:v>706</c:v>
                </c:pt>
                <c:pt idx="605" formatCode="0.00">
                  <c:v>681.5</c:v>
                </c:pt>
                <c:pt idx="606" formatCode="0.00">
                  <c:v>662.5</c:v>
                </c:pt>
                <c:pt idx="607" formatCode="0.00">
                  <c:v>648</c:v>
                </c:pt>
                <c:pt idx="608" formatCode="0.00">
                  <c:v>641.6</c:v>
                </c:pt>
                <c:pt idx="609" formatCode="0.00">
                  <c:v>622.6</c:v>
                </c:pt>
                <c:pt idx="610" formatCode="0.00">
                  <c:v>610.9</c:v>
                </c:pt>
                <c:pt idx="611" formatCode="0.00">
                  <c:v>596.20000000000005</c:v>
                </c:pt>
                <c:pt idx="612" formatCode="0.00">
                  <c:v>585.79999999999995</c:v>
                </c:pt>
                <c:pt idx="613" formatCode="0.00">
                  <c:v>580.4</c:v>
                </c:pt>
                <c:pt idx="614" formatCode="0.00">
                  <c:v>585</c:v>
                </c:pt>
                <c:pt idx="615" formatCode="0.00">
                  <c:v>566.9</c:v>
                </c:pt>
                <c:pt idx="616" formatCode="0.00">
                  <c:v>567.9</c:v>
                </c:pt>
                <c:pt idx="617" formatCode="0.00">
                  <c:v>541.4</c:v>
                </c:pt>
                <c:pt idx="618" formatCode="0.00">
                  <c:v>522.4</c:v>
                </c:pt>
                <c:pt idx="619" formatCode="0.00">
                  <c:v>510.5</c:v>
                </c:pt>
                <c:pt idx="620" formatCode="0.00">
                  <c:v>513.20000000000005</c:v>
                </c:pt>
                <c:pt idx="621" formatCode="0.00">
                  <c:v>532.20000000000005</c:v>
                </c:pt>
                <c:pt idx="622" formatCode="0.00">
                  <c:v>550.79999999999995</c:v>
                </c:pt>
                <c:pt idx="623" formatCode="0.00">
                  <c:v>524.20000000000005</c:v>
                </c:pt>
                <c:pt idx="624" formatCode="0.00">
                  <c:v>505.2</c:v>
                </c:pt>
                <c:pt idx="625" formatCode="0.00">
                  <c:v>511.5</c:v>
                </c:pt>
                <c:pt idx="626" formatCode="0.00">
                  <c:v>493.7</c:v>
                </c:pt>
                <c:pt idx="627" formatCode="0.00">
                  <c:v>498.4</c:v>
                </c:pt>
                <c:pt idx="628" formatCode="0.00">
                  <c:v>481.9</c:v>
                </c:pt>
                <c:pt idx="629" formatCode="0.00">
                  <c:v>469.4</c:v>
                </c:pt>
                <c:pt idx="630" formatCode="0.00">
                  <c:v>455.3</c:v>
                </c:pt>
                <c:pt idx="631" formatCode="0.00">
                  <c:v>453.2</c:v>
                </c:pt>
                <c:pt idx="632" formatCode="0.00">
                  <c:v>438.3</c:v>
                </c:pt>
                <c:pt idx="633" formatCode="0.00">
                  <c:v>432</c:v>
                </c:pt>
                <c:pt idx="634" formatCode="0.00">
                  <c:v>435.7</c:v>
                </c:pt>
                <c:pt idx="635" formatCode="0.00">
                  <c:v>426.1</c:v>
                </c:pt>
                <c:pt idx="636" formatCode="0.00">
                  <c:v>430.5</c:v>
                </c:pt>
                <c:pt idx="637" formatCode="0.00">
                  <c:v>435.6</c:v>
                </c:pt>
                <c:pt idx="638" formatCode="0.00">
                  <c:v>428.8</c:v>
                </c:pt>
                <c:pt idx="639" formatCode="0.00">
                  <c:v>440.7</c:v>
                </c:pt>
                <c:pt idx="640" formatCode="0.00">
                  <c:v>430.1</c:v>
                </c:pt>
                <c:pt idx="641" formatCode="0.00">
                  <c:v>421.4</c:v>
                </c:pt>
                <c:pt idx="642" formatCode="0.00">
                  <c:v>401.3</c:v>
                </c:pt>
                <c:pt idx="643" formatCode="0.00">
                  <c:v>382.3</c:v>
                </c:pt>
                <c:pt idx="644" formatCode="0.00">
                  <c:v>373.4</c:v>
                </c:pt>
                <c:pt idx="645" formatCode="0.00">
                  <c:v>361.3</c:v>
                </c:pt>
                <c:pt idx="646" formatCode="0.00">
                  <c:v>354.6</c:v>
                </c:pt>
                <c:pt idx="647" formatCode="0.00">
                  <c:v>351</c:v>
                </c:pt>
                <c:pt idx="648" formatCode="0.00">
                  <c:v>362</c:v>
                </c:pt>
                <c:pt idx="649" formatCode="0.00">
                  <c:v>357.6</c:v>
                </c:pt>
                <c:pt idx="650" formatCode="0.00">
                  <c:v>370.8</c:v>
                </c:pt>
                <c:pt idx="651" formatCode="0.00">
                  <c:v>368.8</c:v>
                </c:pt>
                <c:pt idx="652" formatCode="0.00">
                  <c:v>356.2</c:v>
                </c:pt>
                <c:pt idx="653" formatCode="0.00">
                  <c:v>348.1</c:v>
                </c:pt>
                <c:pt idx="654" formatCode="0.00">
                  <c:v>357</c:v>
                </c:pt>
                <c:pt idx="655" formatCode="0.00">
                  <c:v>362.3</c:v>
                </c:pt>
                <c:pt idx="656" formatCode="0.00">
                  <c:v>367.1</c:v>
                </c:pt>
                <c:pt idx="657" formatCode="0.00">
                  <c:v>368.3</c:v>
                </c:pt>
                <c:pt idx="658" formatCode="0.00">
                  <c:v>359.9</c:v>
                </c:pt>
                <c:pt idx="659" formatCode="0.00">
                  <c:v>356.8</c:v>
                </c:pt>
                <c:pt idx="660" formatCode="0.00">
                  <c:v>367.5</c:v>
                </c:pt>
                <c:pt idx="661" formatCode="0.00">
                  <c:v>370.3</c:v>
                </c:pt>
                <c:pt idx="662" formatCode="0.00">
                  <c:v>367.5</c:v>
                </c:pt>
                <c:pt idx="663" formatCode="0.00">
                  <c:v>354.3</c:v>
                </c:pt>
                <c:pt idx="664" formatCode="0.00">
                  <c:v>346.2</c:v>
                </c:pt>
                <c:pt idx="665" formatCode="0.00">
                  <c:v>345</c:v>
                </c:pt>
                <c:pt idx="666" formatCode="0.00">
                  <c:v>344.6</c:v>
                </c:pt>
                <c:pt idx="667" formatCode="0.00">
                  <c:v>348.5</c:v>
                </c:pt>
                <c:pt idx="668" formatCode="0.00">
                  <c:v>357.7</c:v>
                </c:pt>
                <c:pt idx="669" formatCode="0.00">
                  <c:v>353.8</c:v>
                </c:pt>
                <c:pt idx="670" formatCode="0.00">
                  <c:v>365</c:v>
                </c:pt>
                <c:pt idx="671" formatCode="0.00">
                  <c:v>346.1</c:v>
                </c:pt>
                <c:pt idx="672" formatCode="0.00">
                  <c:v>341.5</c:v>
                </c:pt>
                <c:pt idx="673" formatCode="0.00">
                  <c:v>345.2</c:v>
                </c:pt>
                <c:pt idx="674" formatCode="0.00">
                  <c:v>338.6</c:v>
                </c:pt>
                <c:pt idx="675" formatCode="0.00">
                  <c:v>328.5</c:v>
                </c:pt>
                <c:pt idx="676" formatCode="0.00">
                  <c:v>319.7</c:v>
                </c:pt>
                <c:pt idx="677" formatCode="0.00">
                  <c:v>317.89999999999998</c:v>
                </c:pt>
                <c:pt idx="678" formatCode="0.00">
                  <c:v>326.5</c:v>
                </c:pt>
                <c:pt idx="679" formatCode="0.00">
                  <c:v>315.60000000000002</c:v>
                </c:pt>
                <c:pt idx="680" formatCode="0.00">
                  <c:v>322.3</c:v>
                </c:pt>
                <c:pt idx="681" formatCode="0.00">
                  <c:v>325.2</c:v>
                </c:pt>
                <c:pt idx="682" formatCode="0.00">
                  <c:v>329.4</c:v>
                </c:pt>
                <c:pt idx="683" formatCode="0.00">
                  <c:v>317.5</c:v>
                </c:pt>
                <c:pt idx="684" formatCode="0.00">
                  <c:v>328.5</c:v>
                </c:pt>
                <c:pt idx="685" formatCode="0.00">
                  <c:v>341.7</c:v>
                </c:pt>
                <c:pt idx="686" formatCode="0.00">
                  <c:v>332.6</c:v>
                </c:pt>
                <c:pt idx="687" formatCode="0.00">
                  <c:v>324</c:v>
                </c:pt>
                <c:pt idx="688" formatCode="0.00">
                  <c:v>331</c:v>
                </c:pt>
                <c:pt idx="689" formatCode="0.00">
                  <c:v>333.7</c:v>
                </c:pt>
                <c:pt idx="690" formatCode="0.00">
                  <c:v>322.10000000000002</c:v>
                </c:pt>
                <c:pt idx="691" formatCode="0.00">
                  <c:v>304.10000000000002</c:v>
                </c:pt>
                <c:pt idx="692" formatCode="0.00">
                  <c:v>307.39999999999998</c:v>
                </c:pt>
                <c:pt idx="693" formatCode="0.00">
                  <c:v>282</c:v>
                </c:pt>
                <c:pt idx="694" formatCode="0.00">
                  <c:v>264</c:v>
                </c:pt>
                <c:pt idx="695" formatCode="0.00">
                  <c:v>264.10000000000002</c:v>
                </c:pt>
                <c:pt idx="696" formatCode="0.00">
                  <c:v>259.8</c:v>
                </c:pt>
                <c:pt idx="697" formatCode="0.00">
                  <c:v>278.5</c:v>
                </c:pt>
                <c:pt idx="698" formatCode="0.00">
                  <c:v>296.5</c:v>
                </c:pt>
                <c:pt idx="699" formatCode="0.00">
                  <c:v>311.3</c:v>
                </c:pt>
                <c:pt idx="700" formatCode="0.00">
                  <c:v>320.8</c:v>
                </c:pt>
                <c:pt idx="701" formatCode="0.00">
                  <c:v>311.60000000000002</c:v>
                </c:pt>
                <c:pt idx="702" formatCode="0.00">
                  <c:v>321.5</c:v>
                </c:pt>
                <c:pt idx="703" formatCode="0.00">
                  <c:v>320.2</c:v>
                </c:pt>
                <c:pt idx="704" formatCode="0.00">
                  <c:v>322.3</c:v>
                </c:pt>
                <c:pt idx="705" formatCode="0.00">
                  <c:v>319.8</c:v>
                </c:pt>
                <c:pt idx="706" formatCode="0.00">
                  <c:v>303.39999999999998</c:v>
                </c:pt>
                <c:pt idx="707" formatCode="0.00">
                  <c:v>310</c:v>
                </c:pt>
                <c:pt idx="708" formatCode="0.00">
                  <c:v>325</c:v>
                </c:pt>
                <c:pt idx="709" formatCode="0.00">
                  <c:v>343</c:v>
                </c:pt>
                <c:pt idx="710" formatCode="0.00">
                  <c:v>331</c:v>
                </c:pt>
                <c:pt idx="711" formatCode="0.00">
                  <c:v>349</c:v>
                </c:pt>
                <c:pt idx="712" formatCode="0.00">
                  <c:v>364.8</c:v>
                </c:pt>
                <c:pt idx="713" formatCode="0.00">
                  <c:v>356.7</c:v>
                </c:pt>
                <c:pt idx="714" formatCode="0.00">
                  <c:v>383.7</c:v>
                </c:pt>
                <c:pt idx="715" formatCode="0.00">
                  <c:v>401.7</c:v>
                </c:pt>
                <c:pt idx="716" formatCode="0.00">
                  <c:v>410.8</c:v>
                </c:pt>
                <c:pt idx="717" formatCode="0.00">
                  <c:v>406.3</c:v>
                </c:pt>
                <c:pt idx="718" formatCode="0.00">
                  <c:v>423</c:v>
                </c:pt>
                <c:pt idx="719" formatCode="0.00">
                  <c:v>399.4</c:v>
                </c:pt>
                <c:pt idx="720" formatCode="0.00">
                  <c:v>412</c:v>
                </c:pt>
                <c:pt idx="721" formatCode="0.00">
                  <c:v>427.5</c:v>
                </c:pt>
                <c:pt idx="722" formatCode="0.00">
                  <c:v>435.3</c:v>
                </c:pt>
                <c:pt idx="723" formatCode="0.00">
                  <c:v>443.1</c:v>
                </c:pt>
                <c:pt idx="724" formatCode="0.00">
                  <c:v>460.1</c:v>
                </c:pt>
                <c:pt idx="725" formatCode="0.00">
                  <c:v>463</c:v>
                </c:pt>
                <c:pt idx="726" formatCode="0.00">
                  <c:v>460.3</c:v>
                </c:pt>
                <c:pt idx="727" formatCode="0.00">
                  <c:v>446.1</c:v>
                </c:pt>
                <c:pt idx="728" formatCode="0.00">
                  <c:v>449.3</c:v>
                </c:pt>
                <c:pt idx="729" formatCode="0.00">
                  <c:v>455.1</c:v>
                </c:pt>
                <c:pt idx="730" formatCode="0.00">
                  <c:v>454.5</c:v>
                </c:pt>
                <c:pt idx="731" formatCode="0.00">
                  <c:v>451.4</c:v>
                </c:pt>
                <c:pt idx="732" formatCode="0.00">
                  <c:v>446</c:v>
                </c:pt>
                <c:pt idx="733" formatCode="0.00">
                  <c:v>440.2</c:v>
                </c:pt>
                <c:pt idx="734" formatCode="0.00">
                  <c:v>433.2</c:v>
                </c:pt>
                <c:pt idx="735" formatCode="0.00">
                  <c:v>428.3</c:v>
                </c:pt>
                <c:pt idx="736" formatCode="0.00">
                  <c:v>412.7</c:v>
                </c:pt>
                <c:pt idx="737" formatCode="0.00">
                  <c:v>422.8</c:v>
                </c:pt>
                <c:pt idx="738" formatCode="0.00">
                  <c:v>435.5</c:v>
                </c:pt>
                <c:pt idx="739" formatCode="0.00">
                  <c:v>436.1</c:v>
                </c:pt>
                <c:pt idx="740" formatCode="0.00">
                  <c:v>428</c:v>
                </c:pt>
                <c:pt idx="741" formatCode="0.00">
                  <c:v>427.1</c:v>
                </c:pt>
                <c:pt idx="742" formatCode="0.00">
                  <c:v>420.8</c:v>
                </c:pt>
                <c:pt idx="743" formatCode="0.00">
                  <c:v>426.2</c:v>
                </c:pt>
                <c:pt idx="744" formatCode="0.00">
                  <c:v>426</c:v>
                </c:pt>
                <c:pt idx="745" formatCode="0.00">
                  <c:v>425.2</c:v>
                </c:pt>
                <c:pt idx="746" formatCode="0.00">
                  <c:v>424.7</c:v>
                </c:pt>
                <c:pt idx="747" formatCode="0.00">
                  <c:v>430</c:v>
                </c:pt>
                <c:pt idx="748" formatCode="0.00">
                  <c:v>428.8</c:v>
                </c:pt>
                <c:pt idx="749" formatCode="0.00">
                  <c:v>426.5</c:v>
                </c:pt>
                <c:pt idx="750" formatCode="0.00">
                  <c:v>420.4</c:v>
                </c:pt>
                <c:pt idx="751" formatCode="0.00">
                  <c:v>422.6</c:v>
                </c:pt>
                <c:pt idx="752" formatCode="0.00">
                  <c:v>416.2</c:v>
                </c:pt>
                <c:pt idx="753" formatCode="0.00">
                  <c:v>416</c:v>
                </c:pt>
                <c:pt idx="754" formatCode="0.00">
                  <c:v>422.9</c:v>
                </c:pt>
                <c:pt idx="755" formatCode="0.00">
                  <c:v>418.3</c:v>
                </c:pt>
                <c:pt idx="756" formatCode="0.00">
                  <c:v>420.5</c:v>
                </c:pt>
                <c:pt idx="757" formatCode="0.00">
                  <c:v>427.6</c:v>
                </c:pt>
                <c:pt idx="758" formatCode="0.00">
                  <c:v>431.8</c:v>
                </c:pt>
                <c:pt idx="759" formatCode="0.00">
                  <c:v>405.3</c:v>
                </c:pt>
              </c:numCache>
            </c:numRef>
          </c:val>
          <c:smooth val="0"/>
          <c:extLst>
            <c:ext xmlns:c16="http://schemas.microsoft.com/office/drawing/2014/chart" uri="{C3380CC4-5D6E-409C-BE32-E72D297353CC}">
              <c16:uniqueId val="{00000000-95BF-400C-959A-B97FC49283DB}"/>
            </c:ext>
          </c:extLst>
        </c:ser>
        <c:dLbls>
          <c:showLegendKey val="0"/>
          <c:showVal val="0"/>
          <c:showCatName val="0"/>
          <c:showSerName val="0"/>
          <c:showPercent val="0"/>
          <c:showBubbleSize val="0"/>
        </c:dLbls>
        <c:smooth val="0"/>
        <c:axId val="642149112"/>
        <c:axId val="642150424"/>
      </c:lineChart>
      <c:dateAx>
        <c:axId val="642149112"/>
        <c:scaling>
          <c:orientation val="minMax"/>
          <c:max val="44926"/>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50424"/>
        <c:crosses val="autoZero"/>
        <c:auto val="1"/>
        <c:lblOffset val="100"/>
        <c:baseTimeUnit val="days"/>
        <c:majorUnit val="6"/>
        <c:majorTimeUnit val="months"/>
      </c:dateAx>
      <c:valAx>
        <c:axId val="642150424"/>
        <c:scaling>
          <c:orientation val="minMax"/>
          <c:max val="1750"/>
          <c:min val="250"/>
        </c:scaling>
        <c:delete val="0"/>
        <c:axPos val="l"/>
        <c:majorGridlines>
          <c:spPr>
            <a:ln w="19050"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642149112"/>
        <c:crosses val="autoZero"/>
        <c:crossBetween val="between"/>
        <c:majorUnit val="2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ISM Manufacturing Index </c:v>
                </c:pt>
              </c:strCache>
            </c:strRef>
          </c:tx>
          <c:spPr>
            <a:ln w="38100" cap="rnd">
              <a:solidFill>
                <a:srgbClr val="2DC0FB"/>
              </a:solidFill>
              <a:round/>
            </a:ln>
            <a:effectLst/>
          </c:spPr>
          <c:marker>
            <c:symbol val="none"/>
          </c:marker>
          <c:cat>
            <c:numRef>
              <c:f>Sheet1!$A$2:$A$340</c:f>
              <c:numCache>
                <c:formatCode>m/d/yyyy</c:formatCode>
                <c:ptCount val="339"/>
                <c:pt idx="0">
                  <c:v>44926</c:v>
                </c:pt>
                <c:pt idx="1">
                  <c:v>44895</c:v>
                </c:pt>
                <c:pt idx="2">
                  <c:v>44865</c:v>
                </c:pt>
                <c:pt idx="3">
                  <c:v>44834</c:v>
                </c:pt>
                <c:pt idx="4">
                  <c:v>44804</c:v>
                </c:pt>
                <c:pt idx="5">
                  <c:v>44773</c:v>
                </c:pt>
                <c:pt idx="6">
                  <c:v>44742</c:v>
                </c:pt>
                <c:pt idx="7">
                  <c:v>44712</c:v>
                </c:pt>
                <c:pt idx="8">
                  <c:v>44681</c:v>
                </c:pt>
                <c:pt idx="9">
                  <c:v>44651</c:v>
                </c:pt>
                <c:pt idx="10">
                  <c:v>44620</c:v>
                </c:pt>
                <c:pt idx="11">
                  <c:v>44592</c:v>
                </c:pt>
                <c:pt idx="12">
                  <c:v>44561</c:v>
                </c:pt>
                <c:pt idx="13">
                  <c:v>44530</c:v>
                </c:pt>
                <c:pt idx="14">
                  <c:v>44500</c:v>
                </c:pt>
                <c:pt idx="15">
                  <c:v>44469</c:v>
                </c:pt>
                <c:pt idx="16">
                  <c:v>44439</c:v>
                </c:pt>
                <c:pt idx="17">
                  <c:v>44408</c:v>
                </c:pt>
                <c:pt idx="18">
                  <c:v>44377</c:v>
                </c:pt>
                <c:pt idx="19">
                  <c:v>44347</c:v>
                </c:pt>
                <c:pt idx="20">
                  <c:v>44316</c:v>
                </c:pt>
                <c:pt idx="21">
                  <c:v>44286</c:v>
                </c:pt>
                <c:pt idx="22">
                  <c:v>44255</c:v>
                </c:pt>
                <c:pt idx="23">
                  <c:v>44227</c:v>
                </c:pt>
                <c:pt idx="24">
                  <c:v>44196</c:v>
                </c:pt>
                <c:pt idx="25">
                  <c:v>44165</c:v>
                </c:pt>
                <c:pt idx="26">
                  <c:v>44135</c:v>
                </c:pt>
                <c:pt idx="27">
                  <c:v>44104</c:v>
                </c:pt>
                <c:pt idx="28">
                  <c:v>44074</c:v>
                </c:pt>
                <c:pt idx="29">
                  <c:v>44043</c:v>
                </c:pt>
                <c:pt idx="30">
                  <c:v>44012</c:v>
                </c:pt>
                <c:pt idx="31">
                  <c:v>43982</c:v>
                </c:pt>
                <c:pt idx="32">
                  <c:v>43951</c:v>
                </c:pt>
                <c:pt idx="33">
                  <c:v>43921</c:v>
                </c:pt>
                <c:pt idx="34">
                  <c:v>43890</c:v>
                </c:pt>
                <c:pt idx="35">
                  <c:v>43861</c:v>
                </c:pt>
                <c:pt idx="36">
                  <c:v>43830</c:v>
                </c:pt>
                <c:pt idx="37">
                  <c:v>43799</c:v>
                </c:pt>
                <c:pt idx="38">
                  <c:v>43769</c:v>
                </c:pt>
                <c:pt idx="39">
                  <c:v>43738</c:v>
                </c:pt>
                <c:pt idx="40">
                  <c:v>43708</c:v>
                </c:pt>
                <c:pt idx="41">
                  <c:v>43677</c:v>
                </c:pt>
                <c:pt idx="42">
                  <c:v>43646</c:v>
                </c:pt>
                <c:pt idx="43">
                  <c:v>43616</c:v>
                </c:pt>
                <c:pt idx="44">
                  <c:v>43585</c:v>
                </c:pt>
                <c:pt idx="45">
                  <c:v>43555</c:v>
                </c:pt>
                <c:pt idx="46">
                  <c:v>43524</c:v>
                </c:pt>
                <c:pt idx="47">
                  <c:v>43496</c:v>
                </c:pt>
                <c:pt idx="48">
                  <c:v>43465</c:v>
                </c:pt>
                <c:pt idx="49">
                  <c:v>43434</c:v>
                </c:pt>
                <c:pt idx="50">
                  <c:v>43404</c:v>
                </c:pt>
                <c:pt idx="51">
                  <c:v>43373</c:v>
                </c:pt>
                <c:pt idx="52">
                  <c:v>43343</c:v>
                </c:pt>
                <c:pt idx="53">
                  <c:v>43312</c:v>
                </c:pt>
                <c:pt idx="54">
                  <c:v>43281</c:v>
                </c:pt>
                <c:pt idx="55">
                  <c:v>43251</c:v>
                </c:pt>
                <c:pt idx="56">
                  <c:v>43220</c:v>
                </c:pt>
                <c:pt idx="57">
                  <c:v>43190</c:v>
                </c:pt>
                <c:pt idx="58">
                  <c:v>43159</c:v>
                </c:pt>
                <c:pt idx="59">
                  <c:v>43131</c:v>
                </c:pt>
                <c:pt idx="60">
                  <c:v>43100</c:v>
                </c:pt>
                <c:pt idx="61">
                  <c:v>43069</c:v>
                </c:pt>
                <c:pt idx="62">
                  <c:v>43039</c:v>
                </c:pt>
                <c:pt idx="63">
                  <c:v>43008</c:v>
                </c:pt>
                <c:pt idx="64">
                  <c:v>42978</c:v>
                </c:pt>
                <c:pt idx="65">
                  <c:v>42947</c:v>
                </c:pt>
                <c:pt idx="66">
                  <c:v>42916</c:v>
                </c:pt>
                <c:pt idx="67">
                  <c:v>42886</c:v>
                </c:pt>
                <c:pt idx="68">
                  <c:v>42855</c:v>
                </c:pt>
                <c:pt idx="69">
                  <c:v>42825</c:v>
                </c:pt>
                <c:pt idx="70">
                  <c:v>42794</c:v>
                </c:pt>
                <c:pt idx="71">
                  <c:v>42766</c:v>
                </c:pt>
                <c:pt idx="72">
                  <c:v>42735</c:v>
                </c:pt>
                <c:pt idx="73">
                  <c:v>42704</c:v>
                </c:pt>
                <c:pt idx="74">
                  <c:v>42674</c:v>
                </c:pt>
                <c:pt idx="75">
                  <c:v>42643</c:v>
                </c:pt>
                <c:pt idx="76">
                  <c:v>42613</c:v>
                </c:pt>
                <c:pt idx="77">
                  <c:v>42582</c:v>
                </c:pt>
                <c:pt idx="78">
                  <c:v>42551</c:v>
                </c:pt>
                <c:pt idx="79">
                  <c:v>42521</c:v>
                </c:pt>
                <c:pt idx="80">
                  <c:v>42490</c:v>
                </c:pt>
                <c:pt idx="81">
                  <c:v>42460</c:v>
                </c:pt>
                <c:pt idx="82">
                  <c:v>42429</c:v>
                </c:pt>
                <c:pt idx="83">
                  <c:v>42400</c:v>
                </c:pt>
                <c:pt idx="84">
                  <c:v>42369</c:v>
                </c:pt>
                <c:pt idx="85">
                  <c:v>42338</c:v>
                </c:pt>
                <c:pt idx="86">
                  <c:v>42308</c:v>
                </c:pt>
                <c:pt idx="87">
                  <c:v>42277</c:v>
                </c:pt>
                <c:pt idx="88">
                  <c:v>42247</c:v>
                </c:pt>
                <c:pt idx="89">
                  <c:v>42216</c:v>
                </c:pt>
                <c:pt idx="90">
                  <c:v>42185</c:v>
                </c:pt>
                <c:pt idx="91">
                  <c:v>42155</c:v>
                </c:pt>
                <c:pt idx="92">
                  <c:v>42124</c:v>
                </c:pt>
                <c:pt idx="93">
                  <c:v>42094</c:v>
                </c:pt>
                <c:pt idx="94">
                  <c:v>42063</c:v>
                </c:pt>
                <c:pt idx="95">
                  <c:v>42035</c:v>
                </c:pt>
                <c:pt idx="96">
                  <c:v>42004</c:v>
                </c:pt>
                <c:pt idx="97">
                  <c:v>41973</c:v>
                </c:pt>
                <c:pt idx="98">
                  <c:v>41943</c:v>
                </c:pt>
                <c:pt idx="99">
                  <c:v>41912</c:v>
                </c:pt>
                <c:pt idx="100">
                  <c:v>41882</c:v>
                </c:pt>
                <c:pt idx="101">
                  <c:v>41851</c:v>
                </c:pt>
                <c:pt idx="102">
                  <c:v>41820</c:v>
                </c:pt>
                <c:pt idx="103">
                  <c:v>41790</c:v>
                </c:pt>
                <c:pt idx="104">
                  <c:v>41759</c:v>
                </c:pt>
                <c:pt idx="105">
                  <c:v>41729</c:v>
                </c:pt>
                <c:pt idx="106">
                  <c:v>41698</c:v>
                </c:pt>
                <c:pt idx="107">
                  <c:v>41670</c:v>
                </c:pt>
                <c:pt idx="108">
                  <c:v>41639</c:v>
                </c:pt>
                <c:pt idx="109">
                  <c:v>41608</c:v>
                </c:pt>
                <c:pt idx="110">
                  <c:v>41578</c:v>
                </c:pt>
                <c:pt idx="111">
                  <c:v>41547</c:v>
                </c:pt>
                <c:pt idx="112">
                  <c:v>41517</c:v>
                </c:pt>
                <c:pt idx="113">
                  <c:v>41486</c:v>
                </c:pt>
                <c:pt idx="114">
                  <c:v>41455</c:v>
                </c:pt>
                <c:pt idx="115">
                  <c:v>41425</c:v>
                </c:pt>
                <c:pt idx="116">
                  <c:v>41394</c:v>
                </c:pt>
                <c:pt idx="117">
                  <c:v>41364</c:v>
                </c:pt>
                <c:pt idx="118">
                  <c:v>41333</c:v>
                </c:pt>
                <c:pt idx="119">
                  <c:v>41305</c:v>
                </c:pt>
                <c:pt idx="120">
                  <c:v>41274</c:v>
                </c:pt>
                <c:pt idx="121">
                  <c:v>41243</c:v>
                </c:pt>
                <c:pt idx="122">
                  <c:v>41213</c:v>
                </c:pt>
                <c:pt idx="123">
                  <c:v>41182</c:v>
                </c:pt>
                <c:pt idx="124">
                  <c:v>41152</c:v>
                </c:pt>
                <c:pt idx="125">
                  <c:v>41121</c:v>
                </c:pt>
                <c:pt idx="126">
                  <c:v>41090</c:v>
                </c:pt>
                <c:pt idx="127">
                  <c:v>41060</c:v>
                </c:pt>
                <c:pt idx="128">
                  <c:v>41029</c:v>
                </c:pt>
                <c:pt idx="129">
                  <c:v>40999</c:v>
                </c:pt>
                <c:pt idx="130">
                  <c:v>40968</c:v>
                </c:pt>
                <c:pt idx="131">
                  <c:v>40939</c:v>
                </c:pt>
                <c:pt idx="132">
                  <c:v>40908</c:v>
                </c:pt>
                <c:pt idx="133">
                  <c:v>40877</c:v>
                </c:pt>
                <c:pt idx="134">
                  <c:v>40847</c:v>
                </c:pt>
                <c:pt idx="135">
                  <c:v>40816</c:v>
                </c:pt>
                <c:pt idx="136">
                  <c:v>40786</c:v>
                </c:pt>
                <c:pt idx="137">
                  <c:v>40755</c:v>
                </c:pt>
                <c:pt idx="138">
                  <c:v>40724</c:v>
                </c:pt>
                <c:pt idx="139">
                  <c:v>40694</c:v>
                </c:pt>
                <c:pt idx="140">
                  <c:v>40663</c:v>
                </c:pt>
                <c:pt idx="141">
                  <c:v>40633</c:v>
                </c:pt>
                <c:pt idx="142">
                  <c:v>40602</c:v>
                </c:pt>
                <c:pt idx="143">
                  <c:v>40574</c:v>
                </c:pt>
                <c:pt idx="144">
                  <c:v>40543</c:v>
                </c:pt>
                <c:pt idx="145">
                  <c:v>40512</c:v>
                </c:pt>
                <c:pt idx="146">
                  <c:v>40482</c:v>
                </c:pt>
                <c:pt idx="147">
                  <c:v>40451</c:v>
                </c:pt>
                <c:pt idx="148">
                  <c:v>40421</c:v>
                </c:pt>
                <c:pt idx="149">
                  <c:v>40390</c:v>
                </c:pt>
                <c:pt idx="150">
                  <c:v>40359</c:v>
                </c:pt>
                <c:pt idx="151">
                  <c:v>40329</c:v>
                </c:pt>
                <c:pt idx="152">
                  <c:v>40298</c:v>
                </c:pt>
                <c:pt idx="153">
                  <c:v>40268</c:v>
                </c:pt>
                <c:pt idx="154">
                  <c:v>40237</c:v>
                </c:pt>
                <c:pt idx="155">
                  <c:v>40209</c:v>
                </c:pt>
                <c:pt idx="156">
                  <c:v>40178</c:v>
                </c:pt>
                <c:pt idx="157">
                  <c:v>40147</c:v>
                </c:pt>
                <c:pt idx="158">
                  <c:v>40117</c:v>
                </c:pt>
                <c:pt idx="159">
                  <c:v>40086</c:v>
                </c:pt>
                <c:pt idx="160">
                  <c:v>40056</c:v>
                </c:pt>
                <c:pt idx="161">
                  <c:v>40025</c:v>
                </c:pt>
                <c:pt idx="162">
                  <c:v>39994</c:v>
                </c:pt>
                <c:pt idx="163">
                  <c:v>39964</c:v>
                </c:pt>
                <c:pt idx="164">
                  <c:v>39933</c:v>
                </c:pt>
                <c:pt idx="165">
                  <c:v>39903</c:v>
                </c:pt>
                <c:pt idx="166">
                  <c:v>39872</c:v>
                </c:pt>
                <c:pt idx="167">
                  <c:v>39844</c:v>
                </c:pt>
                <c:pt idx="168">
                  <c:v>39813</c:v>
                </c:pt>
                <c:pt idx="169">
                  <c:v>39782</c:v>
                </c:pt>
                <c:pt idx="170">
                  <c:v>39752</c:v>
                </c:pt>
                <c:pt idx="171">
                  <c:v>39721</c:v>
                </c:pt>
                <c:pt idx="172">
                  <c:v>39691</c:v>
                </c:pt>
                <c:pt idx="173">
                  <c:v>39660</c:v>
                </c:pt>
                <c:pt idx="174">
                  <c:v>39629</c:v>
                </c:pt>
                <c:pt idx="175">
                  <c:v>39599</c:v>
                </c:pt>
                <c:pt idx="176">
                  <c:v>39568</c:v>
                </c:pt>
                <c:pt idx="177">
                  <c:v>39538</c:v>
                </c:pt>
                <c:pt idx="178">
                  <c:v>39507</c:v>
                </c:pt>
                <c:pt idx="179">
                  <c:v>39478</c:v>
                </c:pt>
                <c:pt idx="180">
                  <c:v>39447</c:v>
                </c:pt>
                <c:pt idx="181">
                  <c:v>39416</c:v>
                </c:pt>
                <c:pt idx="182">
                  <c:v>39386</c:v>
                </c:pt>
                <c:pt idx="183">
                  <c:v>39355</c:v>
                </c:pt>
                <c:pt idx="184">
                  <c:v>39325</c:v>
                </c:pt>
                <c:pt idx="185">
                  <c:v>39294</c:v>
                </c:pt>
                <c:pt idx="186">
                  <c:v>39263</c:v>
                </c:pt>
                <c:pt idx="187">
                  <c:v>39233</c:v>
                </c:pt>
                <c:pt idx="188">
                  <c:v>39202</c:v>
                </c:pt>
                <c:pt idx="189">
                  <c:v>39172</c:v>
                </c:pt>
                <c:pt idx="190">
                  <c:v>39141</c:v>
                </c:pt>
                <c:pt idx="191">
                  <c:v>39113</c:v>
                </c:pt>
                <c:pt idx="192">
                  <c:v>39082</c:v>
                </c:pt>
                <c:pt idx="193">
                  <c:v>39051</c:v>
                </c:pt>
                <c:pt idx="194">
                  <c:v>39021</c:v>
                </c:pt>
                <c:pt idx="195">
                  <c:v>38990</c:v>
                </c:pt>
                <c:pt idx="196">
                  <c:v>38960</c:v>
                </c:pt>
                <c:pt idx="197">
                  <c:v>38929</c:v>
                </c:pt>
                <c:pt idx="198">
                  <c:v>38898</c:v>
                </c:pt>
                <c:pt idx="199">
                  <c:v>38868</c:v>
                </c:pt>
                <c:pt idx="200">
                  <c:v>38837</c:v>
                </c:pt>
                <c:pt idx="201">
                  <c:v>38807</c:v>
                </c:pt>
                <c:pt idx="202">
                  <c:v>38776</c:v>
                </c:pt>
                <c:pt idx="203">
                  <c:v>38748</c:v>
                </c:pt>
                <c:pt idx="204">
                  <c:v>38717</c:v>
                </c:pt>
                <c:pt idx="205">
                  <c:v>38686</c:v>
                </c:pt>
                <c:pt idx="206">
                  <c:v>38656</c:v>
                </c:pt>
                <c:pt idx="207">
                  <c:v>38625</c:v>
                </c:pt>
                <c:pt idx="208">
                  <c:v>38595</c:v>
                </c:pt>
                <c:pt idx="209">
                  <c:v>38564</c:v>
                </c:pt>
                <c:pt idx="210">
                  <c:v>38533</c:v>
                </c:pt>
                <c:pt idx="211">
                  <c:v>38503</c:v>
                </c:pt>
                <c:pt idx="212">
                  <c:v>38472</c:v>
                </c:pt>
                <c:pt idx="213">
                  <c:v>38442</c:v>
                </c:pt>
                <c:pt idx="214">
                  <c:v>38411</c:v>
                </c:pt>
                <c:pt idx="215">
                  <c:v>38383</c:v>
                </c:pt>
                <c:pt idx="216">
                  <c:v>38352</c:v>
                </c:pt>
                <c:pt idx="217">
                  <c:v>38321</c:v>
                </c:pt>
                <c:pt idx="218">
                  <c:v>38291</c:v>
                </c:pt>
                <c:pt idx="219">
                  <c:v>38260</c:v>
                </c:pt>
                <c:pt idx="220">
                  <c:v>38230</c:v>
                </c:pt>
                <c:pt idx="221">
                  <c:v>38199</c:v>
                </c:pt>
                <c:pt idx="222">
                  <c:v>38168</c:v>
                </c:pt>
                <c:pt idx="223">
                  <c:v>38138</c:v>
                </c:pt>
                <c:pt idx="224">
                  <c:v>38107</c:v>
                </c:pt>
                <c:pt idx="225">
                  <c:v>38077</c:v>
                </c:pt>
                <c:pt idx="226">
                  <c:v>38046</c:v>
                </c:pt>
                <c:pt idx="227">
                  <c:v>38017</c:v>
                </c:pt>
                <c:pt idx="228">
                  <c:v>37986</c:v>
                </c:pt>
                <c:pt idx="229">
                  <c:v>37955</c:v>
                </c:pt>
                <c:pt idx="230">
                  <c:v>37925</c:v>
                </c:pt>
                <c:pt idx="231">
                  <c:v>37894</c:v>
                </c:pt>
                <c:pt idx="232">
                  <c:v>37864</c:v>
                </c:pt>
                <c:pt idx="233">
                  <c:v>37833</c:v>
                </c:pt>
                <c:pt idx="234">
                  <c:v>37802</c:v>
                </c:pt>
                <c:pt idx="235">
                  <c:v>37772</c:v>
                </c:pt>
                <c:pt idx="236">
                  <c:v>37741</c:v>
                </c:pt>
                <c:pt idx="237">
                  <c:v>37711</c:v>
                </c:pt>
                <c:pt idx="238">
                  <c:v>37680</c:v>
                </c:pt>
                <c:pt idx="239">
                  <c:v>37652</c:v>
                </c:pt>
                <c:pt idx="240">
                  <c:v>37621</c:v>
                </c:pt>
                <c:pt idx="241">
                  <c:v>37590</c:v>
                </c:pt>
                <c:pt idx="242">
                  <c:v>37560</c:v>
                </c:pt>
                <c:pt idx="243">
                  <c:v>37529</c:v>
                </c:pt>
                <c:pt idx="244">
                  <c:v>37499</c:v>
                </c:pt>
                <c:pt idx="245">
                  <c:v>37468</c:v>
                </c:pt>
                <c:pt idx="246">
                  <c:v>37437</c:v>
                </c:pt>
                <c:pt idx="247">
                  <c:v>37407</c:v>
                </c:pt>
                <c:pt idx="248">
                  <c:v>37376</c:v>
                </c:pt>
                <c:pt idx="249">
                  <c:v>37346</c:v>
                </c:pt>
                <c:pt idx="250">
                  <c:v>37315</c:v>
                </c:pt>
                <c:pt idx="251">
                  <c:v>37287</c:v>
                </c:pt>
                <c:pt idx="252">
                  <c:v>37256</c:v>
                </c:pt>
                <c:pt idx="253">
                  <c:v>37225</c:v>
                </c:pt>
                <c:pt idx="254">
                  <c:v>37195</c:v>
                </c:pt>
                <c:pt idx="255">
                  <c:v>37164</c:v>
                </c:pt>
                <c:pt idx="256">
                  <c:v>37134</c:v>
                </c:pt>
                <c:pt idx="257">
                  <c:v>37103</c:v>
                </c:pt>
                <c:pt idx="258">
                  <c:v>37072</c:v>
                </c:pt>
                <c:pt idx="259">
                  <c:v>37042</c:v>
                </c:pt>
                <c:pt idx="260">
                  <c:v>37011</c:v>
                </c:pt>
                <c:pt idx="261">
                  <c:v>36981</c:v>
                </c:pt>
                <c:pt idx="262">
                  <c:v>36950</c:v>
                </c:pt>
                <c:pt idx="263">
                  <c:v>36922</c:v>
                </c:pt>
                <c:pt idx="264">
                  <c:v>36891</c:v>
                </c:pt>
                <c:pt idx="265">
                  <c:v>36860</c:v>
                </c:pt>
                <c:pt idx="266">
                  <c:v>36830</c:v>
                </c:pt>
                <c:pt idx="267">
                  <c:v>36799</c:v>
                </c:pt>
                <c:pt idx="268">
                  <c:v>36769</c:v>
                </c:pt>
                <c:pt idx="269">
                  <c:v>36738</c:v>
                </c:pt>
                <c:pt idx="270">
                  <c:v>36707</c:v>
                </c:pt>
                <c:pt idx="271">
                  <c:v>36677</c:v>
                </c:pt>
                <c:pt idx="272">
                  <c:v>36646</c:v>
                </c:pt>
                <c:pt idx="273">
                  <c:v>36616</c:v>
                </c:pt>
                <c:pt idx="274">
                  <c:v>36585</c:v>
                </c:pt>
                <c:pt idx="275">
                  <c:v>36556</c:v>
                </c:pt>
                <c:pt idx="276">
                  <c:v>36525</c:v>
                </c:pt>
                <c:pt idx="277">
                  <c:v>36494</c:v>
                </c:pt>
                <c:pt idx="278">
                  <c:v>36464</c:v>
                </c:pt>
                <c:pt idx="279">
                  <c:v>36433</c:v>
                </c:pt>
                <c:pt idx="280">
                  <c:v>36403</c:v>
                </c:pt>
                <c:pt idx="281">
                  <c:v>36372</c:v>
                </c:pt>
                <c:pt idx="282">
                  <c:v>36341</c:v>
                </c:pt>
                <c:pt idx="283">
                  <c:v>36311</c:v>
                </c:pt>
                <c:pt idx="284">
                  <c:v>36280</c:v>
                </c:pt>
                <c:pt idx="285">
                  <c:v>36250</c:v>
                </c:pt>
                <c:pt idx="286">
                  <c:v>36219</c:v>
                </c:pt>
                <c:pt idx="287">
                  <c:v>36191</c:v>
                </c:pt>
                <c:pt idx="288">
                  <c:v>36160</c:v>
                </c:pt>
                <c:pt idx="289">
                  <c:v>36129</c:v>
                </c:pt>
                <c:pt idx="290">
                  <c:v>36099</c:v>
                </c:pt>
                <c:pt idx="291">
                  <c:v>36068</c:v>
                </c:pt>
                <c:pt idx="292">
                  <c:v>36038</c:v>
                </c:pt>
                <c:pt idx="293">
                  <c:v>36007</c:v>
                </c:pt>
                <c:pt idx="294">
                  <c:v>35976</c:v>
                </c:pt>
                <c:pt idx="295">
                  <c:v>35946</c:v>
                </c:pt>
                <c:pt idx="296">
                  <c:v>35915</c:v>
                </c:pt>
                <c:pt idx="297">
                  <c:v>35885</c:v>
                </c:pt>
                <c:pt idx="298">
                  <c:v>35854</c:v>
                </c:pt>
                <c:pt idx="299">
                  <c:v>35826</c:v>
                </c:pt>
                <c:pt idx="300">
                  <c:v>35795</c:v>
                </c:pt>
                <c:pt idx="301">
                  <c:v>35764</c:v>
                </c:pt>
                <c:pt idx="302">
                  <c:v>35734</c:v>
                </c:pt>
                <c:pt idx="303">
                  <c:v>35703</c:v>
                </c:pt>
                <c:pt idx="304">
                  <c:v>35673</c:v>
                </c:pt>
                <c:pt idx="305">
                  <c:v>35642</c:v>
                </c:pt>
                <c:pt idx="306">
                  <c:v>35611</c:v>
                </c:pt>
                <c:pt idx="307">
                  <c:v>35581</c:v>
                </c:pt>
                <c:pt idx="308">
                  <c:v>35550</c:v>
                </c:pt>
                <c:pt idx="309">
                  <c:v>35520</c:v>
                </c:pt>
                <c:pt idx="310">
                  <c:v>35489</c:v>
                </c:pt>
                <c:pt idx="311">
                  <c:v>35461</c:v>
                </c:pt>
                <c:pt idx="312">
                  <c:v>35430</c:v>
                </c:pt>
                <c:pt idx="313">
                  <c:v>35399</c:v>
                </c:pt>
                <c:pt idx="314">
                  <c:v>35369</c:v>
                </c:pt>
                <c:pt idx="315">
                  <c:v>35338</c:v>
                </c:pt>
                <c:pt idx="316">
                  <c:v>35308</c:v>
                </c:pt>
                <c:pt idx="317">
                  <c:v>35277</c:v>
                </c:pt>
                <c:pt idx="318">
                  <c:v>35246</c:v>
                </c:pt>
                <c:pt idx="319">
                  <c:v>35216</c:v>
                </c:pt>
                <c:pt idx="320">
                  <c:v>35185</c:v>
                </c:pt>
                <c:pt idx="321">
                  <c:v>35155</c:v>
                </c:pt>
                <c:pt idx="322">
                  <c:v>35124</c:v>
                </c:pt>
                <c:pt idx="323">
                  <c:v>35095</c:v>
                </c:pt>
                <c:pt idx="324">
                  <c:v>35064</c:v>
                </c:pt>
                <c:pt idx="325">
                  <c:v>35033</c:v>
                </c:pt>
                <c:pt idx="326">
                  <c:v>35003</c:v>
                </c:pt>
                <c:pt idx="327">
                  <c:v>34972</c:v>
                </c:pt>
                <c:pt idx="328">
                  <c:v>34942</c:v>
                </c:pt>
                <c:pt idx="329">
                  <c:v>34911</c:v>
                </c:pt>
                <c:pt idx="330">
                  <c:v>34880</c:v>
                </c:pt>
                <c:pt idx="331">
                  <c:v>34850</c:v>
                </c:pt>
                <c:pt idx="332">
                  <c:v>34819</c:v>
                </c:pt>
                <c:pt idx="333">
                  <c:v>34789</c:v>
                </c:pt>
                <c:pt idx="334">
                  <c:v>34758</c:v>
                </c:pt>
                <c:pt idx="335">
                  <c:v>34730</c:v>
                </c:pt>
                <c:pt idx="336">
                  <c:v>34699</c:v>
                </c:pt>
                <c:pt idx="337">
                  <c:v>34668</c:v>
                </c:pt>
                <c:pt idx="338">
                  <c:v>34638</c:v>
                </c:pt>
              </c:numCache>
            </c:numRef>
          </c:cat>
          <c:val>
            <c:numRef>
              <c:f>Sheet1!$B$2:$B$340</c:f>
              <c:numCache>
                <c:formatCode>General</c:formatCode>
                <c:ptCount val="339"/>
                <c:pt idx="0">
                  <c:v>48.4</c:v>
                </c:pt>
                <c:pt idx="1">
                  <c:v>49</c:v>
                </c:pt>
                <c:pt idx="2">
                  <c:v>50.2</c:v>
                </c:pt>
                <c:pt idx="3">
                  <c:v>50.9</c:v>
                </c:pt>
                <c:pt idx="4">
                  <c:v>52.8</c:v>
                </c:pt>
                <c:pt idx="5">
                  <c:v>52.8</c:v>
                </c:pt>
                <c:pt idx="6" formatCode="0.00">
                  <c:v>53</c:v>
                </c:pt>
                <c:pt idx="7" formatCode="0.00">
                  <c:v>56.1</c:v>
                </c:pt>
                <c:pt idx="8" formatCode="0.00">
                  <c:v>55.4</c:v>
                </c:pt>
                <c:pt idx="9" formatCode="0.00">
                  <c:v>57.1</c:v>
                </c:pt>
                <c:pt idx="10" formatCode="0.00">
                  <c:v>58.6</c:v>
                </c:pt>
                <c:pt idx="11" formatCode="0.00">
                  <c:v>57.6</c:v>
                </c:pt>
                <c:pt idx="12" formatCode="0.00">
                  <c:v>58.8</c:v>
                </c:pt>
                <c:pt idx="13" formatCode="0.00">
                  <c:v>60.6</c:v>
                </c:pt>
                <c:pt idx="14" formatCode="0.00">
                  <c:v>60.8</c:v>
                </c:pt>
                <c:pt idx="15" formatCode="0.00">
                  <c:v>60.5</c:v>
                </c:pt>
                <c:pt idx="16" formatCode="0.00">
                  <c:v>59.7</c:v>
                </c:pt>
                <c:pt idx="17" formatCode="0.00">
                  <c:v>59.9</c:v>
                </c:pt>
                <c:pt idx="18" formatCode="0.00">
                  <c:v>60.9</c:v>
                </c:pt>
                <c:pt idx="19" formatCode="0.00">
                  <c:v>61.6</c:v>
                </c:pt>
                <c:pt idx="20" formatCode="0.00">
                  <c:v>60.6</c:v>
                </c:pt>
                <c:pt idx="21" formatCode="0.00">
                  <c:v>63.7</c:v>
                </c:pt>
                <c:pt idx="22" formatCode="0.00">
                  <c:v>60.9</c:v>
                </c:pt>
                <c:pt idx="23" formatCode="0.00">
                  <c:v>59.4</c:v>
                </c:pt>
                <c:pt idx="24" formatCode="0.00">
                  <c:v>60.5</c:v>
                </c:pt>
                <c:pt idx="25" formatCode="0.00">
                  <c:v>57.3</c:v>
                </c:pt>
                <c:pt idx="26" formatCode="0.00">
                  <c:v>58.8</c:v>
                </c:pt>
                <c:pt idx="27" formatCode="0.00">
                  <c:v>55.4</c:v>
                </c:pt>
                <c:pt idx="28" formatCode="0.00">
                  <c:v>55.4</c:v>
                </c:pt>
                <c:pt idx="29" formatCode="0.00">
                  <c:v>53.9</c:v>
                </c:pt>
                <c:pt idx="30" formatCode="0.00">
                  <c:v>52.4</c:v>
                </c:pt>
                <c:pt idx="31" formatCode="0.00">
                  <c:v>43.5</c:v>
                </c:pt>
                <c:pt idx="32" formatCode="0.00">
                  <c:v>41.6</c:v>
                </c:pt>
                <c:pt idx="33" formatCode="0.00">
                  <c:v>49.1</c:v>
                </c:pt>
                <c:pt idx="34" formatCode="0.00">
                  <c:v>50.3</c:v>
                </c:pt>
                <c:pt idx="35" formatCode="0.00">
                  <c:v>51.4</c:v>
                </c:pt>
                <c:pt idx="36" formatCode="0.00">
                  <c:v>47.9</c:v>
                </c:pt>
                <c:pt idx="37" formatCode="0.00">
                  <c:v>48.1</c:v>
                </c:pt>
                <c:pt idx="38" formatCode="0.00">
                  <c:v>48.1</c:v>
                </c:pt>
                <c:pt idx="39" formatCode="0.00">
                  <c:v>48.1</c:v>
                </c:pt>
                <c:pt idx="40" formatCode="0.00">
                  <c:v>48.5</c:v>
                </c:pt>
                <c:pt idx="41" formatCode="0.00">
                  <c:v>51</c:v>
                </c:pt>
                <c:pt idx="42" formatCode="0.00">
                  <c:v>51.5</c:v>
                </c:pt>
                <c:pt idx="43" formatCode="0.00">
                  <c:v>52.6</c:v>
                </c:pt>
                <c:pt idx="44" formatCode="0.00">
                  <c:v>53.6</c:v>
                </c:pt>
                <c:pt idx="45" formatCode="0.00">
                  <c:v>54.9</c:v>
                </c:pt>
                <c:pt idx="46" formatCode="0.00">
                  <c:v>54.4</c:v>
                </c:pt>
                <c:pt idx="47" formatCode="0.00">
                  <c:v>55.7</c:v>
                </c:pt>
                <c:pt idx="48" formatCode="0.00">
                  <c:v>54.9</c:v>
                </c:pt>
                <c:pt idx="49" formatCode="0.00">
                  <c:v>58.6</c:v>
                </c:pt>
                <c:pt idx="50" formatCode="0.00">
                  <c:v>58.1</c:v>
                </c:pt>
                <c:pt idx="51" formatCode="0.00">
                  <c:v>59.3</c:v>
                </c:pt>
                <c:pt idx="52" formatCode="0.00">
                  <c:v>60.5</c:v>
                </c:pt>
                <c:pt idx="53" formatCode="0.00">
                  <c:v>58.1</c:v>
                </c:pt>
                <c:pt idx="54" formatCode="0.00">
                  <c:v>59.9</c:v>
                </c:pt>
                <c:pt idx="55" formatCode="0.00">
                  <c:v>59</c:v>
                </c:pt>
                <c:pt idx="56" formatCode="0.00">
                  <c:v>58.6</c:v>
                </c:pt>
                <c:pt idx="57" formatCode="0.00">
                  <c:v>58.8</c:v>
                </c:pt>
                <c:pt idx="58" formatCode="0.00">
                  <c:v>60.9</c:v>
                </c:pt>
                <c:pt idx="59" formatCode="0.00">
                  <c:v>59.4</c:v>
                </c:pt>
                <c:pt idx="60" formatCode="0.00">
                  <c:v>59.7</c:v>
                </c:pt>
                <c:pt idx="61" formatCode="0.00">
                  <c:v>57.6</c:v>
                </c:pt>
                <c:pt idx="62" formatCode="0.00">
                  <c:v>58.6</c:v>
                </c:pt>
                <c:pt idx="63" formatCode="0.00">
                  <c:v>60</c:v>
                </c:pt>
                <c:pt idx="64" formatCode="0.00">
                  <c:v>58.4</c:v>
                </c:pt>
                <c:pt idx="65" formatCode="0.00">
                  <c:v>56.5</c:v>
                </c:pt>
                <c:pt idx="66" formatCode="0.00">
                  <c:v>56.2</c:v>
                </c:pt>
                <c:pt idx="67" formatCode="0.00">
                  <c:v>56.4</c:v>
                </c:pt>
                <c:pt idx="68" formatCode="0.00">
                  <c:v>55.8</c:v>
                </c:pt>
                <c:pt idx="69" formatCode="0.00">
                  <c:v>56.5</c:v>
                </c:pt>
                <c:pt idx="70" formatCode="0.00">
                  <c:v>57.7</c:v>
                </c:pt>
                <c:pt idx="71" formatCode="0.00">
                  <c:v>55.7</c:v>
                </c:pt>
                <c:pt idx="72" formatCode="0.00">
                  <c:v>54.4</c:v>
                </c:pt>
                <c:pt idx="73" formatCode="0.00">
                  <c:v>53.2</c:v>
                </c:pt>
                <c:pt idx="74" formatCode="0.00">
                  <c:v>51.8</c:v>
                </c:pt>
                <c:pt idx="75" formatCode="0.00">
                  <c:v>51.1</c:v>
                </c:pt>
                <c:pt idx="76" formatCode="0.00">
                  <c:v>49.8</c:v>
                </c:pt>
                <c:pt idx="77" formatCode="0.00">
                  <c:v>52.7</c:v>
                </c:pt>
                <c:pt idx="78" formatCode="0.00">
                  <c:v>52.2</c:v>
                </c:pt>
                <c:pt idx="79" formatCode="0.00">
                  <c:v>51.4</c:v>
                </c:pt>
                <c:pt idx="80" formatCode="0.00">
                  <c:v>51.3</c:v>
                </c:pt>
                <c:pt idx="81" formatCode="0.00">
                  <c:v>51</c:v>
                </c:pt>
                <c:pt idx="82" formatCode="0.00">
                  <c:v>49.2</c:v>
                </c:pt>
                <c:pt idx="83" formatCode="0.00">
                  <c:v>47.6</c:v>
                </c:pt>
                <c:pt idx="84" formatCode="0.00">
                  <c:v>48.7</c:v>
                </c:pt>
                <c:pt idx="85" formatCode="0.00">
                  <c:v>49.1</c:v>
                </c:pt>
                <c:pt idx="86" formatCode="0.00">
                  <c:v>49.1</c:v>
                </c:pt>
                <c:pt idx="87" formatCode="0.00">
                  <c:v>50.1</c:v>
                </c:pt>
                <c:pt idx="88" formatCode="0.00">
                  <c:v>50.2</c:v>
                </c:pt>
                <c:pt idx="89" formatCode="0.00">
                  <c:v>52</c:v>
                </c:pt>
                <c:pt idx="90" formatCode="0.00">
                  <c:v>52.5</c:v>
                </c:pt>
                <c:pt idx="91" formatCode="0.00">
                  <c:v>52.9</c:v>
                </c:pt>
                <c:pt idx="92" formatCode="0.00">
                  <c:v>51.9</c:v>
                </c:pt>
                <c:pt idx="93" formatCode="0.00">
                  <c:v>52.1</c:v>
                </c:pt>
                <c:pt idx="94" formatCode="0.00">
                  <c:v>53</c:v>
                </c:pt>
                <c:pt idx="95" formatCode="0.00">
                  <c:v>53.9</c:v>
                </c:pt>
                <c:pt idx="96" formatCode="0.00">
                  <c:v>55.7</c:v>
                </c:pt>
                <c:pt idx="97" formatCode="0.00">
                  <c:v>56.3</c:v>
                </c:pt>
                <c:pt idx="98" formatCode="0.00">
                  <c:v>56.2</c:v>
                </c:pt>
                <c:pt idx="99" formatCode="0.00">
                  <c:v>55.7</c:v>
                </c:pt>
                <c:pt idx="100" formatCode="0.00">
                  <c:v>56.3</c:v>
                </c:pt>
                <c:pt idx="101" formatCode="0.00">
                  <c:v>55.1</c:v>
                </c:pt>
                <c:pt idx="102" formatCode="0.00">
                  <c:v>55</c:v>
                </c:pt>
                <c:pt idx="103" formatCode="0.00">
                  <c:v>55.7</c:v>
                </c:pt>
                <c:pt idx="104" formatCode="0.00">
                  <c:v>56.6</c:v>
                </c:pt>
                <c:pt idx="105" formatCode="0.00">
                  <c:v>55.9</c:v>
                </c:pt>
                <c:pt idx="106" formatCode="0.00">
                  <c:v>55</c:v>
                </c:pt>
                <c:pt idx="107" formatCode="0.00">
                  <c:v>52.5</c:v>
                </c:pt>
                <c:pt idx="108" formatCode="0.00">
                  <c:v>56.5</c:v>
                </c:pt>
                <c:pt idx="109" formatCode="0.00">
                  <c:v>55.5</c:v>
                </c:pt>
                <c:pt idx="110" formatCode="0.00">
                  <c:v>54.6</c:v>
                </c:pt>
                <c:pt idx="111" formatCode="0.00">
                  <c:v>54.6</c:v>
                </c:pt>
                <c:pt idx="112" formatCode="0.00">
                  <c:v>54</c:v>
                </c:pt>
                <c:pt idx="113" formatCode="0.00">
                  <c:v>53.8</c:v>
                </c:pt>
                <c:pt idx="114" formatCode="0.00">
                  <c:v>51.1</c:v>
                </c:pt>
                <c:pt idx="115" formatCode="0.00">
                  <c:v>50.8</c:v>
                </c:pt>
                <c:pt idx="116" formatCode="0.00">
                  <c:v>51</c:v>
                </c:pt>
                <c:pt idx="117" formatCode="0.00">
                  <c:v>51.9</c:v>
                </c:pt>
                <c:pt idx="118" formatCode="0.00">
                  <c:v>54.2</c:v>
                </c:pt>
                <c:pt idx="119" formatCode="0.00">
                  <c:v>53.3</c:v>
                </c:pt>
                <c:pt idx="120" formatCode="0.00">
                  <c:v>50.1</c:v>
                </c:pt>
                <c:pt idx="121" formatCode="0.00">
                  <c:v>48</c:v>
                </c:pt>
                <c:pt idx="122" formatCode="0.00">
                  <c:v>50.5</c:v>
                </c:pt>
                <c:pt idx="123" formatCode="0.00">
                  <c:v>50.8</c:v>
                </c:pt>
                <c:pt idx="124" formatCode="0.00">
                  <c:v>49</c:v>
                </c:pt>
                <c:pt idx="125" formatCode="0.00">
                  <c:v>49.6</c:v>
                </c:pt>
                <c:pt idx="126" formatCode="0.00">
                  <c:v>49.5</c:v>
                </c:pt>
                <c:pt idx="127" formatCode="0.00">
                  <c:v>53.2</c:v>
                </c:pt>
                <c:pt idx="128" formatCode="0.00">
                  <c:v>55.2</c:v>
                </c:pt>
                <c:pt idx="129" formatCode="0.00">
                  <c:v>53.5</c:v>
                </c:pt>
                <c:pt idx="130" formatCode="0.00">
                  <c:v>53.3</c:v>
                </c:pt>
                <c:pt idx="131" formatCode="0.00">
                  <c:v>54.2</c:v>
                </c:pt>
                <c:pt idx="132" formatCode="0.00">
                  <c:v>53</c:v>
                </c:pt>
                <c:pt idx="133" formatCode="0.00">
                  <c:v>51.8</c:v>
                </c:pt>
                <c:pt idx="134" formatCode="0.00">
                  <c:v>51.4</c:v>
                </c:pt>
                <c:pt idx="135" formatCode="0.00">
                  <c:v>53.7</c:v>
                </c:pt>
                <c:pt idx="136" formatCode="0.00">
                  <c:v>52.6</c:v>
                </c:pt>
                <c:pt idx="137" formatCode="0.00">
                  <c:v>52.9</c:v>
                </c:pt>
                <c:pt idx="138" formatCode="0.00">
                  <c:v>55.8</c:v>
                </c:pt>
                <c:pt idx="139" formatCode="0.00">
                  <c:v>54.8</c:v>
                </c:pt>
                <c:pt idx="140" formatCode="0.00">
                  <c:v>57.9</c:v>
                </c:pt>
                <c:pt idx="141" formatCode="0.00">
                  <c:v>58.4</c:v>
                </c:pt>
                <c:pt idx="142" formatCode="0.00">
                  <c:v>59.2</c:v>
                </c:pt>
                <c:pt idx="143" formatCode="0.00">
                  <c:v>59.1</c:v>
                </c:pt>
                <c:pt idx="144" formatCode="0.00">
                  <c:v>56.6</c:v>
                </c:pt>
                <c:pt idx="145" formatCode="0.00">
                  <c:v>57.3</c:v>
                </c:pt>
                <c:pt idx="146" formatCode="0.00">
                  <c:v>56.9</c:v>
                </c:pt>
                <c:pt idx="147" formatCode="0.00">
                  <c:v>55.3</c:v>
                </c:pt>
                <c:pt idx="148" formatCode="0.00">
                  <c:v>56.4</c:v>
                </c:pt>
                <c:pt idx="149" formatCode="0.00">
                  <c:v>56.1</c:v>
                </c:pt>
                <c:pt idx="150" formatCode="0.00">
                  <c:v>56.5</c:v>
                </c:pt>
                <c:pt idx="151" formatCode="0.00">
                  <c:v>57.4</c:v>
                </c:pt>
                <c:pt idx="152" formatCode="0.00">
                  <c:v>58.1</c:v>
                </c:pt>
                <c:pt idx="153" formatCode="0.00">
                  <c:v>58.8</c:v>
                </c:pt>
                <c:pt idx="154" formatCode="0.00">
                  <c:v>55.5</c:v>
                </c:pt>
                <c:pt idx="155" formatCode="0.00">
                  <c:v>56.3</c:v>
                </c:pt>
                <c:pt idx="156" formatCode="0.00">
                  <c:v>55.8</c:v>
                </c:pt>
                <c:pt idx="157" formatCode="0.00">
                  <c:v>55.4</c:v>
                </c:pt>
                <c:pt idx="158" formatCode="0.00">
                  <c:v>57.6</c:v>
                </c:pt>
                <c:pt idx="159" formatCode="0.00">
                  <c:v>54.9</c:v>
                </c:pt>
                <c:pt idx="160" formatCode="0.00">
                  <c:v>53.4</c:v>
                </c:pt>
                <c:pt idx="161" formatCode="0.00">
                  <c:v>49.7</c:v>
                </c:pt>
                <c:pt idx="162" formatCode="0.00">
                  <c:v>46.3</c:v>
                </c:pt>
                <c:pt idx="163" formatCode="0.00">
                  <c:v>44.1</c:v>
                </c:pt>
                <c:pt idx="164" formatCode="0.00">
                  <c:v>39.9</c:v>
                </c:pt>
                <c:pt idx="165" formatCode="0.00">
                  <c:v>37.200000000000003</c:v>
                </c:pt>
                <c:pt idx="166" formatCode="0.00">
                  <c:v>36.6</c:v>
                </c:pt>
                <c:pt idx="167" formatCode="0.00">
                  <c:v>36.4</c:v>
                </c:pt>
                <c:pt idx="168" formatCode="0.00">
                  <c:v>34.5</c:v>
                </c:pt>
                <c:pt idx="169" formatCode="0.00">
                  <c:v>39</c:v>
                </c:pt>
                <c:pt idx="170" formatCode="0.00">
                  <c:v>38.200000000000003</c:v>
                </c:pt>
                <c:pt idx="171" formatCode="0.00">
                  <c:v>47.2</c:v>
                </c:pt>
                <c:pt idx="172" formatCode="0.00">
                  <c:v>50.1</c:v>
                </c:pt>
                <c:pt idx="173" formatCode="0.00">
                  <c:v>50.8</c:v>
                </c:pt>
                <c:pt idx="174" formatCode="0.00">
                  <c:v>49.9</c:v>
                </c:pt>
                <c:pt idx="175" formatCode="0.00">
                  <c:v>48.9</c:v>
                </c:pt>
                <c:pt idx="176" formatCode="0.00">
                  <c:v>48.5</c:v>
                </c:pt>
                <c:pt idx="177" formatCode="0.00">
                  <c:v>49.7</c:v>
                </c:pt>
                <c:pt idx="178" formatCode="0.00">
                  <c:v>48.8</c:v>
                </c:pt>
                <c:pt idx="179" formatCode="0.00">
                  <c:v>50.9</c:v>
                </c:pt>
                <c:pt idx="180" formatCode="0.00">
                  <c:v>50.1</c:v>
                </c:pt>
                <c:pt idx="181" formatCode="0.00">
                  <c:v>51.5</c:v>
                </c:pt>
                <c:pt idx="182" formatCode="0.00">
                  <c:v>52.8</c:v>
                </c:pt>
                <c:pt idx="183" formatCode="0.00">
                  <c:v>53.8</c:v>
                </c:pt>
                <c:pt idx="184" formatCode="0.00">
                  <c:v>52.2</c:v>
                </c:pt>
                <c:pt idx="185" formatCode="0.00">
                  <c:v>51.8</c:v>
                </c:pt>
                <c:pt idx="186" formatCode="0.00">
                  <c:v>54</c:v>
                </c:pt>
                <c:pt idx="187" formatCode="0.00">
                  <c:v>53.1</c:v>
                </c:pt>
                <c:pt idx="188" formatCode="0.00">
                  <c:v>52.7</c:v>
                </c:pt>
                <c:pt idx="189" formatCode="0.00">
                  <c:v>52.8</c:v>
                </c:pt>
                <c:pt idx="190" formatCode="0.00">
                  <c:v>54.1</c:v>
                </c:pt>
                <c:pt idx="191" formatCode="0.00">
                  <c:v>50.4</c:v>
                </c:pt>
                <c:pt idx="192" formatCode="0.00">
                  <c:v>51.4</c:v>
                </c:pt>
                <c:pt idx="193" formatCode="0.00">
                  <c:v>50.3</c:v>
                </c:pt>
                <c:pt idx="194" formatCode="0.00">
                  <c:v>51.4</c:v>
                </c:pt>
                <c:pt idx="195" formatCode="0.00">
                  <c:v>52.2</c:v>
                </c:pt>
                <c:pt idx="196" formatCode="0.00">
                  <c:v>53.7</c:v>
                </c:pt>
                <c:pt idx="197" formatCode="0.00">
                  <c:v>53</c:v>
                </c:pt>
                <c:pt idx="198" formatCode="0.00">
                  <c:v>52</c:v>
                </c:pt>
                <c:pt idx="199" formatCode="0.00">
                  <c:v>53.7</c:v>
                </c:pt>
                <c:pt idx="200" formatCode="0.00">
                  <c:v>55.2</c:v>
                </c:pt>
                <c:pt idx="201" formatCode="0.00">
                  <c:v>54.3</c:v>
                </c:pt>
                <c:pt idx="202" formatCode="0.00">
                  <c:v>55.8</c:v>
                </c:pt>
                <c:pt idx="203" formatCode="0.00">
                  <c:v>55</c:v>
                </c:pt>
                <c:pt idx="204" formatCode="0.00">
                  <c:v>55.1</c:v>
                </c:pt>
                <c:pt idx="205" formatCode="0.00">
                  <c:v>56.7</c:v>
                </c:pt>
                <c:pt idx="206" formatCode="0.00">
                  <c:v>57.2</c:v>
                </c:pt>
                <c:pt idx="207" formatCode="0.00">
                  <c:v>56.8</c:v>
                </c:pt>
                <c:pt idx="208" formatCode="0.00">
                  <c:v>52.4</c:v>
                </c:pt>
                <c:pt idx="209" formatCode="0.00">
                  <c:v>52.8</c:v>
                </c:pt>
                <c:pt idx="210" formatCode="0.00">
                  <c:v>52.4</c:v>
                </c:pt>
                <c:pt idx="211" formatCode="0.00">
                  <c:v>50.8</c:v>
                </c:pt>
                <c:pt idx="212" formatCode="0.00">
                  <c:v>52.2</c:v>
                </c:pt>
                <c:pt idx="213" formatCode="0.00">
                  <c:v>55.2</c:v>
                </c:pt>
                <c:pt idx="214" formatCode="0.00">
                  <c:v>55.5</c:v>
                </c:pt>
                <c:pt idx="215" formatCode="0.00">
                  <c:v>56.8</c:v>
                </c:pt>
                <c:pt idx="216" formatCode="0.00">
                  <c:v>57.2</c:v>
                </c:pt>
                <c:pt idx="217" formatCode="0.00">
                  <c:v>56.2</c:v>
                </c:pt>
                <c:pt idx="218" formatCode="0.00">
                  <c:v>56.3</c:v>
                </c:pt>
                <c:pt idx="219" formatCode="0.00">
                  <c:v>57.4</c:v>
                </c:pt>
                <c:pt idx="220" formatCode="0.00">
                  <c:v>58.5</c:v>
                </c:pt>
                <c:pt idx="221" formatCode="0.00">
                  <c:v>59.9</c:v>
                </c:pt>
                <c:pt idx="222" formatCode="0.00">
                  <c:v>60.5</c:v>
                </c:pt>
                <c:pt idx="223" formatCode="0.00">
                  <c:v>61.4</c:v>
                </c:pt>
                <c:pt idx="224" formatCode="0.00">
                  <c:v>60.6</c:v>
                </c:pt>
                <c:pt idx="225" formatCode="0.00">
                  <c:v>60.6</c:v>
                </c:pt>
                <c:pt idx="226" formatCode="0.00">
                  <c:v>59.9</c:v>
                </c:pt>
                <c:pt idx="227" formatCode="0.00">
                  <c:v>60.8</c:v>
                </c:pt>
                <c:pt idx="228" formatCode="0.00">
                  <c:v>60.1</c:v>
                </c:pt>
                <c:pt idx="229" formatCode="0.00">
                  <c:v>58.4</c:v>
                </c:pt>
                <c:pt idx="230" formatCode="0.00">
                  <c:v>55.2</c:v>
                </c:pt>
                <c:pt idx="231" formatCode="0.00">
                  <c:v>52.4</c:v>
                </c:pt>
                <c:pt idx="232" formatCode="0.00">
                  <c:v>53.2</c:v>
                </c:pt>
                <c:pt idx="233" formatCode="0.00">
                  <c:v>51</c:v>
                </c:pt>
                <c:pt idx="234" formatCode="0.00">
                  <c:v>49</c:v>
                </c:pt>
                <c:pt idx="235" formatCode="0.00">
                  <c:v>49</c:v>
                </c:pt>
                <c:pt idx="236" formatCode="0.00">
                  <c:v>46.1</c:v>
                </c:pt>
                <c:pt idx="237" formatCode="0.00">
                  <c:v>46.3</c:v>
                </c:pt>
                <c:pt idx="238" formatCode="0.00">
                  <c:v>48.8</c:v>
                </c:pt>
                <c:pt idx="239" formatCode="0.00">
                  <c:v>51.3</c:v>
                </c:pt>
                <c:pt idx="240" formatCode="0.00">
                  <c:v>51.6</c:v>
                </c:pt>
                <c:pt idx="241" formatCode="0.00">
                  <c:v>48.5</c:v>
                </c:pt>
                <c:pt idx="242" formatCode="0.00">
                  <c:v>49</c:v>
                </c:pt>
                <c:pt idx="243" formatCode="0.00">
                  <c:v>50.5</c:v>
                </c:pt>
                <c:pt idx="244" formatCode="0.00">
                  <c:v>50.3</c:v>
                </c:pt>
                <c:pt idx="245" formatCode="0.00">
                  <c:v>50.2</c:v>
                </c:pt>
                <c:pt idx="246" formatCode="0.00">
                  <c:v>53.6</c:v>
                </c:pt>
                <c:pt idx="247" formatCode="0.00">
                  <c:v>53.1</c:v>
                </c:pt>
                <c:pt idx="248" formatCode="0.00">
                  <c:v>52.4</c:v>
                </c:pt>
                <c:pt idx="249" formatCode="0.00">
                  <c:v>52.4</c:v>
                </c:pt>
                <c:pt idx="250" formatCode="0.00">
                  <c:v>50.7</c:v>
                </c:pt>
                <c:pt idx="251" formatCode="0.00">
                  <c:v>47.5</c:v>
                </c:pt>
                <c:pt idx="252" formatCode="0.00">
                  <c:v>45.3</c:v>
                </c:pt>
                <c:pt idx="253" formatCode="0.00">
                  <c:v>44.1</c:v>
                </c:pt>
                <c:pt idx="254" formatCode="0.00">
                  <c:v>40.799999999999997</c:v>
                </c:pt>
                <c:pt idx="255" formatCode="0.00">
                  <c:v>46.2</c:v>
                </c:pt>
                <c:pt idx="256" formatCode="0.00">
                  <c:v>46.3</c:v>
                </c:pt>
                <c:pt idx="257" formatCode="0.00">
                  <c:v>43.5</c:v>
                </c:pt>
                <c:pt idx="258" formatCode="0.00">
                  <c:v>43.2</c:v>
                </c:pt>
                <c:pt idx="259" formatCode="0.00">
                  <c:v>41.3</c:v>
                </c:pt>
                <c:pt idx="260" formatCode="0.00">
                  <c:v>42.7</c:v>
                </c:pt>
                <c:pt idx="261" formatCode="0.00">
                  <c:v>43.1</c:v>
                </c:pt>
                <c:pt idx="262" formatCode="0.00">
                  <c:v>42.1</c:v>
                </c:pt>
                <c:pt idx="263" formatCode="0.00">
                  <c:v>42.3</c:v>
                </c:pt>
                <c:pt idx="264" formatCode="0.00">
                  <c:v>43.9</c:v>
                </c:pt>
                <c:pt idx="265" formatCode="0.00">
                  <c:v>48.5</c:v>
                </c:pt>
                <c:pt idx="266" formatCode="0.00">
                  <c:v>48.7</c:v>
                </c:pt>
                <c:pt idx="267" formatCode="0.00">
                  <c:v>49.7</c:v>
                </c:pt>
                <c:pt idx="268" formatCode="0.00">
                  <c:v>49.9</c:v>
                </c:pt>
                <c:pt idx="269" formatCode="0.00">
                  <c:v>52.5</c:v>
                </c:pt>
                <c:pt idx="270" formatCode="0.00">
                  <c:v>51.4</c:v>
                </c:pt>
                <c:pt idx="271" formatCode="0.00">
                  <c:v>53.2</c:v>
                </c:pt>
                <c:pt idx="272" formatCode="0.00">
                  <c:v>54.7</c:v>
                </c:pt>
                <c:pt idx="273" formatCode="0.00">
                  <c:v>54.9</c:v>
                </c:pt>
                <c:pt idx="274" formatCode="0.00">
                  <c:v>55.8</c:v>
                </c:pt>
                <c:pt idx="275" formatCode="0.00">
                  <c:v>56.7</c:v>
                </c:pt>
                <c:pt idx="276" formatCode="0.00">
                  <c:v>57.8</c:v>
                </c:pt>
                <c:pt idx="277" formatCode="0.00">
                  <c:v>58.1</c:v>
                </c:pt>
                <c:pt idx="278" formatCode="0.00">
                  <c:v>57.2</c:v>
                </c:pt>
                <c:pt idx="279" formatCode="0.00">
                  <c:v>57</c:v>
                </c:pt>
                <c:pt idx="280" formatCode="0.00">
                  <c:v>54.8</c:v>
                </c:pt>
                <c:pt idx="281" formatCode="0.00">
                  <c:v>53.6</c:v>
                </c:pt>
                <c:pt idx="282" formatCode="0.00">
                  <c:v>55.8</c:v>
                </c:pt>
                <c:pt idx="283" formatCode="0.00">
                  <c:v>54.3</c:v>
                </c:pt>
                <c:pt idx="284" formatCode="0.00">
                  <c:v>52.3</c:v>
                </c:pt>
                <c:pt idx="285" formatCode="0.00">
                  <c:v>52.4</c:v>
                </c:pt>
                <c:pt idx="286" formatCode="0.00">
                  <c:v>51.7</c:v>
                </c:pt>
                <c:pt idx="287" formatCode="0.00">
                  <c:v>50.6</c:v>
                </c:pt>
                <c:pt idx="288" formatCode="0.00">
                  <c:v>46.8</c:v>
                </c:pt>
                <c:pt idx="289" formatCode="0.00">
                  <c:v>48.2</c:v>
                </c:pt>
                <c:pt idx="290" formatCode="0.00">
                  <c:v>48.7</c:v>
                </c:pt>
                <c:pt idx="291" formatCode="0.00">
                  <c:v>48.7</c:v>
                </c:pt>
                <c:pt idx="292" formatCode="0.00">
                  <c:v>49.3</c:v>
                </c:pt>
                <c:pt idx="293" formatCode="0.00">
                  <c:v>49.2</c:v>
                </c:pt>
                <c:pt idx="294" formatCode="0.00">
                  <c:v>48.9</c:v>
                </c:pt>
                <c:pt idx="295" formatCode="0.00">
                  <c:v>50.9</c:v>
                </c:pt>
                <c:pt idx="296" formatCode="0.00">
                  <c:v>52.2</c:v>
                </c:pt>
                <c:pt idx="297" formatCode="0.00">
                  <c:v>52.9</c:v>
                </c:pt>
                <c:pt idx="298" formatCode="0.00">
                  <c:v>52.9</c:v>
                </c:pt>
                <c:pt idx="299" formatCode="0.00">
                  <c:v>53.8</c:v>
                </c:pt>
                <c:pt idx="300" formatCode="0.00">
                  <c:v>54.5</c:v>
                </c:pt>
                <c:pt idx="301" formatCode="0.00">
                  <c:v>55.7</c:v>
                </c:pt>
                <c:pt idx="302" formatCode="0.00">
                  <c:v>56.4</c:v>
                </c:pt>
                <c:pt idx="303" formatCode="0.00">
                  <c:v>53.9</c:v>
                </c:pt>
                <c:pt idx="304" formatCode="0.00">
                  <c:v>56.3</c:v>
                </c:pt>
                <c:pt idx="305" formatCode="0.00">
                  <c:v>57.7</c:v>
                </c:pt>
                <c:pt idx="306" formatCode="0.00">
                  <c:v>54.9</c:v>
                </c:pt>
                <c:pt idx="307" formatCode="0.00">
                  <c:v>56.1</c:v>
                </c:pt>
                <c:pt idx="308" formatCode="0.00">
                  <c:v>53.7</c:v>
                </c:pt>
                <c:pt idx="309" formatCode="0.00">
                  <c:v>53.8</c:v>
                </c:pt>
                <c:pt idx="310" formatCode="0.00">
                  <c:v>53.1</c:v>
                </c:pt>
                <c:pt idx="311" formatCode="0.00">
                  <c:v>53.8</c:v>
                </c:pt>
                <c:pt idx="312" formatCode="0.00">
                  <c:v>55.2</c:v>
                </c:pt>
                <c:pt idx="313" formatCode="0.00">
                  <c:v>53</c:v>
                </c:pt>
                <c:pt idx="314" formatCode="0.00">
                  <c:v>50.5</c:v>
                </c:pt>
                <c:pt idx="315" formatCode="0.00">
                  <c:v>51.1</c:v>
                </c:pt>
                <c:pt idx="316" formatCode="0.00">
                  <c:v>51.6</c:v>
                </c:pt>
                <c:pt idx="317" formatCode="0.00">
                  <c:v>49.7</c:v>
                </c:pt>
                <c:pt idx="318" formatCode="0.00">
                  <c:v>53.6</c:v>
                </c:pt>
                <c:pt idx="319" formatCode="0.00">
                  <c:v>49.1</c:v>
                </c:pt>
                <c:pt idx="320" formatCode="0.00">
                  <c:v>49.3</c:v>
                </c:pt>
                <c:pt idx="321" formatCode="0.00">
                  <c:v>46.9</c:v>
                </c:pt>
                <c:pt idx="322" formatCode="0.00">
                  <c:v>45.9</c:v>
                </c:pt>
                <c:pt idx="323" formatCode="0.00">
                  <c:v>45.5</c:v>
                </c:pt>
                <c:pt idx="324" formatCode="0.00">
                  <c:v>46.2</c:v>
                </c:pt>
                <c:pt idx="325" formatCode="0.00">
                  <c:v>45.9</c:v>
                </c:pt>
                <c:pt idx="326" formatCode="0.00">
                  <c:v>46.7</c:v>
                </c:pt>
                <c:pt idx="327" formatCode="0.00">
                  <c:v>48.1</c:v>
                </c:pt>
                <c:pt idx="328" formatCode="0.00">
                  <c:v>47.1</c:v>
                </c:pt>
                <c:pt idx="329" formatCode="0.00">
                  <c:v>50.7</c:v>
                </c:pt>
                <c:pt idx="330" formatCode="0.00">
                  <c:v>45.9</c:v>
                </c:pt>
                <c:pt idx="331" formatCode="0.00">
                  <c:v>46.7</c:v>
                </c:pt>
                <c:pt idx="332" formatCode="0.00">
                  <c:v>51.5</c:v>
                </c:pt>
                <c:pt idx="333" formatCode="0.00">
                  <c:v>52.1</c:v>
                </c:pt>
                <c:pt idx="334" formatCode="0.00">
                  <c:v>55.1</c:v>
                </c:pt>
                <c:pt idx="335" formatCode="0.00">
                  <c:v>57.4</c:v>
                </c:pt>
                <c:pt idx="336" formatCode="0.00">
                  <c:v>56.1</c:v>
                </c:pt>
                <c:pt idx="337" formatCode="0.00">
                  <c:v>59.2</c:v>
                </c:pt>
                <c:pt idx="338" formatCode="0.00">
                  <c:v>59.4</c:v>
                </c:pt>
              </c:numCache>
            </c:numRef>
          </c:val>
          <c:smooth val="0"/>
          <c:extLst>
            <c:ext xmlns:c16="http://schemas.microsoft.com/office/drawing/2014/chart" uri="{C3380CC4-5D6E-409C-BE32-E72D297353CC}">
              <c16:uniqueId val="{00000000-555E-4960-ABD1-D6B6F47887E7}"/>
            </c:ext>
          </c:extLst>
        </c:ser>
        <c:dLbls>
          <c:showLegendKey val="0"/>
          <c:showVal val="0"/>
          <c:showCatName val="0"/>
          <c:showSerName val="0"/>
          <c:showPercent val="0"/>
          <c:showBubbleSize val="0"/>
        </c:dLbls>
        <c:smooth val="0"/>
        <c:axId val="805226896"/>
        <c:axId val="805229192"/>
      </c:lineChart>
      <c:dateAx>
        <c:axId val="805226896"/>
        <c:scaling>
          <c:orientation val="minMax"/>
          <c:max val="44926"/>
          <c:min val="34638"/>
        </c:scaling>
        <c:delete val="0"/>
        <c:axPos val="b"/>
        <c:numFmt formatCode="[$-409]mmm\-yy;@" sourceLinked="0"/>
        <c:majorTickMark val="none"/>
        <c:minorTickMark val="none"/>
        <c:tickLblPos val="none"/>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05229192"/>
        <c:crosses val="autoZero"/>
        <c:auto val="1"/>
        <c:lblOffset val="100"/>
        <c:baseTimeUnit val="days"/>
        <c:majorUnit val="3"/>
        <c:majorTimeUnit val="years"/>
      </c:dateAx>
      <c:valAx>
        <c:axId val="805229192"/>
        <c:scaling>
          <c:orientation val="minMax"/>
          <c:max val="65"/>
          <c:min val="35"/>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05226896"/>
        <c:crosses val="autoZero"/>
        <c:crossBetween val="between"/>
        <c:majorUnit val="10"/>
      </c:valAx>
      <c:spPr>
        <a:noFill/>
        <a:ln w="1905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bg1"/>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ISM New Orders Index </c:v>
                </c:pt>
              </c:strCache>
            </c:strRef>
          </c:tx>
          <c:spPr>
            <a:ln w="38100" cap="rnd">
              <a:solidFill>
                <a:srgbClr val="FFC000"/>
              </a:solidFill>
              <a:round/>
            </a:ln>
            <a:effectLst/>
          </c:spPr>
          <c:marker>
            <c:symbol val="none"/>
          </c:marker>
          <c:cat>
            <c:numRef>
              <c:f>Sheet1!$A$2:$A$340</c:f>
              <c:numCache>
                <c:formatCode>m/d/yyyy</c:formatCode>
                <c:ptCount val="339"/>
                <c:pt idx="0">
                  <c:v>44926</c:v>
                </c:pt>
                <c:pt idx="1">
                  <c:v>44895</c:v>
                </c:pt>
                <c:pt idx="2">
                  <c:v>44865</c:v>
                </c:pt>
                <c:pt idx="3">
                  <c:v>44834</c:v>
                </c:pt>
                <c:pt idx="4">
                  <c:v>44804</c:v>
                </c:pt>
                <c:pt idx="5">
                  <c:v>44773</c:v>
                </c:pt>
                <c:pt idx="6">
                  <c:v>44742</c:v>
                </c:pt>
                <c:pt idx="7">
                  <c:v>44712</c:v>
                </c:pt>
                <c:pt idx="8">
                  <c:v>44681</c:v>
                </c:pt>
                <c:pt idx="9">
                  <c:v>44651</c:v>
                </c:pt>
                <c:pt idx="10">
                  <c:v>44620</c:v>
                </c:pt>
                <c:pt idx="11">
                  <c:v>44592</c:v>
                </c:pt>
                <c:pt idx="12">
                  <c:v>44561</c:v>
                </c:pt>
                <c:pt idx="13">
                  <c:v>44530</c:v>
                </c:pt>
                <c:pt idx="14">
                  <c:v>44500</c:v>
                </c:pt>
                <c:pt idx="15">
                  <c:v>44469</c:v>
                </c:pt>
                <c:pt idx="16">
                  <c:v>44439</c:v>
                </c:pt>
                <c:pt idx="17">
                  <c:v>44408</c:v>
                </c:pt>
                <c:pt idx="18">
                  <c:v>44377</c:v>
                </c:pt>
                <c:pt idx="19">
                  <c:v>44347</c:v>
                </c:pt>
                <c:pt idx="20">
                  <c:v>44316</c:v>
                </c:pt>
                <c:pt idx="21">
                  <c:v>44286</c:v>
                </c:pt>
                <c:pt idx="22">
                  <c:v>44255</c:v>
                </c:pt>
                <c:pt idx="23">
                  <c:v>44227</c:v>
                </c:pt>
                <c:pt idx="24">
                  <c:v>44196</c:v>
                </c:pt>
                <c:pt idx="25">
                  <c:v>44165</c:v>
                </c:pt>
                <c:pt idx="26">
                  <c:v>44135</c:v>
                </c:pt>
                <c:pt idx="27">
                  <c:v>44104</c:v>
                </c:pt>
                <c:pt idx="28">
                  <c:v>44074</c:v>
                </c:pt>
                <c:pt idx="29">
                  <c:v>44043</c:v>
                </c:pt>
                <c:pt idx="30">
                  <c:v>44012</c:v>
                </c:pt>
                <c:pt idx="31">
                  <c:v>43982</c:v>
                </c:pt>
                <c:pt idx="32">
                  <c:v>43951</c:v>
                </c:pt>
                <c:pt idx="33">
                  <c:v>43921</c:v>
                </c:pt>
                <c:pt idx="34">
                  <c:v>43890</c:v>
                </c:pt>
                <c:pt idx="35">
                  <c:v>43861</c:v>
                </c:pt>
                <c:pt idx="36">
                  <c:v>43830</c:v>
                </c:pt>
                <c:pt idx="37">
                  <c:v>43799</c:v>
                </c:pt>
                <c:pt idx="38">
                  <c:v>43769</c:v>
                </c:pt>
                <c:pt idx="39">
                  <c:v>43738</c:v>
                </c:pt>
                <c:pt idx="40">
                  <c:v>43708</c:v>
                </c:pt>
                <c:pt idx="41">
                  <c:v>43677</c:v>
                </c:pt>
                <c:pt idx="42">
                  <c:v>43646</c:v>
                </c:pt>
                <c:pt idx="43">
                  <c:v>43616</c:v>
                </c:pt>
                <c:pt idx="44">
                  <c:v>43585</c:v>
                </c:pt>
                <c:pt idx="45">
                  <c:v>43555</c:v>
                </c:pt>
                <c:pt idx="46">
                  <c:v>43524</c:v>
                </c:pt>
                <c:pt idx="47">
                  <c:v>43496</c:v>
                </c:pt>
                <c:pt idx="48">
                  <c:v>43465</c:v>
                </c:pt>
                <c:pt idx="49">
                  <c:v>43434</c:v>
                </c:pt>
                <c:pt idx="50">
                  <c:v>43404</c:v>
                </c:pt>
                <c:pt idx="51">
                  <c:v>43373</c:v>
                </c:pt>
                <c:pt idx="52">
                  <c:v>43343</c:v>
                </c:pt>
                <c:pt idx="53">
                  <c:v>43312</c:v>
                </c:pt>
                <c:pt idx="54">
                  <c:v>43281</c:v>
                </c:pt>
                <c:pt idx="55">
                  <c:v>43251</c:v>
                </c:pt>
                <c:pt idx="56">
                  <c:v>43220</c:v>
                </c:pt>
                <c:pt idx="57">
                  <c:v>43190</c:v>
                </c:pt>
                <c:pt idx="58">
                  <c:v>43159</c:v>
                </c:pt>
                <c:pt idx="59">
                  <c:v>43131</c:v>
                </c:pt>
                <c:pt idx="60">
                  <c:v>43100</c:v>
                </c:pt>
                <c:pt idx="61">
                  <c:v>43069</c:v>
                </c:pt>
                <c:pt idx="62">
                  <c:v>43039</c:v>
                </c:pt>
                <c:pt idx="63">
                  <c:v>43008</c:v>
                </c:pt>
                <c:pt idx="64">
                  <c:v>42978</c:v>
                </c:pt>
                <c:pt idx="65">
                  <c:v>42947</c:v>
                </c:pt>
                <c:pt idx="66">
                  <c:v>42916</c:v>
                </c:pt>
                <c:pt idx="67">
                  <c:v>42886</c:v>
                </c:pt>
                <c:pt idx="68">
                  <c:v>42855</c:v>
                </c:pt>
                <c:pt idx="69">
                  <c:v>42825</c:v>
                </c:pt>
                <c:pt idx="70">
                  <c:v>42794</c:v>
                </c:pt>
                <c:pt idx="71">
                  <c:v>42766</c:v>
                </c:pt>
                <c:pt idx="72">
                  <c:v>42735</c:v>
                </c:pt>
                <c:pt idx="73">
                  <c:v>42704</c:v>
                </c:pt>
                <c:pt idx="74">
                  <c:v>42674</c:v>
                </c:pt>
                <c:pt idx="75">
                  <c:v>42643</c:v>
                </c:pt>
                <c:pt idx="76">
                  <c:v>42613</c:v>
                </c:pt>
                <c:pt idx="77">
                  <c:v>42582</c:v>
                </c:pt>
                <c:pt idx="78">
                  <c:v>42551</c:v>
                </c:pt>
                <c:pt idx="79">
                  <c:v>42521</c:v>
                </c:pt>
                <c:pt idx="80">
                  <c:v>42490</c:v>
                </c:pt>
                <c:pt idx="81">
                  <c:v>42460</c:v>
                </c:pt>
                <c:pt idx="82">
                  <c:v>42429</c:v>
                </c:pt>
                <c:pt idx="83">
                  <c:v>42400</c:v>
                </c:pt>
                <c:pt idx="84">
                  <c:v>42369</c:v>
                </c:pt>
                <c:pt idx="85">
                  <c:v>42338</c:v>
                </c:pt>
                <c:pt idx="86">
                  <c:v>42308</c:v>
                </c:pt>
                <c:pt idx="87">
                  <c:v>42277</c:v>
                </c:pt>
                <c:pt idx="88">
                  <c:v>42247</c:v>
                </c:pt>
                <c:pt idx="89">
                  <c:v>42216</c:v>
                </c:pt>
                <c:pt idx="90">
                  <c:v>42185</c:v>
                </c:pt>
                <c:pt idx="91">
                  <c:v>42155</c:v>
                </c:pt>
                <c:pt idx="92">
                  <c:v>42124</c:v>
                </c:pt>
                <c:pt idx="93">
                  <c:v>42094</c:v>
                </c:pt>
                <c:pt idx="94">
                  <c:v>42063</c:v>
                </c:pt>
                <c:pt idx="95">
                  <c:v>42035</c:v>
                </c:pt>
                <c:pt idx="96">
                  <c:v>42004</c:v>
                </c:pt>
                <c:pt idx="97">
                  <c:v>41973</c:v>
                </c:pt>
                <c:pt idx="98">
                  <c:v>41943</c:v>
                </c:pt>
                <c:pt idx="99">
                  <c:v>41912</c:v>
                </c:pt>
                <c:pt idx="100">
                  <c:v>41882</c:v>
                </c:pt>
                <c:pt idx="101">
                  <c:v>41851</c:v>
                </c:pt>
                <c:pt idx="102">
                  <c:v>41820</c:v>
                </c:pt>
                <c:pt idx="103">
                  <c:v>41790</c:v>
                </c:pt>
                <c:pt idx="104">
                  <c:v>41759</c:v>
                </c:pt>
                <c:pt idx="105">
                  <c:v>41729</c:v>
                </c:pt>
                <c:pt idx="106">
                  <c:v>41698</c:v>
                </c:pt>
                <c:pt idx="107">
                  <c:v>41670</c:v>
                </c:pt>
                <c:pt idx="108">
                  <c:v>41639</c:v>
                </c:pt>
                <c:pt idx="109">
                  <c:v>41608</c:v>
                </c:pt>
                <c:pt idx="110">
                  <c:v>41578</c:v>
                </c:pt>
                <c:pt idx="111">
                  <c:v>41547</c:v>
                </c:pt>
                <c:pt idx="112">
                  <c:v>41517</c:v>
                </c:pt>
                <c:pt idx="113">
                  <c:v>41486</c:v>
                </c:pt>
                <c:pt idx="114">
                  <c:v>41455</c:v>
                </c:pt>
                <c:pt idx="115">
                  <c:v>41425</c:v>
                </c:pt>
                <c:pt idx="116">
                  <c:v>41394</c:v>
                </c:pt>
                <c:pt idx="117">
                  <c:v>41364</c:v>
                </c:pt>
                <c:pt idx="118">
                  <c:v>41333</c:v>
                </c:pt>
                <c:pt idx="119">
                  <c:v>41305</c:v>
                </c:pt>
                <c:pt idx="120">
                  <c:v>41274</c:v>
                </c:pt>
                <c:pt idx="121">
                  <c:v>41243</c:v>
                </c:pt>
                <c:pt idx="122">
                  <c:v>41213</c:v>
                </c:pt>
                <c:pt idx="123">
                  <c:v>41182</c:v>
                </c:pt>
                <c:pt idx="124">
                  <c:v>41152</c:v>
                </c:pt>
                <c:pt idx="125">
                  <c:v>41121</c:v>
                </c:pt>
                <c:pt idx="126">
                  <c:v>41090</c:v>
                </c:pt>
                <c:pt idx="127">
                  <c:v>41060</c:v>
                </c:pt>
                <c:pt idx="128">
                  <c:v>41029</c:v>
                </c:pt>
                <c:pt idx="129">
                  <c:v>40999</c:v>
                </c:pt>
                <c:pt idx="130">
                  <c:v>40968</c:v>
                </c:pt>
                <c:pt idx="131">
                  <c:v>40939</c:v>
                </c:pt>
                <c:pt idx="132">
                  <c:v>40908</c:v>
                </c:pt>
                <c:pt idx="133">
                  <c:v>40877</c:v>
                </c:pt>
                <c:pt idx="134">
                  <c:v>40847</c:v>
                </c:pt>
                <c:pt idx="135">
                  <c:v>40816</c:v>
                </c:pt>
                <c:pt idx="136">
                  <c:v>40786</c:v>
                </c:pt>
                <c:pt idx="137">
                  <c:v>40755</c:v>
                </c:pt>
                <c:pt idx="138">
                  <c:v>40724</c:v>
                </c:pt>
                <c:pt idx="139">
                  <c:v>40694</c:v>
                </c:pt>
                <c:pt idx="140">
                  <c:v>40663</c:v>
                </c:pt>
                <c:pt idx="141">
                  <c:v>40633</c:v>
                </c:pt>
                <c:pt idx="142">
                  <c:v>40602</c:v>
                </c:pt>
                <c:pt idx="143">
                  <c:v>40574</c:v>
                </c:pt>
                <c:pt idx="144">
                  <c:v>40543</c:v>
                </c:pt>
                <c:pt idx="145">
                  <c:v>40512</c:v>
                </c:pt>
                <c:pt idx="146">
                  <c:v>40482</c:v>
                </c:pt>
                <c:pt idx="147">
                  <c:v>40451</c:v>
                </c:pt>
                <c:pt idx="148">
                  <c:v>40421</c:v>
                </c:pt>
                <c:pt idx="149">
                  <c:v>40390</c:v>
                </c:pt>
                <c:pt idx="150">
                  <c:v>40359</c:v>
                </c:pt>
                <c:pt idx="151">
                  <c:v>40329</c:v>
                </c:pt>
                <c:pt idx="152">
                  <c:v>40298</c:v>
                </c:pt>
                <c:pt idx="153">
                  <c:v>40268</c:v>
                </c:pt>
                <c:pt idx="154">
                  <c:v>40237</c:v>
                </c:pt>
                <c:pt idx="155">
                  <c:v>40209</c:v>
                </c:pt>
                <c:pt idx="156">
                  <c:v>40178</c:v>
                </c:pt>
                <c:pt idx="157">
                  <c:v>40147</c:v>
                </c:pt>
                <c:pt idx="158">
                  <c:v>40117</c:v>
                </c:pt>
                <c:pt idx="159">
                  <c:v>40086</c:v>
                </c:pt>
                <c:pt idx="160">
                  <c:v>40056</c:v>
                </c:pt>
                <c:pt idx="161">
                  <c:v>40025</c:v>
                </c:pt>
                <c:pt idx="162">
                  <c:v>39994</c:v>
                </c:pt>
                <c:pt idx="163">
                  <c:v>39964</c:v>
                </c:pt>
                <c:pt idx="164">
                  <c:v>39933</c:v>
                </c:pt>
                <c:pt idx="165">
                  <c:v>39903</c:v>
                </c:pt>
                <c:pt idx="166">
                  <c:v>39872</c:v>
                </c:pt>
                <c:pt idx="167">
                  <c:v>39844</c:v>
                </c:pt>
                <c:pt idx="168">
                  <c:v>39813</c:v>
                </c:pt>
                <c:pt idx="169">
                  <c:v>39782</c:v>
                </c:pt>
                <c:pt idx="170">
                  <c:v>39752</c:v>
                </c:pt>
                <c:pt idx="171">
                  <c:v>39721</c:v>
                </c:pt>
                <c:pt idx="172">
                  <c:v>39691</c:v>
                </c:pt>
                <c:pt idx="173">
                  <c:v>39660</c:v>
                </c:pt>
                <c:pt idx="174">
                  <c:v>39629</c:v>
                </c:pt>
                <c:pt idx="175">
                  <c:v>39599</c:v>
                </c:pt>
                <c:pt idx="176">
                  <c:v>39568</c:v>
                </c:pt>
                <c:pt idx="177">
                  <c:v>39538</c:v>
                </c:pt>
                <c:pt idx="178">
                  <c:v>39507</c:v>
                </c:pt>
                <c:pt idx="179">
                  <c:v>39478</c:v>
                </c:pt>
                <c:pt idx="180">
                  <c:v>39447</c:v>
                </c:pt>
                <c:pt idx="181">
                  <c:v>39416</c:v>
                </c:pt>
                <c:pt idx="182">
                  <c:v>39386</c:v>
                </c:pt>
                <c:pt idx="183">
                  <c:v>39355</c:v>
                </c:pt>
                <c:pt idx="184">
                  <c:v>39325</c:v>
                </c:pt>
                <c:pt idx="185">
                  <c:v>39294</c:v>
                </c:pt>
                <c:pt idx="186">
                  <c:v>39263</c:v>
                </c:pt>
                <c:pt idx="187">
                  <c:v>39233</c:v>
                </c:pt>
                <c:pt idx="188">
                  <c:v>39202</c:v>
                </c:pt>
                <c:pt idx="189">
                  <c:v>39172</c:v>
                </c:pt>
                <c:pt idx="190">
                  <c:v>39141</c:v>
                </c:pt>
                <c:pt idx="191">
                  <c:v>39113</c:v>
                </c:pt>
                <c:pt idx="192">
                  <c:v>39082</c:v>
                </c:pt>
                <c:pt idx="193">
                  <c:v>39051</c:v>
                </c:pt>
                <c:pt idx="194">
                  <c:v>39021</c:v>
                </c:pt>
                <c:pt idx="195">
                  <c:v>38990</c:v>
                </c:pt>
                <c:pt idx="196">
                  <c:v>38960</c:v>
                </c:pt>
                <c:pt idx="197">
                  <c:v>38929</c:v>
                </c:pt>
                <c:pt idx="198">
                  <c:v>38898</c:v>
                </c:pt>
                <c:pt idx="199">
                  <c:v>38868</c:v>
                </c:pt>
                <c:pt idx="200">
                  <c:v>38837</c:v>
                </c:pt>
                <c:pt idx="201">
                  <c:v>38807</c:v>
                </c:pt>
                <c:pt idx="202">
                  <c:v>38776</c:v>
                </c:pt>
                <c:pt idx="203">
                  <c:v>38748</c:v>
                </c:pt>
                <c:pt idx="204">
                  <c:v>38717</c:v>
                </c:pt>
                <c:pt idx="205">
                  <c:v>38686</c:v>
                </c:pt>
                <c:pt idx="206">
                  <c:v>38656</c:v>
                </c:pt>
                <c:pt idx="207">
                  <c:v>38625</c:v>
                </c:pt>
                <c:pt idx="208">
                  <c:v>38595</c:v>
                </c:pt>
                <c:pt idx="209">
                  <c:v>38564</c:v>
                </c:pt>
                <c:pt idx="210">
                  <c:v>38533</c:v>
                </c:pt>
                <c:pt idx="211">
                  <c:v>38503</c:v>
                </c:pt>
                <c:pt idx="212">
                  <c:v>38472</c:v>
                </c:pt>
                <c:pt idx="213">
                  <c:v>38442</c:v>
                </c:pt>
                <c:pt idx="214">
                  <c:v>38411</c:v>
                </c:pt>
                <c:pt idx="215">
                  <c:v>38383</c:v>
                </c:pt>
                <c:pt idx="216">
                  <c:v>38352</c:v>
                </c:pt>
                <c:pt idx="217">
                  <c:v>38321</c:v>
                </c:pt>
                <c:pt idx="218">
                  <c:v>38291</c:v>
                </c:pt>
                <c:pt idx="219">
                  <c:v>38260</c:v>
                </c:pt>
                <c:pt idx="220">
                  <c:v>38230</c:v>
                </c:pt>
                <c:pt idx="221">
                  <c:v>38199</c:v>
                </c:pt>
                <c:pt idx="222">
                  <c:v>38168</c:v>
                </c:pt>
                <c:pt idx="223">
                  <c:v>38138</c:v>
                </c:pt>
                <c:pt idx="224">
                  <c:v>38107</c:v>
                </c:pt>
                <c:pt idx="225">
                  <c:v>38077</c:v>
                </c:pt>
                <c:pt idx="226">
                  <c:v>38046</c:v>
                </c:pt>
                <c:pt idx="227">
                  <c:v>38017</c:v>
                </c:pt>
                <c:pt idx="228">
                  <c:v>37986</c:v>
                </c:pt>
                <c:pt idx="229">
                  <c:v>37955</c:v>
                </c:pt>
                <c:pt idx="230">
                  <c:v>37925</c:v>
                </c:pt>
                <c:pt idx="231">
                  <c:v>37894</c:v>
                </c:pt>
                <c:pt idx="232">
                  <c:v>37864</c:v>
                </c:pt>
                <c:pt idx="233">
                  <c:v>37833</c:v>
                </c:pt>
                <c:pt idx="234">
                  <c:v>37802</c:v>
                </c:pt>
                <c:pt idx="235">
                  <c:v>37772</c:v>
                </c:pt>
                <c:pt idx="236">
                  <c:v>37741</c:v>
                </c:pt>
                <c:pt idx="237">
                  <c:v>37711</c:v>
                </c:pt>
                <c:pt idx="238">
                  <c:v>37680</c:v>
                </c:pt>
                <c:pt idx="239">
                  <c:v>37652</c:v>
                </c:pt>
                <c:pt idx="240">
                  <c:v>37621</c:v>
                </c:pt>
                <c:pt idx="241">
                  <c:v>37590</c:v>
                </c:pt>
                <c:pt idx="242">
                  <c:v>37560</c:v>
                </c:pt>
                <c:pt idx="243">
                  <c:v>37529</c:v>
                </c:pt>
                <c:pt idx="244">
                  <c:v>37499</c:v>
                </c:pt>
                <c:pt idx="245">
                  <c:v>37468</c:v>
                </c:pt>
                <c:pt idx="246">
                  <c:v>37437</c:v>
                </c:pt>
                <c:pt idx="247">
                  <c:v>37407</c:v>
                </c:pt>
                <c:pt idx="248">
                  <c:v>37376</c:v>
                </c:pt>
                <c:pt idx="249">
                  <c:v>37346</c:v>
                </c:pt>
                <c:pt idx="250">
                  <c:v>37315</c:v>
                </c:pt>
                <c:pt idx="251">
                  <c:v>37287</c:v>
                </c:pt>
                <c:pt idx="252">
                  <c:v>37256</c:v>
                </c:pt>
                <c:pt idx="253">
                  <c:v>37225</c:v>
                </c:pt>
                <c:pt idx="254">
                  <c:v>37195</c:v>
                </c:pt>
                <c:pt idx="255">
                  <c:v>37164</c:v>
                </c:pt>
                <c:pt idx="256">
                  <c:v>37134</c:v>
                </c:pt>
                <c:pt idx="257">
                  <c:v>37103</c:v>
                </c:pt>
                <c:pt idx="258">
                  <c:v>37072</c:v>
                </c:pt>
                <c:pt idx="259">
                  <c:v>37042</c:v>
                </c:pt>
                <c:pt idx="260">
                  <c:v>37011</c:v>
                </c:pt>
                <c:pt idx="261">
                  <c:v>36981</c:v>
                </c:pt>
                <c:pt idx="262">
                  <c:v>36950</c:v>
                </c:pt>
                <c:pt idx="263">
                  <c:v>36922</c:v>
                </c:pt>
                <c:pt idx="264">
                  <c:v>36891</c:v>
                </c:pt>
                <c:pt idx="265">
                  <c:v>36860</c:v>
                </c:pt>
                <c:pt idx="266">
                  <c:v>36830</c:v>
                </c:pt>
                <c:pt idx="267">
                  <c:v>36799</c:v>
                </c:pt>
                <c:pt idx="268">
                  <c:v>36769</c:v>
                </c:pt>
                <c:pt idx="269">
                  <c:v>36738</c:v>
                </c:pt>
                <c:pt idx="270">
                  <c:v>36707</c:v>
                </c:pt>
                <c:pt idx="271">
                  <c:v>36677</c:v>
                </c:pt>
                <c:pt idx="272">
                  <c:v>36646</c:v>
                </c:pt>
                <c:pt idx="273">
                  <c:v>36616</c:v>
                </c:pt>
                <c:pt idx="274">
                  <c:v>36585</c:v>
                </c:pt>
                <c:pt idx="275">
                  <c:v>36556</c:v>
                </c:pt>
                <c:pt idx="276">
                  <c:v>36525</c:v>
                </c:pt>
                <c:pt idx="277">
                  <c:v>36494</c:v>
                </c:pt>
                <c:pt idx="278">
                  <c:v>36464</c:v>
                </c:pt>
                <c:pt idx="279">
                  <c:v>36433</c:v>
                </c:pt>
                <c:pt idx="280">
                  <c:v>36403</c:v>
                </c:pt>
                <c:pt idx="281">
                  <c:v>36372</c:v>
                </c:pt>
                <c:pt idx="282">
                  <c:v>36341</c:v>
                </c:pt>
                <c:pt idx="283">
                  <c:v>36311</c:v>
                </c:pt>
                <c:pt idx="284">
                  <c:v>36280</c:v>
                </c:pt>
                <c:pt idx="285">
                  <c:v>36250</c:v>
                </c:pt>
                <c:pt idx="286">
                  <c:v>36219</c:v>
                </c:pt>
                <c:pt idx="287">
                  <c:v>36191</c:v>
                </c:pt>
                <c:pt idx="288">
                  <c:v>36160</c:v>
                </c:pt>
                <c:pt idx="289">
                  <c:v>36129</c:v>
                </c:pt>
                <c:pt idx="290">
                  <c:v>36099</c:v>
                </c:pt>
                <c:pt idx="291">
                  <c:v>36068</c:v>
                </c:pt>
                <c:pt idx="292">
                  <c:v>36038</c:v>
                </c:pt>
                <c:pt idx="293">
                  <c:v>36007</c:v>
                </c:pt>
                <c:pt idx="294">
                  <c:v>35976</c:v>
                </c:pt>
                <c:pt idx="295">
                  <c:v>35946</c:v>
                </c:pt>
                <c:pt idx="296">
                  <c:v>35915</c:v>
                </c:pt>
                <c:pt idx="297">
                  <c:v>35885</c:v>
                </c:pt>
                <c:pt idx="298">
                  <c:v>35854</c:v>
                </c:pt>
                <c:pt idx="299">
                  <c:v>35826</c:v>
                </c:pt>
                <c:pt idx="300">
                  <c:v>35795</c:v>
                </c:pt>
                <c:pt idx="301">
                  <c:v>35764</c:v>
                </c:pt>
                <c:pt idx="302">
                  <c:v>35734</c:v>
                </c:pt>
                <c:pt idx="303">
                  <c:v>35703</c:v>
                </c:pt>
                <c:pt idx="304">
                  <c:v>35673</c:v>
                </c:pt>
                <c:pt idx="305">
                  <c:v>35642</c:v>
                </c:pt>
                <c:pt idx="306">
                  <c:v>35611</c:v>
                </c:pt>
                <c:pt idx="307">
                  <c:v>35581</c:v>
                </c:pt>
                <c:pt idx="308">
                  <c:v>35550</c:v>
                </c:pt>
                <c:pt idx="309">
                  <c:v>35520</c:v>
                </c:pt>
                <c:pt idx="310">
                  <c:v>35489</c:v>
                </c:pt>
                <c:pt idx="311">
                  <c:v>35461</c:v>
                </c:pt>
                <c:pt idx="312">
                  <c:v>35430</c:v>
                </c:pt>
                <c:pt idx="313">
                  <c:v>35399</c:v>
                </c:pt>
                <c:pt idx="314">
                  <c:v>35369</c:v>
                </c:pt>
                <c:pt idx="315">
                  <c:v>35338</c:v>
                </c:pt>
                <c:pt idx="316">
                  <c:v>35308</c:v>
                </c:pt>
                <c:pt idx="317">
                  <c:v>35277</c:v>
                </c:pt>
                <c:pt idx="318">
                  <c:v>35246</c:v>
                </c:pt>
                <c:pt idx="319">
                  <c:v>35216</c:v>
                </c:pt>
                <c:pt idx="320">
                  <c:v>35185</c:v>
                </c:pt>
                <c:pt idx="321">
                  <c:v>35155</c:v>
                </c:pt>
                <c:pt idx="322">
                  <c:v>35124</c:v>
                </c:pt>
                <c:pt idx="323">
                  <c:v>35095</c:v>
                </c:pt>
                <c:pt idx="324">
                  <c:v>35064</c:v>
                </c:pt>
                <c:pt idx="325">
                  <c:v>35033</c:v>
                </c:pt>
                <c:pt idx="326">
                  <c:v>35003</c:v>
                </c:pt>
                <c:pt idx="327">
                  <c:v>34972</c:v>
                </c:pt>
                <c:pt idx="328">
                  <c:v>34942</c:v>
                </c:pt>
                <c:pt idx="329">
                  <c:v>34911</c:v>
                </c:pt>
                <c:pt idx="330">
                  <c:v>34880</c:v>
                </c:pt>
                <c:pt idx="331">
                  <c:v>34850</c:v>
                </c:pt>
                <c:pt idx="332">
                  <c:v>34819</c:v>
                </c:pt>
                <c:pt idx="333">
                  <c:v>34789</c:v>
                </c:pt>
                <c:pt idx="334">
                  <c:v>34758</c:v>
                </c:pt>
                <c:pt idx="335">
                  <c:v>34730</c:v>
                </c:pt>
                <c:pt idx="336">
                  <c:v>34699</c:v>
                </c:pt>
                <c:pt idx="337">
                  <c:v>34668</c:v>
                </c:pt>
                <c:pt idx="338">
                  <c:v>34638</c:v>
                </c:pt>
              </c:numCache>
            </c:numRef>
          </c:cat>
          <c:val>
            <c:numRef>
              <c:f>Sheet1!$B$2:$B$340</c:f>
              <c:numCache>
                <c:formatCode>General</c:formatCode>
                <c:ptCount val="339"/>
                <c:pt idx="0">
                  <c:v>45.2</c:v>
                </c:pt>
                <c:pt idx="1">
                  <c:v>47.2</c:v>
                </c:pt>
                <c:pt idx="2">
                  <c:v>49.2</c:v>
                </c:pt>
                <c:pt idx="3">
                  <c:v>47.1</c:v>
                </c:pt>
                <c:pt idx="4">
                  <c:v>51.3</c:v>
                </c:pt>
                <c:pt idx="5">
                  <c:v>48</c:v>
                </c:pt>
                <c:pt idx="6" formatCode="0.00">
                  <c:v>49.2</c:v>
                </c:pt>
                <c:pt idx="7" formatCode="0.00">
                  <c:v>55.1</c:v>
                </c:pt>
                <c:pt idx="8" formatCode="0.00">
                  <c:v>53.5</c:v>
                </c:pt>
                <c:pt idx="9" formatCode="0.00">
                  <c:v>53.8</c:v>
                </c:pt>
                <c:pt idx="10" formatCode="0.00">
                  <c:v>61.7</c:v>
                </c:pt>
                <c:pt idx="11" formatCode="0.00">
                  <c:v>57.9</c:v>
                </c:pt>
                <c:pt idx="12" formatCode="0.00">
                  <c:v>61</c:v>
                </c:pt>
                <c:pt idx="13" formatCode="0.00">
                  <c:v>61.4</c:v>
                </c:pt>
                <c:pt idx="14" formatCode="0.00">
                  <c:v>60.6</c:v>
                </c:pt>
                <c:pt idx="15" formatCode="0.00">
                  <c:v>64.400000000000006</c:v>
                </c:pt>
                <c:pt idx="16" formatCode="0.00">
                  <c:v>65.5</c:v>
                </c:pt>
                <c:pt idx="17" formatCode="0.00">
                  <c:v>65</c:v>
                </c:pt>
                <c:pt idx="18" formatCode="0.00">
                  <c:v>66.400000000000006</c:v>
                </c:pt>
                <c:pt idx="19" formatCode="0.00">
                  <c:v>66.3</c:v>
                </c:pt>
                <c:pt idx="20" formatCode="0.00">
                  <c:v>64.3</c:v>
                </c:pt>
                <c:pt idx="21" formatCode="0.00">
                  <c:v>66.900000000000006</c:v>
                </c:pt>
                <c:pt idx="22" formatCode="0.00">
                  <c:v>66.400000000000006</c:v>
                </c:pt>
                <c:pt idx="23" formatCode="0.00">
                  <c:v>63.5</c:v>
                </c:pt>
                <c:pt idx="24" formatCode="0.00">
                  <c:v>67.400000000000006</c:v>
                </c:pt>
                <c:pt idx="25" formatCode="0.00">
                  <c:v>65.099999999999994</c:v>
                </c:pt>
                <c:pt idx="26" formatCode="0.00">
                  <c:v>67.3</c:v>
                </c:pt>
                <c:pt idx="27" formatCode="0.00">
                  <c:v>59.8</c:v>
                </c:pt>
                <c:pt idx="28" formatCode="0.00">
                  <c:v>65.400000000000006</c:v>
                </c:pt>
                <c:pt idx="29" formatCode="0.00">
                  <c:v>60.3</c:v>
                </c:pt>
                <c:pt idx="30" formatCode="0.00">
                  <c:v>56.8</c:v>
                </c:pt>
                <c:pt idx="31" formatCode="0.00">
                  <c:v>32.299999999999997</c:v>
                </c:pt>
                <c:pt idx="32" formatCode="0.00">
                  <c:v>27</c:v>
                </c:pt>
                <c:pt idx="33" formatCode="0.00">
                  <c:v>42.3</c:v>
                </c:pt>
                <c:pt idx="34" formatCode="0.00">
                  <c:v>50.8</c:v>
                </c:pt>
                <c:pt idx="35" formatCode="0.00">
                  <c:v>52.9</c:v>
                </c:pt>
                <c:pt idx="36" formatCode="0.00">
                  <c:v>47.6</c:v>
                </c:pt>
                <c:pt idx="37" formatCode="0.00">
                  <c:v>47.8</c:v>
                </c:pt>
                <c:pt idx="38" formatCode="0.00">
                  <c:v>48.1</c:v>
                </c:pt>
                <c:pt idx="39" formatCode="0.00">
                  <c:v>47.5</c:v>
                </c:pt>
                <c:pt idx="40" formatCode="0.00">
                  <c:v>46.4</c:v>
                </c:pt>
                <c:pt idx="41" formatCode="0.00">
                  <c:v>50.5</c:v>
                </c:pt>
                <c:pt idx="42" formatCode="0.00">
                  <c:v>50.7</c:v>
                </c:pt>
                <c:pt idx="43" formatCode="0.00">
                  <c:v>52.5</c:v>
                </c:pt>
                <c:pt idx="44" formatCode="0.00">
                  <c:v>53.5</c:v>
                </c:pt>
                <c:pt idx="45" formatCode="0.00">
                  <c:v>56.6</c:v>
                </c:pt>
                <c:pt idx="46" formatCode="0.00">
                  <c:v>55.9</c:v>
                </c:pt>
                <c:pt idx="47" formatCode="0.00">
                  <c:v>57</c:v>
                </c:pt>
                <c:pt idx="48" formatCode="0.00">
                  <c:v>52.5</c:v>
                </c:pt>
                <c:pt idx="49" formatCode="0.00">
                  <c:v>60.9</c:v>
                </c:pt>
                <c:pt idx="50" formatCode="0.00">
                  <c:v>59.1</c:v>
                </c:pt>
                <c:pt idx="51" formatCode="0.00">
                  <c:v>61.1</c:v>
                </c:pt>
                <c:pt idx="52" formatCode="0.00">
                  <c:v>63.8</c:v>
                </c:pt>
                <c:pt idx="53" formatCode="0.00">
                  <c:v>58.9</c:v>
                </c:pt>
                <c:pt idx="54" formatCode="0.00">
                  <c:v>64.599999999999994</c:v>
                </c:pt>
                <c:pt idx="55" formatCode="0.00">
                  <c:v>62.7</c:v>
                </c:pt>
                <c:pt idx="56" formatCode="0.00">
                  <c:v>62.7</c:v>
                </c:pt>
                <c:pt idx="57" formatCode="0.00">
                  <c:v>61.6</c:v>
                </c:pt>
                <c:pt idx="58" formatCode="0.00">
                  <c:v>64.900000000000006</c:v>
                </c:pt>
                <c:pt idx="59" formatCode="0.00">
                  <c:v>66.5</c:v>
                </c:pt>
                <c:pt idx="60" formatCode="0.00">
                  <c:v>66.8</c:v>
                </c:pt>
                <c:pt idx="61" formatCode="0.00">
                  <c:v>63.2</c:v>
                </c:pt>
                <c:pt idx="62" formatCode="0.00">
                  <c:v>63.7</c:v>
                </c:pt>
                <c:pt idx="63" formatCode="0.00">
                  <c:v>64.8</c:v>
                </c:pt>
                <c:pt idx="64" formatCode="0.00">
                  <c:v>60.7</c:v>
                </c:pt>
                <c:pt idx="65" formatCode="0.00">
                  <c:v>60.9</c:v>
                </c:pt>
                <c:pt idx="66" formatCode="0.00">
                  <c:v>60.4</c:v>
                </c:pt>
                <c:pt idx="67" formatCode="0.00">
                  <c:v>61.5</c:v>
                </c:pt>
                <c:pt idx="68" formatCode="0.00">
                  <c:v>57.4</c:v>
                </c:pt>
                <c:pt idx="69" formatCode="0.00">
                  <c:v>61.7</c:v>
                </c:pt>
                <c:pt idx="70" formatCode="0.00">
                  <c:v>64.5</c:v>
                </c:pt>
                <c:pt idx="71" formatCode="0.00">
                  <c:v>59.8</c:v>
                </c:pt>
                <c:pt idx="72" formatCode="0.00">
                  <c:v>59</c:v>
                </c:pt>
                <c:pt idx="73" formatCode="0.00">
                  <c:v>55.5</c:v>
                </c:pt>
                <c:pt idx="74" formatCode="0.00">
                  <c:v>54.2</c:v>
                </c:pt>
                <c:pt idx="75" formatCode="0.00">
                  <c:v>53.4</c:v>
                </c:pt>
                <c:pt idx="76" formatCode="0.00">
                  <c:v>51.2</c:v>
                </c:pt>
                <c:pt idx="77" formatCode="0.00">
                  <c:v>55.9</c:v>
                </c:pt>
                <c:pt idx="78" formatCode="0.00">
                  <c:v>56.3</c:v>
                </c:pt>
                <c:pt idx="79" formatCode="0.00">
                  <c:v>55.1</c:v>
                </c:pt>
                <c:pt idx="80" formatCode="0.00">
                  <c:v>55.8</c:v>
                </c:pt>
                <c:pt idx="81" formatCode="0.00">
                  <c:v>54.7</c:v>
                </c:pt>
                <c:pt idx="82" formatCode="0.00">
                  <c:v>52.1</c:v>
                </c:pt>
                <c:pt idx="83" formatCode="0.00">
                  <c:v>49.9</c:v>
                </c:pt>
                <c:pt idx="84" formatCode="0.00">
                  <c:v>49</c:v>
                </c:pt>
                <c:pt idx="85" formatCode="0.00">
                  <c:v>50.1</c:v>
                </c:pt>
                <c:pt idx="86" formatCode="0.00">
                  <c:v>52.1</c:v>
                </c:pt>
                <c:pt idx="87" formatCode="0.00">
                  <c:v>50.4</c:v>
                </c:pt>
                <c:pt idx="88" formatCode="0.00">
                  <c:v>51.5</c:v>
                </c:pt>
                <c:pt idx="89" formatCode="0.00">
                  <c:v>52.9</c:v>
                </c:pt>
                <c:pt idx="90" formatCode="0.00">
                  <c:v>54.4</c:v>
                </c:pt>
                <c:pt idx="91" formatCode="0.00">
                  <c:v>53.3</c:v>
                </c:pt>
                <c:pt idx="92" formatCode="0.00">
                  <c:v>52.8</c:v>
                </c:pt>
                <c:pt idx="93" formatCode="0.00">
                  <c:v>52.6</c:v>
                </c:pt>
                <c:pt idx="94" formatCode="0.00">
                  <c:v>53.9</c:v>
                </c:pt>
                <c:pt idx="95" formatCode="0.00">
                  <c:v>54.3</c:v>
                </c:pt>
                <c:pt idx="96" formatCode="0.00">
                  <c:v>58.2</c:v>
                </c:pt>
                <c:pt idx="97" formatCode="0.00">
                  <c:v>61.6</c:v>
                </c:pt>
                <c:pt idx="98" formatCode="0.00">
                  <c:v>59.8</c:v>
                </c:pt>
                <c:pt idx="99" formatCode="0.00">
                  <c:v>58.9</c:v>
                </c:pt>
                <c:pt idx="100" formatCode="0.00">
                  <c:v>60.1</c:v>
                </c:pt>
                <c:pt idx="101" formatCode="0.00">
                  <c:v>57.4</c:v>
                </c:pt>
                <c:pt idx="102" formatCode="0.00">
                  <c:v>56.8</c:v>
                </c:pt>
                <c:pt idx="103" formatCode="0.00">
                  <c:v>57.9</c:v>
                </c:pt>
                <c:pt idx="104" formatCode="0.00">
                  <c:v>57.3</c:v>
                </c:pt>
                <c:pt idx="105" formatCode="0.00">
                  <c:v>58.8</c:v>
                </c:pt>
                <c:pt idx="106" formatCode="0.00">
                  <c:v>58.6</c:v>
                </c:pt>
                <c:pt idx="107" formatCode="0.00">
                  <c:v>54.6</c:v>
                </c:pt>
                <c:pt idx="108" formatCode="0.00">
                  <c:v>63.9</c:v>
                </c:pt>
                <c:pt idx="109" formatCode="0.00">
                  <c:v>59.5</c:v>
                </c:pt>
                <c:pt idx="110" formatCode="0.00">
                  <c:v>57.4</c:v>
                </c:pt>
                <c:pt idx="111" formatCode="0.00">
                  <c:v>60.2</c:v>
                </c:pt>
                <c:pt idx="112" formatCode="0.00">
                  <c:v>58</c:v>
                </c:pt>
                <c:pt idx="113" formatCode="0.00">
                  <c:v>56.4</c:v>
                </c:pt>
                <c:pt idx="114" formatCode="0.00">
                  <c:v>52</c:v>
                </c:pt>
                <c:pt idx="115" formatCode="0.00">
                  <c:v>52.1</c:v>
                </c:pt>
                <c:pt idx="116" formatCode="0.00">
                  <c:v>53</c:v>
                </c:pt>
                <c:pt idx="117" formatCode="0.00">
                  <c:v>52.3</c:v>
                </c:pt>
                <c:pt idx="118" formatCode="0.00">
                  <c:v>58.9</c:v>
                </c:pt>
                <c:pt idx="119" formatCode="0.00">
                  <c:v>54.9</c:v>
                </c:pt>
                <c:pt idx="120" formatCode="0.00">
                  <c:v>48.3</c:v>
                </c:pt>
                <c:pt idx="121" formatCode="0.00">
                  <c:v>47.9</c:v>
                </c:pt>
                <c:pt idx="122" formatCode="0.00">
                  <c:v>51.8</c:v>
                </c:pt>
                <c:pt idx="123" formatCode="0.00">
                  <c:v>52.2</c:v>
                </c:pt>
                <c:pt idx="124" formatCode="0.00">
                  <c:v>45.1</c:v>
                </c:pt>
                <c:pt idx="125" formatCode="0.00">
                  <c:v>47.8</c:v>
                </c:pt>
                <c:pt idx="126" formatCode="0.00">
                  <c:v>47.3</c:v>
                </c:pt>
                <c:pt idx="127" formatCode="0.00">
                  <c:v>58.2</c:v>
                </c:pt>
                <c:pt idx="128" formatCode="0.00">
                  <c:v>59.2</c:v>
                </c:pt>
                <c:pt idx="129" formatCode="0.00">
                  <c:v>57</c:v>
                </c:pt>
                <c:pt idx="130" formatCode="0.00">
                  <c:v>58.3</c:v>
                </c:pt>
                <c:pt idx="131" formatCode="0.00">
                  <c:v>60</c:v>
                </c:pt>
                <c:pt idx="132" formatCode="0.00">
                  <c:v>55.4</c:v>
                </c:pt>
                <c:pt idx="133" formatCode="0.00">
                  <c:v>54.9</c:v>
                </c:pt>
                <c:pt idx="134" formatCode="0.00">
                  <c:v>52</c:v>
                </c:pt>
                <c:pt idx="135" formatCode="0.00">
                  <c:v>51.8</c:v>
                </c:pt>
                <c:pt idx="136" formatCode="0.00">
                  <c:v>52.9</c:v>
                </c:pt>
                <c:pt idx="137" formatCode="0.00">
                  <c:v>56.9</c:v>
                </c:pt>
                <c:pt idx="138" formatCode="0.00">
                  <c:v>54.6</c:v>
                </c:pt>
                <c:pt idx="139" formatCode="0.00">
                  <c:v>54.6</c:v>
                </c:pt>
                <c:pt idx="140" formatCode="0.00">
                  <c:v>61.1</c:v>
                </c:pt>
                <c:pt idx="141" formatCode="0.00">
                  <c:v>61.3</c:v>
                </c:pt>
                <c:pt idx="142" formatCode="0.00">
                  <c:v>64.2</c:v>
                </c:pt>
                <c:pt idx="143" formatCode="0.00">
                  <c:v>64.5</c:v>
                </c:pt>
                <c:pt idx="144" formatCode="0.00">
                  <c:v>59.6</c:v>
                </c:pt>
                <c:pt idx="145" formatCode="0.00">
                  <c:v>58.3</c:v>
                </c:pt>
                <c:pt idx="146" formatCode="0.00">
                  <c:v>57.8</c:v>
                </c:pt>
                <c:pt idx="147" formatCode="0.00">
                  <c:v>51.9</c:v>
                </c:pt>
                <c:pt idx="148" formatCode="0.00">
                  <c:v>54</c:v>
                </c:pt>
                <c:pt idx="149" formatCode="0.00">
                  <c:v>54.7</c:v>
                </c:pt>
                <c:pt idx="150" formatCode="0.00">
                  <c:v>58.6</c:v>
                </c:pt>
                <c:pt idx="151" formatCode="0.00">
                  <c:v>61.3</c:v>
                </c:pt>
                <c:pt idx="152" formatCode="0.00">
                  <c:v>64</c:v>
                </c:pt>
                <c:pt idx="153" formatCode="0.00">
                  <c:v>60.1</c:v>
                </c:pt>
                <c:pt idx="154" formatCode="0.00">
                  <c:v>57.7</c:v>
                </c:pt>
                <c:pt idx="155" formatCode="0.00">
                  <c:v>59.9</c:v>
                </c:pt>
                <c:pt idx="156" formatCode="0.00">
                  <c:v>63.8</c:v>
                </c:pt>
                <c:pt idx="157" formatCode="0.00">
                  <c:v>64.2</c:v>
                </c:pt>
                <c:pt idx="158" formatCode="0.00">
                  <c:v>57.7</c:v>
                </c:pt>
                <c:pt idx="159" formatCode="0.00">
                  <c:v>64.7</c:v>
                </c:pt>
                <c:pt idx="160" formatCode="0.00">
                  <c:v>64.099999999999994</c:v>
                </c:pt>
                <c:pt idx="161" formatCode="0.00">
                  <c:v>56.6</c:v>
                </c:pt>
                <c:pt idx="162" formatCode="0.00">
                  <c:v>49</c:v>
                </c:pt>
                <c:pt idx="163" formatCode="0.00">
                  <c:v>51</c:v>
                </c:pt>
                <c:pt idx="164" formatCode="0.00">
                  <c:v>46</c:v>
                </c:pt>
                <c:pt idx="165" formatCode="0.00">
                  <c:v>41.3</c:v>
                </c:pt>
                <c:pt idx="166" formatCode="0.00">
                  <c:v>32.700000000000003</c:v>
                </c:pt>
                <c:pt idx="167" formatCode="0.00">
                  <c:v>32.5</c:v>
                </c:pt>
                <c:pt idx="168" formatCode="0.00">
                  <c:v>25.9</c:v>
                </c:pt>
                <c:pt idx="169" formatCode="0.00">
                  <c:v>34.5</c:v>
                </c:pt>
                <c:pt idx="170" formatCode="0.00">
                  <c:v>32</c:v>
                </c:pt>
                <c:pt idx="171" formatCode="0.00">
                  <c:v>45.1</c:v>
                </c:pt>
                <c:pt idx="172" formatCode="0.00">
                  <c:v>48.6</c:v>
                </c:pt>
                <c:pt idx="173" formatCode="0.00">
                  <c:v>48.4</c:v>
                </c:pt>
                <c:pt idx="174" formatCode="0.00">
                  <c:v>49.5</c:v>
                </c:pt>
                <c:pt idx="175" formatCode="0.00">
                  <c:v>47.9</c:v>
                </c:pt>
                <c:pt idx="176" formatCode="0.00">
                  <c:v>46.2</c:v>
                </c:pt>
                <c:pt idx="177" formatCode="0.00">
                  <c:v>49.2</c:v>
                </c:pt>
                <c:pt idx="178" formatCode="0.00">
                  <c:v>50.5</c:v>
                </c:pt>
                <c:pt idx="179" formatCode="0.00">
                  <c:v>49.5</c:v>
                </c:pt>
                <c:pt idx="180" formatCode="0.00">
                  <c:v>49.9</c:v>
                </c:pt>
                <c:pt idx="181" formatCode="0.00">
                  <c:v>53.1</c:v>
                </c:pt>
                <c:pt idx="182" formatCode="0.00">
                  <c:v>55.8</c:v>
                </c:pt>
                <c:pt idx="183" formatCode="0.00">
                  <c:v>59.4</c:v>
                </c:pt>
                <c:pt idx="184" formatCode="0.00">
                  <c:v>56.1</c:v>
                </c:pt>
                <c:pt idx="185" formatCode="0.00">
                  <c:v>57.5</c:v>
                </c:pt>
                <c:pt idx="186" formatCode="0.00">
                  <c:v>58.4</c:v>
                </c:pt>
                <c:pt idx="187" formatCode="0.00">
                  <c:v>57</c:v>
                </c:pt>
                <c:pt idx="188" formatCode="0.00">
                  <c:v>57.1</c:v>
                </c:pt>
                <c:pt idx="189" formatCode="0.00">
                  <c:v>56</c:v>
                </c:pt>
                <c:pt idx="190" formatCode="0.00">
                  <c:v>59.1</c:v>
                </c:pt>
                <c:pt idx="191" formatCode="0.00">
                  <c:v>55.5</c:v>
                </c:pt>
                <c:pt idx="192" formatCode="0.00">
                  <c:v>51.4</c:v>
                </c:pt>
                <c:pt idx="193" formatCode="0.00">
                  <c:v>50.8</c:v>
                </c:pt>
                <c:pt idx="194" formatCode="0.00">
                  <c:v>54.1</c:v>
                </c:pt>
                <c:pt idx="195" formatCode="0.00">
                  <c:v>54.8</c:v>
                </c:pt>
                <c:pt idx="196" formatCode="0.00">
                  <c:v>55.3</c:v>
                </c:pt>
                <c:pt idx="197" formatCode="0.00">
                  <c:v>55.8</c:v>
                </c:pt>
                <c:pt idx="198" formatCode="0.00">
                  <c:v>55</c:v>
                </c:pt>
                <c:pt idx="199" formatCode="0.00">
                  <c:v>54.9</c:v>
                </c:pt>
                <c:pt idx="200" formatCode="0.00">
                  <c:v>55.7</c:v>
                </c:pt>
                <c:pt idx="201" formatCode="0.00">
                  <c:v>57</c:v>
                </c:pt>
                <c:pt idx="202" formatCode="0.00">
                  <c:v>61</c:v>
                </c:pt>
                <c:pt idx="203" formatCode="0.00">
                  <c:v>58.9</c:v>
                </c:pt>
                <c:pt idx="204" formatCode="0.00">
                  <c:v>60.1</c:v>
                </c:pt>
                <c:pt idx="205" formatCode="0.00">
                  <c:v>61.2</c:v>
                </c:pt>
                <c:pt idx="206" formatCode="0.00">
                  <c:v>61.4</c:v>
                </c:pt>
                <c:pt idx="207" formatCode="0.00">
                  <c:v>60.9</c:v>
                </c:pt>
                <c:pt idx="208" formatCode="0.00">
                  <c:v>57.8</c:v>
                </c:pt>
                <c:pt idx="209" formatCode="0.00">
                  <c:v>57.2</c:v>
                </c:pt>
                <c:pt idx="210" formatCode="0.00">
                  <c:v>55.7</c:v>
                </c:pt>
                <c:pt idx="211" formatCode="0.00">
                  <c:v>51.8</c:v>
                </c:pt>
                <c:pt idx="212" formatCode="0.00">
                  <c:v>53.4</c:v>
                </c:pt>
                <c:pt idx="213" formatCode="0.00">
                  <c:v>57.7</c:v>
                </c:pt>
                <c:pt idx="214" formatCode="0.00">
                  <c:v>55.9</c:v>
                </c:pt>
                <c:pt idx="215" formatCode="0.00">
                  <c:v>57.9</c:v>
                </c:pt>
                <c:pt idx="216" formatCode="0.00">
                  <c:v>66.3</c:v>
                </c:pt>
                <c:pt idx="217" formatCode="0.00">
                  <c:v>60.1</c:v>
                </c:pt>
                <c:pt idx="218" formatCode="0.00">
                  <c:v>58.4</c:v>
                </c:pt>
                <c:pt idx="219" formatCode="0.00">
                  <c:v>57.7</c:v>
                </c:pt>
                <c:pt idx="220" formatCode="0.00">
                  <c:v>62.1</c:v>
                </c:pt>
                <c:pt idx="221" formatCode="0.00">
                  <c:v>62.8</c:v>
                </c:pt>
                <c:pt idx="222" formatCode="0.00">
                  <c:v>60.9</c:v>
                </c:pt>
                <c:pt idx="223" formatCode="0.00">
                  <c:v>64.5</c:v>
                </c:pt>
                <c:pt idx="224" formatCode="0.00">
                  <c:v>67.099999999999994</c:v>
                </c:pt>
                <c:pt idx="225" formatCode="0.00">
                  <c:v>64.599999999999994</c:v>
                </c:pt>
                <c:pt idx="226" formatCode="0.00">
                  <c:v>66.5</c:v>
                </c:pt>
                <c:pt idx="227" formatCode="0.00">
                  <c:v>70.599999999999994</c:v>
                </c:pt>
                <c:pt idx="228" formatCode="0.00">
                  <c:v>71.3</c:v>
                </c:pt>
                <c:pt idx="229" formatCode="0.00">
                  <c:v>69.099999999999994</c:v>
                </c:pt>
                <c:pt idx="230" formatCode="0.00">
                  <c:v>64.400000000000006</c:v>
                </c:pt>
                <c:pt idx="231" formatCode="0.00">
                  <c:v>60.8</c:v>
                </c:pt>
                <c:pt idx="232" formatCode="0.00">
                  <c:v>61.1</c:v>
                </c:pt>
                <c:pt idx="233" formatCode="0.00">
                  <c:v>56.8</c:v>
                </c:pt>
                <c:pt idx="234" formatCode="0.00">
                  <c:v>53.6</c:v>
                </c:pt>
                <c:pt idx="235" formatCode="0.00">
                  <c:v>53.4</c:v>
                </c:pt>
                <c:pt idx="236" formatCode="0.00">
                  <c:v>47.2</c:v>
                </c:pt>
                <c:pt idx="237" formatCode="0.00">
                  <c:v>47.2</c:v>
                </c:pt>
                <c:pt idx="238" formatCode="0.00">
                  <c:v>51.9</c:v>
                </c:pt>
                <c:pt idx="239" formatCode="0.00">
                  <c:v>58.2</c:v>
                </c:pt>
                <c:pt idx="240" formatCode="0.00">
                  <c:v>58.7</c:v>
                </c:pt>
                <c:pt idx="241" formatCode="0.00">
                  <c:v>49.9</c:v>
                </c:pt>
                <c:pt idx="242" formatCode="0.00">
                  <c:v>52.1</c:v>
                </c:pt>
                <c:pt idx="243" formatCode="0.00">
                  <c:v>52.9</c:v>
                </c:pt>
                <c:pt idx="244" formatCode="0.00">
                  <c:v>50.6</c:v>
                </c:pt>
                <c:pt idx="245" formatCode="0.00">
                  <c:v>51.9</c:v>
                </c:pt>
                <c:pt idx="246" formatCode="0.00">
                  <c:v>61.2</c:v>
                </c:pt>
                <c:pt idx="247" formatCode="0.00">
                  <c:v>61.8</c:v>
                </c:pt>
                <c:pt idx="248" formatCode="0.00">
                  <c:v>59.9</c:v>
                </c:pt>
                <c:pt idx="249" formatCode="0.00">
                  <c:v>63.8</c:v>
                </c:pt>
                <c:pt idx="250" formatCode="0.00">
                  <c:v>60.7</c:v>
                </c:pt>
                <c:pt idx="251" formatCode="0.00">
                  <c:v>55.2</c:v>
                </c:pt>
                <c:pt idx="252" formatCode="0.00">
                  <c:v>51.4</c:v>
                </c:pt>
                <c:pt idx="253" formatCode="0.00">
                  <c:v>49.1</c:v>
                </c:pt>
                <c:pt idx="254" formatCode="0.00">
                  <c:v>38.9</c:v>
                </c:pt>
                <c:pt idx="255" formatCode="0.00">
                  <c:v>51.3</c:v>
                </c:pt>
                <c:pt idx="256" formatCode="0.00">
                  <c:v>54.3</c:v>
                </c:pt>
                <c:pt idx="257" formatCode="0.00">
                  <c:v>49.2</c:v>
                </c:pt>
                <c:pt idx="258" formatCode="0.00">
                  <c:v>47.8</c:v>
                </c:pt>
                <c:pt idx="259" formatCode="0.00">
                  <c:v>44.9</c:v>
                </c:pt>
                <c:pt idx="260" formatCode="0.00">
                  <c:v>45.5</c:v>
                </c:pt>
                <c:pt idx="261" formatCode="0.00">
                  <c:v>41.5</c:v>
                </c:pt>
                <c:pt idx="262" formatCode="0.00">
                  <c:v>39.9</c:v>
                </c:pt>
                <c:pt idx="263" formatCode="0.00">
                  <c:v>38.4</c:v>
                </c:pt>
                <c:pt idx="264" formatCode="0.00">
                  <c:v>42.1</c:v>
                </c:pt>
                <c:pt idx="265" formatCode="0.00">
                  <c:v>49.1</c:v>
                </c:pt>
                <c:pt idx="266" formatCode="0.00">
                  <c:v>48.4</c:v>
                </c:pt>
                <c:pt idx="267" formatCode="0.00">
                  <c:v>48.9</c:v>
                </c:pt>
                <c:pt idx="268" formatCode="0.00">
                  <c:v>50</c:v>
                </c:pt>
                <c:pt idx="269" formatCode="0.00">
                  <c:v>52</c:v>
                </c:pt>
                <c:pt idx="270" formatCode="0.00">
                  <c:v>50</c:v>
                </c:pt>
                <c:pt idx="271" formatCode="0.00">
                  <c:v>51.5</c:v>
                </c:pt>
                <c:pt idx="272" formatCode="0.00">
                  <c:v>55.4</c:v>
                </c:pt>
                <c:pt idx="273" formatCode="0.00">
                  <c:v>56.2</c:v>
                </c:pt>
                <c:pt idx="274" formatCode="0.00">
                  <c:v>58.7</c:v>
                </c:pt>
                <c:pt idx="275" formatCode="0.00">
                  <c:v>60.4</c:v>
                </c:pt>
                <c:pt idx="276" formatCode="0.00">
                  <c:v>60.3</c:v>
                </c:pt>
                <c:pt idx="277" formatCode="0.00">
                  <c:v>63.1</c:v>
                </c:pt>
                <c:pt idx="278" formatCode="0.00">
                  <c:v>61.3</c:v>
                </c:pt>
                <c:pt idx="279" formatCode="0.00">
                  <c:v>63.5</c:v>
                </c:pt>
                <c:pt idx="280" formatCode="0.00">
                  <c:v>57.5</c:v>
                </c:pt>
                <c:pt idx="281" formatCode="0.00">
                  <c:v>54.6</c:v>
                </c:pt>
                <c:pt idx="282" formatCode="0.00">
                  <c:v>59.4</c:v>
                </c:pt>
                <c:pt idx="283" formatCode="0.00">
                  <c:v>57.8</c:v>
                </c:pt>
                <c:pt idx="284" formatCode="0.00">
                  <c:v>54</c:v>
                </c:pt>
                <c:pt idx="285" formatCode="0.00">
                  <c:v>55.9</c:v>
                </c:pt>
                <c:pt idx="286" formatCode="0.00">
                  <c:v>55</c:v>
                </c:pt>
                <c:pt idx="287" formatCode="0.00">
                  <c:v>52.4</c:v>
                </c:pt>
                <c:pt idx="288" formatCode="0.00">
                  <c:v>49.7</c:v>
                </c:pt>
                <c:pt idx="289" formatCode="0.00">
                  <c:v>48.3</c:v>
                </c:pt>
                <c:pt idx="290" formatCode="0.00">
                  <c:v>48</c:v>
                </c:pt>
                <c:pt idx="291" formatCode="0.00">
                  <c:v>49.4</c:v>
                </c:pt>
                <c:pt idx="292" formatCode="0.00">
                  <c:v>50.9</c:v>
                </c:pt>
                <c:pt idx="293" formatCode="0.00">
                  <c:v>51.8</c:v>
                </c:pt>
                <c:pt idx="294" formatCode="0.00">
                  <c:v>50.2</c:v>
                </c:pt>
                <c:pt idx="295" formatCode="0.00">
                  <c:v>51.5</c:v>
                </c:pt>
                <c:pt idx="296" formatCode="0.00">
                  <c:v>55.3</c:v>
                </c:pt>
                <c:pt idx="297" formatCode="0.00">
                  <c:v>54.9</c:v>
                </c:pt>
                <c:pt idx="298" formatCode="0.00">
                  <c:v>54.6</c:v>
                </c:pt>
                <c:pt idx="299" formatCode="0.00">
                  <c:v>57.1</c:v>
                </c:pt>
                <c:pt idx="300" formatCode="0.00">
                  <c:v>57.2</c:v>
                </c:pt>
                <c:pt idx="301" formatCode="0.00">
                  <c:v>57.4</c:v>
                </c:pt>
                <c:pt idx="302" formatCode="0.00">
                  <c:v>60.9</c:v>
                </c:pt>
                <c:pt idx="303" formatCode="0.00">
                  <c:v>55.4</c:v>
                </c:pt>
                <c:pt idx="304" formatCode="0.00">
                  <c:v>60.3</c:v>
                </c:pt>
                <c:pt idx="305" formatCode="0.00">
                  <c:v>61.3</c:v>
                </c:pt>
                <c:pt idx="306" formatCode="0.00">
                  <c:v>59.4</c:v>
                </c:pt>
                <c:pt idx="307" formatCode="0.00">
                  <c:v>62.3</c:v>
                </c:pt>
                <c:pt idx="308" formatCode="0.00">
                  <c:v>56.6</c:v>
                </c:pt>
                <c:pt idx="309" formatCode="0.00">
                  <c:v>58.6</c:v>
                </c:pt>
                <c:pt idx="310" formatCode="0.00">
                  <c:v>57.6</c:v>
                </c:pt>
                <c:pt idx="311" formatCode="0.00">
                  <c:v>57</c:v>
                </c:pt>
                <c:pt idx="312" formatCode="0.00">
                  <c:v>61.7</c:v>
                </c:pt>
                <c:pt idx="313" formatCode="0.00">
                  <c:v>56.9</c:v>
                </c:pt>
                <c:pt idx="314" formatCode="0.00">
                  <c:v>52.9</c:v>
                </c:pt>
                <c:pt idx="315" formatCode="0.00">
                  <c:v>54.6</c:v>
                </c:pt>
                <c:pt idx="316" formatCode="0.00">
                  <c:v>54.6</c:v>
                </c:pt>
                <c:pt idx="317" formatCode="0.00">
                  <c:v>51.9</c:v>
                </c:pt>
                <c:pt idx="318" formatCode="0.00">
                  <c:v>59.4</c:v>
                </c:pt>
                <c:pt idx="319" formatCode="0.00">
                  <c:v>51.7</c:v>
                </c:pt>
                <c:pt idx="320" formatCode="0.00">
                  <c:v>52.3</c:v>
                </c:pt>
                <c:pt idx="321" formatCode="0.00">
                  <c:v>49.1</c:v>
                </c:pt>
                <c:pt idx="322" formatCode="0.00">
                  <c:v>46.1</c:v>
                </c:pt>
                <c:pt idx="323" formatCode="0.00">
                  <c:v>44.1</c:v>
                </c:pt>
                <c:pt idx="324" formatCode="0.00">
                  <c:v>45.9</c:v>
                </c:pt>
                <c:pt idx="325" formatCode="0.00">
                  <c:v>48.6</c:v>
                </c:pt>
                <c:pt idx="326" formatCode="0.00">
                  <c:v>47.5</c:v>
                </c:pt>
                <c:pt idx="327" formatCode="0.00">
                  <c:v>49.4</c:v>
                </c:pt>
                <c:pt idx="328" formatCode="0.00">
                  <c:v>46.5</c:v>
                </c:pt>
                <c:pt idx="329" formatCode="0.00">
                  <c:v>52.7</c:v>
                </c:pt>
                <c:pt idx="330" formatCode="0.00">
                  <c:v>43.5</c:v>
                </c:pt>
                <c:pt idx="331" formatCode="0.00">
                  <c:v>44</c:v>
                </c:pt>
                <c:pt idx="332" formatCode="0.00">
                  <c:v>52.2</c:v>
                </c:pt>
                <c:pt idx="333" formatCode="0.00">
                  <c:v>51.9</c:v>
                </c:pt>
                <c:pt idx="334" formatCode="0.00">
                  <c:v>56.6</c:v>
                </c:pt>
                <c:pt idx="335" formatCode="0.00">
                  <c:v>59.7</c:v>
                </c:pt>
                <c:pt idx="336" formatCode="0.00">
                  <c:v>58.9</c:v>
                </c:pt>
                <c:pt idx="337" formatCode="0.00">
                  <c:v>61.5</c:v>
                </c:pt>
                <c:pt idx="338" formatCode="0.00">
                  <c:v>63</c:v>
                </c:pt>
              </c:numCache>
            </c:numRef>
          </c:val>
          <c:smooth val="0"/>
          <c:extLst>
            <c:ext xmlns:c16="http://schemas.microsoft.com/office/drawing/2014/chart" uri="{C3380CC4-5D6E-409C-BE32-E72D297353CC}">
              <c16:uniqueId val="{00000000-AE95-484E-80D7-7B6BD1967006}"/>
            </c:ext>
          </c:extLst>
        </c:ser>
        <c:dLbls>
          <c:showLegendKey val="0"/>
          <c:showVal val="0"/>
          <c:showCatName val="0"/>
          <c:showSerName val="0"/>
          <c:showPercent val="0"/>
          <c:showBubbleSize val="0"/>
        </c:dLbls>
        <c:smooth val="0"/>
        <c:axId val="805226896"/>
        <c:axId val="805229192"/>
      </c:lineChart>
      <c:dateAx>
        <c:axId val="805226896"/>
        <c:scaling>
          <c:orientation val="minMax"/>
          <c:max val="44926"/>
          <c:min val="34819"/>
        </c:scaling>
        <c:delete val="0"/>
        <c:axPos val="b"/>
        <c:numFmt formatCode="[$-409]mmm\-yy;@" sourceLinked="0"/>
        <c:majorTickMark val="none"/>
        <c:minorTickMark val="none"/>
        <c:tickLblPos val="none"/>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05229192"/>
        <c:crosses val="autoZero"/>
        <c:auto val="1"/>
        <c:lblOffset val="100"/>
        <c:baseTimeUnit val="days"/>
        <c:majorUnit val="3"/>
        <c:majorTimeUnit val="years"/>
      </c:dateAx>
      <c:valAx>
        <c:axId val="805229192"/>
        <c:scaling>
          <c:orientation val="minMax"/>
          <c:max val="70"/>
          <c:min val="3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052268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bg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 ISM Non-Manufacturing Index </c:v>
                </c:pt>
              </c:strCache>
            </c:strRef>
          </c:tx>
          <c:spPr>
            <a:ln w="38100" cap="rnd">
              <a:solidFill>
                <a:schemeClr val="bg1">
                  <a:lumMod val="85000"/>
                </a:schemeClr>
              </a:solidFill>
              <a:round/>
            </a:ln>
            <a:effectLst/>
          </c:spPr>
          <c:marker>
            <c:symbol val="none"/>
          </c:marker>
          <c:cat>
            <c:numRef>
              <c:f>Sheet1!$A$2:$A$340</c:f>
              <c:numCache>
                <c:formatCode>m/d/yyyy</c:formatCode>
                <c:ptCount val="339"/>
                <c:pt idx="0">
                  <c:v>44926</c:v>
                </c:pt>
                <c:pt idx="1">
                  <c:v>44895</c:v>
                </c:pt>
                <c:pt idx="2">
                  <c:v>44865</c:v>
                </c:pt>
                <c:pt idx="3">
                  <c:v>44834</c:v>
                </c:pt>
                <c:pt idx="4">
                  <c:v>44804</c:v>
                </c:pt>
                <c:pt idx="5">
                  <c:v>44773</c:v>
                </c:pt>
                <c:pt idx="6">
                  <c:v>44742</c:v>
                </c:pt>
                <c:pt idx="7">
                  <c:v>44712</c:v>
                </c:pt>
                <c:pt idx="8">
                  <c:v>44681</c:v>
                </c:pt>
                <c:pt idx="9">
                  <c:v>44651</c:v>
                </c:pt>
                <c:pt idx="10">
                  <c:v>44620</c:v>
                </c:pt>
                <c:pt idx="11">
                  <c:v>44592</c:v>
                </c:pt>
                <c:pt idx="12">
                  <c:v>44561</c:v>
                </c:pt>
                <c:pt idx="13">
                  <c:v>44530</c:v>
                </c:pt>
                <c:pt idx="14">
                  <c:v>44500</c:v>
                </c:pt>
                <c:pt idx="15">
                  <c:v>44469</c:v>
                </c:pt>
                <c:pt idx="16">
                  <c:v>44439</c:v>
                </c:pt>
                <c:pt idx="17">
                  <c:v>44408</c:v>
                </c:pt>
                <c:pt idx="18">
                  <c:v>44377</c:v>
                </c:pt>
                <c:pt idx="19">
                  <c:v>44347</c:v>
                </c:pt>
                <c:pt idx="20">
                  <c:v>44316</c:v>
                </c:pt>
                <c:pt idx="21">
                  <c:v>44286</c:v>
                </c:pt>
                <c:pt idx="22">
                  <c:v>44255</c:v>
                </c:pt>
                <c:pt idx="23">
                  <c:v>44227</c:v>
                </c:pt>
                <c:pt idx="24">
                  <c:v>44196</c:v>
                </c:pt>
                <c:pt idx="25">
                  <c:v>44165</c:v>
                </c:pt>
                <c:pt idx="26">
                  <c:v>44135</c:v>
                </c:pt>
                <c:pt idx="27">
                  <c:v>44104</c:v>
                </c:pt>
                <c:pt idx="28">
                  <c:v>44074</c:v>
                </c:pt>
                <c:pt idx="29">
                  <c:v>44043</c:v>
                </c:pt>
                <c:pt idx="30">
                  <c:v>44012</c:v>
                </c:pt>
                <c:pt idx="31">
                  <c:v>43982</c:v>
                </c:pt>
                <c:pt idx="32">
                  <c:v>43951</c:v>
                </c:pt>
                <c:pt idx="33">
                  <c:v>43921</c:v>
                </c:pt>
                <c:pt idx="34">
                  <c:v>43890</c:v>
                </c:pt>
                <c:pt idx="35">
                  <c:v>43861</c:v>
                </c:pt>
                <c:pt idx="36">
                  <c:v>43830</c:v>
                </c:pt>
                <c:pt idx="37">
                  <c:v>43799</c:v>
                </c:pt>
                <c:pt idx="38">
                  <c:v>43769</c:v>
                </c:pt>
                <c:pt idx="39">
                  <c:v>43738</c:v>
                </c:pt>
                <c:pt idx="40">
                  <c:v>43708</c:v>
                </c:pt>
                <c:pt idx="41">
                  <c:v>43677</c:v>
                </c:pt>
                <c:pt idx="42">
                  <c:v>43646</c:v>
                </c:pt>
                <c:pt idx="43">
                  <c:v>43616</c:v>
                </c:pt>
                <c:pt idx="44">
                  <c:v>43585</c:v>
                </c:pt>
                <c:pt idx="45">
                  <c:v>43555</c:v>
                </c:pt>
                <c:pt idx="46">
                  <c:v>43524</c:v>
                </c:pt>
                <c:pt idx="47">
                  <c:v>43496</c:v>
                </c:pt>
                <c:pt idx="48">
                  <c:v>43465</c:v>
                </c:pt>
                <c:pt idx="49">
                  <c:v>43434</c:v>
                </c:pt>
                <c:pt idx="50">
                  <c:v>43404</c:v>
                </c:pt>
                <c:pt idx="51">
                  <c:v>43373</c:v>
                </c:pt>
                <c:pt idx="52">
                  <c:v>43343</c:v>
                </c:pt>
                <c:pt idx="53">
                  <c:v>43312</c:v>
                </c:pt>
                <c:pt idx="54">
                  <c:v>43281</c:v>
                </c:pt>
                <c:pt idx="55">
                  <c:v>43251</c:v>
                </c:pt>
                <c:pt idx="56">
                  <c:v>43220</c:v>
                </c:pt>
                <c:pt idx="57">
                  <c:v>43190</c:v>
                </c:pt>
                <c:pt idx="58">
                  <c:v>43159</c:v>
                </c:pt>
                <c:pt idx="59">
                  <c:v>43131</c:v>
                </c:pt>
                <c:pt idx="60">
                  <c:v>43100</c:v>
                </c:pt>
                <c:pt idx="61">
                  <c:v>43069</c:v>
                </c:pt>
                <c:pt idx="62">
                  <c:v>43039</c:v>
                </c:pt>
                <c:pt idx="63">
                  <c:v>43008</c:v>
                </c:pt>
                <c:pt idx="64">
                  <c:v>42978</c:v>
                </c:pt>
                <c:pt idx="65">
                  <c:v>42947</c:v>
                </c:pt>
                <c:pt idx="66">
                  <c:v>42916</c:v>
                </c:pt>
                <c:pt idx="67">
                  <c:v>42886</c:v>
                </c:pt>
                <c:pt idx="68">
                  <c:v>42855</c:v>
                </c:pt>
                <c:pt idx="69">
                  <c:v>42825</c:v>
                </c:pt>
                <c:pt idx="70">
                  <c:v>42794</c:v>
                </c:pt>
                <c:pt idx="71">
                  <c:v>42766</c:v>
                </c:pt>
                <c:pt idx="72">
                  <c:v>42735</c:v>
                </c:pt>
                <c:pt idx="73">
                  <c:v>42704</c:v>
                </c:pt>
                <c:pt idx="74">
                  <c:v>42674</c:v>
                </c:pt>
                <c:pt idx="75">
                  <c:v>42643</c:v>
                </c:pt>
                <c:pt idx="76">
                  <c:v>42613</c:v>
                </c:pt>
                <c:pt idx="77">
                  <c:v>42582</c:v>
                </c:pt>
                <c:pt idx="78">
                  <c:v>42551</c:v>
                </c:pt>
                <c:pt idx="79">
                  <c:v>42521</c:v>
                </c:pt>
                <c:pt idx="80">
                  <c:v>42490</c:v>
                </c:pt>
                <c:pt idx="81">
                  <c:v>42460</c:v>
                </c:pt>
                <c:pt idx="82">
                  <c:v>42429</c:v>
                </c:pt>
                <c:pt idx="83">
                  <c:v>42400</c:v>
                </c:pt>
                <c:pt idx="84">
                  <c:v>42369</c:v>
                </c:pt>
                <c:pt idx="85">
                  <c:v>42338</c:v>
                </c:pt>
                <c:pt idx="86">
                  <c:v>42308</c:v>
                </c:pt>
                <c:pt idx="87">
                  <c:v>42277</c:v>
                </c:pt>
                <c:pt idx="88">
                  <c:v>42247</c:v>
                </c:pt>
                <c:pt idx="89">
                  <c:v>42216</c:v>
                </c:pt>
                <c:pt idx="90">
                  <c:v>42185</c:v>
                </c:pt>
                <c:pt idx="91">
                  <c:v>42155</c:v>
                </c:pt>
                <c:pt idx="92">
                  <c:v>42124</c:v>
                </c:pt>
                <c:pt idx="93">
                  <c:v>42094</c:v>
                </c:pt>
                <c:pt idx="94">
                  <c:v>42063</c:v>
                </c:pt>
                <c:pt idx="95">
                  <c:v>42035</c:v>
                </c:pt>
                <c:pt idx="96">
                  <c:v>42004</c:v>
                </c:pt>
                <c:pt idx="97">
                  <c:v>41973</c:v>
                </c:pt>
                <c:pt idx="98">
                  <c:v>41943</c:v>
                </c:pt>
                <c:pt idx="99">
                  <c:v>41912</c:v>
                </c:pt>
                <c:pt idx="100">
                  <c:v>41882</c:v>
                </c:pt>
                <c:pt idx="101">
                  <c:v>41851</c:v>
                </c:pt>
                <c:pt idx="102">
                  <c:v>41820</c:v>
                </c:pt>
                <c:pt idx="103">
                  <c:v>41790</c:v>
                </c:pt>
                <c:pt idx="104">
                  <c:v>41759</c:v>
                </c:pt>
                <c:pt idx="105">
                  <c:v>41729</c:v>
                </c:pt>
                <c:pt idx="106">
                  <c:v>41698</c:v>
                </c:pt>
                <c:pt idx="107">
                  <c:v>41670</c:v>
                </c:pt>
                <c:pt idx="108">
                  <c:v>41639</c:v>
                </c:pt>
                <c:pt idx="109">
                  <c:v>41608</c:v>
                </c:pt>
                <c:pt idx="110">
                  <c:v>41578</c:v>
                </c:pt>
                <c:pt idx="111">
                  <c:v>41547</c:v>
                </c:pt>
                <c:pt idx="112">
                  <c:v>41517</c:v>
                </c:pt>
                <c:pt idx="113">
                  <c:v>41486</c:v>
                </c:pt>
                <c:pt idx="114">
                  <c:v>41455</c:v>
                </c:pt>
                <c:pt idx="115">
                  <c:v>41425</c:v>
                </c:pt>
                <c:pt idx="116">
                  <c:v>41394</c:v>
                </c:pt>
                <c:pt idx="117">
                  <c:v>41364</c:v>
                </c:pt>
                <c:pt idx="118">
                  <c:v>41333</c:v>
                </c:pt>
                <c:pt idx="119">
                  <c:v>41305</c:v>
                </c:pt>
                <c:pt idx="120">
                  <c:v>41274</c:v>
                </c:pt>
                <c:pt idx="121">
                  <c:v>41243</c:v>
                </c:pt>
                <c:pt idx="122">
                  <c:v>41213</c:v>
                </c:pt>
                <c:pt idx="123">
                  <c:v>41182</c:v>
                </c:pt>
                <c:pt idx="124">
                  <c:v>41152</c:v>
                </c:pt>
                <c:pt idx="125">
                  <c:v>41121</c:v>
                </c:pt>
                <c:pt idx="126">
                  <c:v>41090</c:v>
                </c:pt>
                <c:pt idx="127">
                  <c:v>41060</c:v>
                </c:pt>
                <c:pt idx="128">
                  <c:v>41029</c:v>
                </c:pt>
                <c:pt idx="129">
                  <c:v>40999</c:v>
                </c:pt>
                <c:pt idx="130">
                  <c:v>40968</c:v>
                </c:pt>
                <c:pt idx="131">
                  <c:v>40939</c:v>
                </c:pt>
                <c:pt idx="132">
                  <c:v>40908</c:v>
                </c:pt>
                <c:pt idx="133">
                  <c:v>40877</c:v>
                </c:pt>
                <c:pt idx="134">
                  <c:v>40847</c:v>
                </c:pt>
                <c:pt idx="135">
                  <c:v>40816</c:v>
                </c:pt>
                <c:pt idx="136">
                  <c:v>40786</c:v>
                </c:pt>
                <c:pt idx="137">
                  <c:v>40755</c:v>
                </c:pt>
                <c:pt idx="138">
                  <c:v>40724</c:v>
                </c:pt>
                <c:pt idx="139">
                  <c:v>40694</c:v>
                </c:pt>
                <c:pt idx="140">
                  <c:v>40663</c:v>
                </c:pt>
                <c:pt idx="141">
                  <c:v>40633</c:v>
                </c:pt>
                <c:pt idx="142">
                  <c:v>40602</c:v>
                </c:pt>
                <c:pt idx="143">
                  <c:v>40574</c:v>
                </c:pt>
                <c:pt idx="144">
                  <c:v>40543</c:v>
                </c:pt>
                <c:pt idx="145">
                  <c:v>40512</c:v>
                </c:pt>
                <c:pt idx="146">
                  <c:v>40482</c:v>
                </c:pt>
                <c:pt idx="147">
                  <c:v>40451</c:v>
                </c:pt>
                <c:pt idx="148">
                  <c:v>40421</c:v>
                </c:pt>
                <c:pt idx="149">
                  <c:v>40390</c:v>
                </c:pt>
                <c:pt idx="150">
                  <c:v>40359</c:v>
                </c:pt>
                <c:pt idx="151">
                  <c:v>40329</c:v>
                </c:pt>
                <c:pt idx="152">
                  <c:v>40298</c:v>
                </c:pt>
                <c:pt idx="153">
                  <c:v>40268</c:v>
                </c:pt>
                <c:pt idx="154">
                  <c:v>40237</c:v>
                </c:pt>
                <c:pt idx="155">
                  <c:v>40209</c:v>
                </c:pt>
                <c:pt idx="156">
                  <c:v>40178</c:v>
                </c:pt>
                <c:pt idx="157">
                  <c:v>40147</c:v>
                </c:pt>
                <c:pt idx="158">
                  <c:v>40117</c:v>
                </c:pt>
                <c:pt idx="159">
                  <c:v>40086</c:v>
                </c:pt>
                <c:pt idx="160">
                  <c:v>40056</c:v>
                </c:pt>
                <c:pt idx="161">
                  <c:v>40025</c:v>
                </c:pt>
                <c:pt idx="162">
                  <c:v>39994</c:v>
                </c:pt>
                <c:pt idx="163">
                  <c:v>39964</c:v>
                </c:pt>
                <c:pt idx="164">
                  <c:v>39933</c:v>
                </c:pt>
                <c:pt idx="165">
                  <c:v>39903</c:v>
                </c:pt>
                <c:pt idx="166">
                  <c:v>39872</c:v>
                </c:pt>
                <c:pt idx="167">
                  <c:v>39844</c:v>
                </c:pt>
                <c:pt idx="168">
                  <c:v>39813</c:v>
                </c:pt>
                <c:pt idx="169">
                  <c:v>39782</c:v>
                </c:pt>
                <c:pt idx="170">
                  <c:v>39752</c:v>
                </c:pt>
                <c:pt idx="171">
                  <c:v>39721</c:v>
                </c:pt>
                <c:pt idx="172">
                  <c:v>39691</c:v>
                </c:pt>
                <c:pt idx="173">
                  <c:v>39660</c:v>
                </c:pt>
                <c:pt idx="174">
                  <c:v>39629</c:v>
                </c:pt>
                <c:pt idx="175">
                  <c:v>39599</c:v>
                </c:pt>
                <c:pt idx="176">
                  <c:v>39568</c:v>
                </c:pt>
                <c:pt idx="177">
                  <c:v>39538</c:v>
                </c:pt>
                <c:pt idx="178">
                  <c:v>39507</c:v>
                </c:pt>
                <c:pt idx="179">
                  <c:v>39478</c:v>
                </c:pt>
                <c:pt idx="180">
                  <c:v>39447</c:v>
                </c:pt>
                <c:pt idx="181">
                  <c:v>39416</c:v>
                </c:pt>
                <c:pt idx="182">
                  <c:v>39386</c:v>
                </c:pt>
                <c:pt idx="183">
                  <c:v>39355</c:v>
                </c:pt>
                <c:pt idx="184">
                  <c:v>39325</c:v>
                </c:pt>
                <c:pt idx="185">
                  <c:v>39294</c:v>
                </c:pt>
                <c:pt idx="186">
                  <c:v>39263</c:v>
                </c:pt>
                <c:pt idx="187">
                  <c:v>39233</c:v>
                </c:pt>
                <c:pt idx="188">
                  <c:v>39202</c:v>
                </c:pt>
                <c:pt idx="189">
                  <c:v>39172</c:v>
                </c:pt>
                <c:pt idx="190">
                  <c:v>39141</c:v>
                </c:pt>
                <c:pt idx="191">
                  <c:v>39113</c:v>
                </c:pt>
                <c:pt idx="192">
                  <c:v>39082</c:v>
                </c:pt>
                <c:pt idx="193">
                  <c:v>39051</c:v>
                </c:pt>
                <c:pt idx="194">
                  <c:v>39021</c:v>
                </c:pt>
                <c:pt idx="195">
                  <c:v>38990</c:v>
                </c:pt>
                <c:pt idx="196">
                  <c:v>38960</c:v>
                </c:pt>
                <c:pt idx="197">
                  <c:v>38929</c:v>
                </c:pt>
                <c:pt idx="198">
                  <c:v>38898</c:v>
                </c:pt>
                <c:pt idx="199">
                  <c:v>38868</c:v>
                </c:pt>
                <c:pt idx="200">
                  <c:v>38837</c:v>
                </c:pt>
                <c:pt idx="201">
                  <c:v>38807</c:v>
                </c:pt>
                <c:pt idx="202">
                  <c:v>38776</c:v>
                </c:pt>
                <c:pt idx="203">
                  <c:v>38748</c:v>
                </c:pt>
                <c:pt idx="204">
                  <c:v>38717</c:v>
                </c:pt>
                <c:pt idx="205">
                  <c:v>38686</c:v>
                </c:pt>
                <c:pt idx="206">
                  <c:v>38656</c:v>
                </c:pt>
                <c:pt idx="207">
                  <c:v>38625</c:v>
                </c:pt>
                <c:pt idx="208">
                  <c:v>38595</c:v>
                </c:pt>
                <c:pt idx="209">
                  <c:v>38564</c:v>
                </c:pt>
                <c:pt idx="210">
                  <c:v>38533</c:v>
                </c:pt>
                <c:pt idx="211">
                  <c:v>38503</c:v>
                </c:pt>
                <c:pt idx="212">
                  <c:v>38472</c:v>
                </c:pt>
                <c:pt idx="213">
                  <c:v>38442</c:v>
                </c:pt>
                <c:pt idx="214">
                  <c:v>38411</c:v>
                </c:pt>
                <c:pt idx="215">
                  <c:v>38383</c:v>
                </c:pt>
                <c:pt idx="216">
                  <c:v>38352</c:v>
                </c:pt>
                <c:pt idx="217">
                  <c:v>38321</c:v>
                </c:pt>
                <c:pt idx="218">
                  <c:v>38291</c:v>
                </c:pt>
                <c:pt idx="219">
                  <c:v>38260</c:v>
                </c:pt>
                <c:pt idx="220">
                  <c:v>38230</c:v>
                </c:pt>
                <c:pt idx="221">
                  <c:v>38199</c:v>
                </c:pt>
                <c:pt idx="222">
                  <c:v>38168</c:v>
                </c:pt>
                <c:pt idx="223">
                  <c:v>38138</c:v>
                </c:pt>
                <c:pt idx="224">
                  <c:v>38107</c:v>
                </c:pt>
                <c:pt idx="225">
                  <c:v>38077</c:v>
                </c:pt>
                <c:pt idx="226">
                  <c:v>38046</c:v>
                </c:pt>
                <c:pt idx="227">
                  <c:v>38017</c:v>
                </c:pt>
                <c:pt idx="228">
                  <c:v>37986</c:v>
                </c:pt>
                <c:pt idx="229">
                  <c:v>37955</c:v>
                </c:pt>
                <c:pt idx="230">
                  <c:v>37925</c:v>
                </c:pt>
                <c:pt idx="231">
                  <c:v>37894</c:v>
                </c:pt>
                <c:pt idx="232">
                  <c:v>37864</c:v>
                </c:pt>
                <c:pt idx="233">
                  <c:v>37833</c:v>
                </c:pt>
                <c:pt idx="234">
                  <c:v>37802</c:v>
                </c:pt>
                <c:pt idx="235">
                  <c:v>37772</c:v>
                </c:pt>
                <c:pt idx="236">
                  <c:v>37741</c:v>
                </c:pt>
                <c:pt idx="237">
                  <c:v>37711</c:v>
                </c:pt>
                <c:pt idx="238">
                  <c:v>37680</c:v>
                </c:pt>
                <c:pt idx="239">
                  <c:v>37652</c:v>
                </c:pt>
                <c:pt idx="240">
                  <c:v>37621</c:v>
                </c:pt>
                <c:pt idx="241">
                  <c:v>37590</c:v>
                </c:pt>
                <c:pt idx="242">
                  <c:v>37560</c:v>
                </c:pt>
                <c:pt idx="243">
                  <c:v>37529</c:v>
                </c:pt>
                <c:pt idx="244">
                  <c:v>37499</c:v>
                </c:pt>
                <c:pt idx="245">
                  <c:v>37468</c:v>
                </c:pt>
                <c:pt idx="246">
                  <c:v>37437</c:v>
                </c:pt>
                <c:pt idx="247">
                  <c:v>37407</c:v>
                </c:pt>
                <c:pt idx="248">
                  <c:v>37376</c:v>
                </c:pt>
                <c:pt idx="249">
                  <c:v>37346</c:v>
                </c:pt>
                <c:pt idx="250">
                  <c:v>37315</c:v>
                </c:pt>
                <c:pt idx="251">
                  <c:v>37287</c:v>
                </c:pt>
                <c:pt idx="252">
                  <c:v>37256</c:v>
                </c:pt>
                <c:pt idx="253">
                  <c:v>37225</c:v>
                </c:pt>
                <c:pt idx="254">
                  <c:v>37195</c:v>
                </c:pt>
                <c:pt idx="255">
                  <c:v>37164</c:v>
                </c:pt>
                <c:pt idx="256">
                  <c:v>37134</c:v>
                </c:pt>
                <c:pt idx="257">
                  <c:v>37103</c:v>
                </c:pt>
                <c:pt idx="258">
                  <c:v>37072</c:v>
                </c:pt>
                <c:pt idx="259">
                  <c:v>37042</c:v>
                </c:pt>
                <c:pt idx="260">
                  <c:v>37011</c:v>
                </c:pt>
                <c:pt idx="261">
                  <c:v>36981</c:v>
                </c:pt>
                <c:pt idx="262">
                  <c:v>36950</c:v>
                </c:pt>
                <c:pt idx="263">
                  <c:v>36922</c:v>
                </c:pt>
                <c:pt idx="264">
                  <c:v>36891</c:v>
                </c:pt>
                <c:pt idx="265">
                  <c:v>36860</c:v>
                </c:pt>
                <c:pt idx="266">
                  <c:v>36830</c:v>
                </c:pt>
                <c:pt idx="267">
                  <c:v>36799</c:v>
                </c:pt>
                <c:pt idx="268">
                  <c:v>36769</c:v>
                </c:pt>
                <c:pt idx="269">
                  <c:v>36738</c:v>
                </c:pt>
                <c:pt idx="270">
                  <c:v>36707</c:v>
                </c:pt>
                <c:pt idx="271">
                  <c:v>36677</c:v>
                </c:pt>
                <c:pt idx="272">
                  <c:v>36646</c:v>
                </c:pt>
                <c:pt idx="273">
                  <c:v>36616</c:v>
                </c:pt>
                <c:pt idx="274">
                  <c:v>36585</c:v>
                </c:pt>
                <c:pt idx="275">
                  <c:v>36556</c:v>
                </c:pt>
                <c:pt idx="276">
                  <c:v>36525</c:v>
                </c:pt>
                <c:pt idx="277">
                  <c:v>36494</c:v>
                </c:pt>
                <c:pt idx="278">
                  <c:v>36464</c:v>
                </c:pt>
                <c:pt idx="279">
                  <c:v>36433</c:v>
                </c:pt>
                <c:pt idx="280">
                  <c:v>36403</c:v>
                </c:pt>
                <c:pt idx="281">
                  <c:v>36372</c:v>
                </c:pt>
                <c:pt idx="282">
                  <c:v>36341</c:v>
                </c:pt>
                <c:pt idx="283">
                  <c:v>36311</c:v>
                </c:pt>
                <c:pt idx="284">
                  <c:v>36280</c:v>
                </c:pt>
                <c:pt idx="285">
                  <c:v>36250</c:v>
                </c:pt>
                <c:pt idx="286">
                  <c:v>36219</c:v>
                </c:pt>
                <c:pt idx="287">
                  <c:v>36191</c:v>
                </c:pt>
                <c:pt idx="288">
                  <c:v>36160</c:v>
                </c:pt>
                <c:pt idx="289">
                  <c:v>36129</c:v>
                </c:pt>
                <c:pt idx="290">
                  <c:v>36099</c:v>
                </c:pt>
                <c:pt idx="291">
                  <c:v>36068</c:v>
                </c:pt>
                <c:pt idx="292">
                  <c:v>36038</c:v>
                </c:pt>
                <c:pt idx="293">
                  <c:v>36007</c:v>
                </c:pt>
                <c:pt idx="294">
                  <c:v>35976</c:v>
                </c:pt>
                <c:pt idx="295">
                  <c:v>35946</c:v>
                </c:pt>
                <c:pt idx="296">
                  <c:v>35915</c:v>
                </c:pt>
                <c:pt idx="297">
                  <c:v>35885</c:v>
                </c:pt>
                <c:pt idx="298">
                  <c:v>35854</c:v>
                </c:pt>
                <c:pt idx="299">
                  <c:v>35826</c:v>
                </c:pt>
                <c:pt idx="300">
                  <c:v>35795</c:v>
                </c:pt>
                <c:pt idx="301">
                  <c:v>35764</c:v>
                </c:pt>
                <c:pt idx="302">
                  <c:v>35734</c:v>
                </c:pt>
                <c:pt idx="303">
                  <c:v>35703</c:v>
                </c:pt>
                <c:pt idx="304">
                  <c:v>35673</c:v>
                </c:pt>
                <c:pt idx="305">
                  <c:v>35642</c:v>
                </c:pt>
                <c:pt idx="306">
                  <c:v>35611</c:v>
                </c:pt>
                <c:pt idx="307">
                  <c:v>35581</c:v>
                </c:pt>
                <c:pt idx="308">
                  <c:v>35550</c:v>
                </c:pt>
                <c:pt idx="309">
                  <c:v>35520</c:v>
                </c:pt>
                <c:pt idx="310">
                  <c:v>35489</c:v>
                </c:pt>
                <c:pt idx="311">
                  <c:v>35461</c:v>
                </c:pt>
                <c:pt idx="312">
                  <c:v>35430</c:v>
                </c:pt>
                <c:pt idx="313">
                  <c:v>35399</c:v>
                </c:pt>
                <c:pt idx="314">
                  <c:v>35369</c:v>
                </c:pt>
                <c:pt idx="315">
                  <c:v>35338</c:v>
                </c:pt>
                <c:pt idx="316">
                  <c:v>35308</c:v>
                </c:pt>
                <c:pt idx="317">
                  <c:v>35277</c:v>
                </c:pt>
                <c:pt idx="318">
                  <c:v>35246</c:v>
                </c:pt>
                <c:pt idx="319">
                  <c:v>35216</c:v>
                </c:pt>
                <c:pt idx="320">
                  <c:v>35185</c:v>
                </c:pt>
                <c:pt idx="321">
                  <c:v>35155</c:v>
                </c:pt>
                <c:pt idx="322">
                  <c:v>35124</c:v>
                </c:pt>
                <c:pt idx="323">
                  <c:v>35095</c:v>
                </c:pt>
                <c:pt idx="324">
                  <c:v>35064</c:v>
                </c:pt>
                <c:pt idx="325">
                  <c:v>35033</c:v>
                </c:pt>
                <c:pt idx="326">
                  <c:v>35003</c:v>
                </c:pt>
                <c:pt idx="327">
                  <c:v>34972</c:v>
                </c:pt>
                <c:pt idx="328">
                  <c:v>34942</c:v>
                </c:pt>
                <c:pt idx="329">
                  <c:v>34911</c:v>
                </c:pt>
                <c:pt idx="330">
                  <c:v>34880</c:v>
                </c:pt>
                <c:pt idx="331">
                  <c:v>34850</c:v>
                </c:pt>
                <c:pt idx="332">
                  <c:v>34819</c:v>
                </c:pt>
                <c:pt idx="333">
                  <c:v>34789</c:v>
                </c:pt>
                <c:pt idx="334">
                  <c:v>34758</c:v>
                </c:pt>
                <c:pt idx="335">
                  <c:v>34730</c:v>
                </c:pt>
                <c:pt idx="336">
                  <c:v>34699</c:v>
                </c:pt>
                <c:pt idx="337">
                  <c:v>34668</c:v>
                </c:pt>
                <c:pt idx="338">
                  <c:v>34638</c:v>
                </c:pt>
              </c:numCache>
            </c:numRef>
          </c:cat>
          <c:val>
            <c:numRef>
              <c:f>Sheet1!$B$2:$B$340</c:f>
              <c:numCache>
                <c:formatCode>General</c:formatCode>
                <c:ptCount val="339"/>
                <c:pt idx="0">
                  <c:v>49.6</c:v>
                </c:pt>
                <c:pt idx="1">
                  <c:v>56.5</c:v>
                </c:pt>
                <c:pt idx="2">
                  <c:v>54.4</c:v>
                </c:pt>
                <c:pt idx="3">
                  <c:v>56.7</c:v>
                </c:pt>
                <c:pt idx="4">
                  <c:v>56.9</c:v>
                </c:pt>
                <c:pt idx="5">
                  <c:v>56.7</c:v>
                </c:pt>
                <c:pt idx="6" formatCode="0.00">
                  <c:v>55.3</c:v>
                </c:pt>
                <c:pt idx="7" formatCode="0.00">
                  <c:v>55.9</c:v>
                </c:pt>
                <c:pt idx="8" formatCode="0.00">
                  <c:v>57.1</c:v>
                </c:pt>
                <c:pt idx="9" formatCode="0.00">
                  <c:v>58.3</c:v>
                </c:pt>
                <c:pt idx="10" formatCode="0.00">
                  <c:v>56.5</c:v>
                </c:pt>
                <c:pt idx="11" formatCode="0.00">
                  <c:v>59.9</c:v>
                </c:pt>
                <c:pt idx="12" formatCode="0.00">
                  <c:v>62.3</c:v>
                </c:pt>
                <c:pt idx="13" formatCode="0.00">
                  <c:v>68.400000000000006</c:v>
                </c:pt>
                <c:pt idx="14" formatCode="0.00">
                  <c:v>66.7</c:v>
                </c:pt>
                <c:pt idx="15" formatCode="0.00">
                  <c:v>62.6</c:v>
                </c:pt>
                <c:pt idx="16" formatCode="0.00">
                  <c:v>62.2</c:v>
                </c:pt>
                <c:pt idx="17" formatCode="0.00">
                  <c:v>64.099999999999994</c:v>
                </c:pt>
                <c:pt idx="18" formatCode="0.00">
                  <c:v>60.7</c:v>
                </c:pt>
                <c:pt idx="19" formatCode="0.00">
                  <c:v>63.2</c:v>
                </c:pt>
                <c:pt idx="20" formatCode="0.00">
                  <c:v>62.7</c:v>
                </c:pt>
                <c:pt idx="21" formatCode="0.00">
                  <c:v>62.2</c:v>
                </c:pt>
                <c:pt idx="22" formatCode="0.00">
                  <c:v>55.9</c:v>
                </c:pt>
                <c:pt idx="23" formatCode="0.00">
                  <c:v>58.5</c:v>
                </c:pt>
                <c:pt idx="24" formatCode="0.00">
                  <c:v>57.8</c:v>
                </c:pt>
                <c:pt idx="25" formatCode="0.00">
                  <c:v>56.5</c:v>
                </c:pt>
                <c:pt idx="26" formatCode="0.00">
                  <c:v>56.1</c:v>
                </c:pt>
                <c:pt idx="27" formatCode="0.00">
                  <c:v>57.7</c:v>
                </c:pt>
                <c:pt idx="28" formatCode="0.00">
                  <c:v>57.4</c:v>
                </c:pt>
                <c:pt idx="29" formatCode="0.00">
                  <c:v>57</c:v>
                </c:pt>
                <c:pt idx="30" formatCode="0.00">
                  <c:v>56.8</c:v>
                </c:pt>
                <c:pt idx="31" formatCode="0.00">
                  <c:v>45.2</c:v>
                </c:pt>
                <c:pt idx="32" formatCode="0.00">
                  <c:v>41.5</c:v>
                </c:pt>
                <c:pt idx="33" formatCode="0.00">
                  <c:v>52.8</c:v>
                </c:pt>
                <c:pt idx="34" formatCode="0.00">
                  <c:v>56.9</c:v>
                </c:pt>
                <c:pt idx="35" formatCode="0.00">
                  <c:v>56</c:v>
                </c:pt>
                <c:pt idx="36" formatCode="0.00">
                  <c:v>55.7</c:v>
                </c:pt>
                <c:pt idx="37" formatCode="0.00">
                  <c:v>53.6</c:v>
                </c:pt>
                <c:pt idx="38" formatCode="0.00">
                  <c:v>54.8</c:v>
                </c:pt>
                <c:pt idx="39" formatCode="0.00">
                  <c:v>53.2</c:v>
                </c:pt>
                <c:pt idx="40" formatCode="0.00">
                  <c:v>56</c:v>
                </c:pt>
                <c:pt idx="41" formatCode="0.00">
                  <c:v>54.4</c:v>
                </c:pt>
                <c:pt idx="42" formatCode="0.00">
                  <c:v>55.2</c:v>
                </c:pt>
                <c:pt idx="43" formatCode="0.00">
                  <c:v>56.1</c:v>
                </c:pt>
                <c:pt idx="44" formatCode="0.00">
                  <c:v>55.3</c:v>
                </c:pt>
                <c:pt idx="45" formatCode="0.00">
                  <c:v>56.5</c:v>
                </c:pt>
                <c:pt idx="46" formatCode="0.00">
                  <c:v>59.1</c:v>
                </c:pt>
                <c:pt idx="47" formatCode="0.00">
                  <c:v>56.5</c:v>
                </c:pt>
                <c:pt idx="48" formatCode="0.00">
                  <c:v>58.1</c:v>
                </c:pt>
                <c:pt idx="49" formatCode="0.00">
                  <c:v>60.1</c:v>
                </c:pt>
                <c:pt idx="50" formatCode="0.00">
                  <c:v>60.8</c:v>
                </c:pt>
                <c:pt idx="51" formatCode="0.00">
                  <c:v>60.4</c:v>
                </c:pt>
                <c:pt idx="52" formatCode="0.00">
                  <c:v>59.5</c:v>
                </c:pt>
                <c:pt idx="53" formatCode="0.00">
                  <c:v>57.5</c:v>
                </c:pt>
                <c:pt idx="54" formatCode="0.00">
                  <c:v>58.5</c:v>
                </c:pt>
                <c:pt idx="55" formatCode="0.00">
                  <c:v>58</c:v>
                </c:pt>
                <c:pt idx="56" formatCode="0.00">
                  <c:v>57.6</c:v>
                </c:pt>
                <c:pt idx="57" formatCode="0.00">
                  <c:v>58.2</c:v>
                </c:pt>
                <c:pt idx="58" formatCode="0.00">
                  <c:v>58.5</c:v>
                </c:pt>
                <c:pt idx="59" formatCode="0.00">
                  <c:v>60</c:v>
                </c:pt>
                <c:pt idx="60" formatCode="0.00">
                  <c:v>56.3</c:v>
                </c:pt>
                <c:pt idx="61" formatCode="0.00">
                  <c:v>57.1</c:v>
                </c:pt>
                <c:pt idx="62" formatCode="0.00">
                  <c:v>60.4</c:v>
                </c:pt>
                <c:pt idx="63" formatCode="0.00">
                  <c:v>58.1</c:v>
                </c:pt>
                <c:pt idx="64" formatCode="0.00">
                  <c:v>55.8</c:v>
                </c:pt>
                <c:pt idx="65" formatCode="0.00">
                  <c:v>55.4</c:v>
                </c:pt>
                <c:pt idx="66" formatCode="0.00">
                  <c:v>56.8</c:v>
                </c:pt>
                <c:pt idx="67" formatCode="0.00">
                  <c:v>57.4</c:v>
                </c:pt>
                <c:pt idx="68" formatCode="0.00">
                  <c:v>57.2</c:v>
                </c:pt>
                <c:pt idx="69" formatCode="0.00">
                  <c:v>56.2</c:v>
                </c:pt>
                <c:pt idx="70" formatCode="0.00">
                  <c:v>56.6</c:v>
                </c:pt>
                <c:pt idx="71" formatCode="0.00">
                  <c:v>57</c:v>
                </c:pt>
                <c:pt idx="72" formatCode="0.00">
                  <c:v>55.8</c:v>
                </c:pt>
                <c:pt idx="73" formatCode="0.00">
                  <c:v>56.4</c:v>
                </c:pt>
                <c:pt idx="74" formatCode="0.00">
                  <c:v>54.3</c:v>
                </c:pt>
                <c:pt idx="75" formatCode="0.00">
                  <c:v>55.4</c:v>
                </c:pt>
                <c:pt idx="76" formatCode="0.00">
                  <c:v>52.6</c:v>
                </c:pt>
                <c:pt idx="77" formatCode="0.00">
                  <c:v>56.2</c:v>
                </c:pt>
                <c:pt idx="78" formatCode="0.00">
                  <c:v>55.8</c:v>
                </c:pt>
                <c:pt idx="79" formatCode="0.00">
                  <c:v>54.1</c:v>
                </c:pt>
                <c:pt idx="80" formatCode="0.00">
                  <c:v>55.2</c:v>
                </c:pt>
                <c:pt idx="81" formatCode="0.00">
                  <c:v>55.4</c:v>
                </c:pt>
                <c:pt idx="82" formatCode="0.00">
                  <c:v>52.8</c:v>
                </c:pt>
                <c:pt idx="83" formatCode="0.00">
                  <c:v>53.8</c:v>
                </c:pt>
                <c:pt idx="84" formatCode="0.00">
                  <c:v>55.3</c:v>
                </c:pt>
                <c:pt idx="85" formatCode="0.00">
                  <c:v>56.1</c:v>
                </c:pt>
                <c:pt idx="86" formatCode="0.00">
                  <c:v>56.9</c:v>
                </c:pt>
                <c:pt idx="87" formatCode="0.00">
                  <c:v>56.1</c:v>
                </c:pt>
                <c:pt idx="88" formatCode="0.00">
                  <c:v>58.6</c:v>
                </c:pt>
                <c:pt idx="89" formatCode="0.00">
                  <c:v>60.1</c:v>
                </c:pt>
                <c:pt idx="90" formatCode="0.00">
                  <c:v>55.7</c:v>
                </c:pt>
                <c:pt idx="91" formatCode="0.00">
                  <c:v>56.7</c:v>
                </c:pt>
                <c:pt idx="92" formatCode="0.00">
                  <c:v>57.5</c:v>
                </c:pt>
                <c:pt idx="93" formatCode="0.00">
                  <c:v>58.4</c:v>
                </c:pt>
                <c:pt idx="94" formatCode="0.00">
                  <c:v>57.6</c:v>
                </c:pt>
                <c:pt idx="95" formatCode="0.00">
                  <c:v>56.2</c:v>
                </c:pt>
                <c:pt idx="96" formatCode="0.00">
                  <c:v>57.2</c:v>
                </c:pt>
                <c:pt idx="97" formatCode="0.00">
                  <c:v>58.2</c:v>
                </c:pt>
                <c:pt idx="98" formatCode="0.00">
                  <c:v>55.8</c:v>
                </c:pt>
                <c:pt idx="99" formatCode="0.00">
                  <c:v>57.3</c:v>
                </c:pt>
                <c:pt idx="100" formatCode="0.00">
                  <c:v>58</c:v>
                </c:pt>
                <c:pt idx="101" formatCode="0.00">
                  <c:v>56.9</c:v>
                </c:pt>
                <c:pt idx="102" formatCode="0.00">
                  <c:v>56.8</c:v>
                </c:pt>
                <c:pt idx="103" formatCode="0.00">
                  <c:v>56</c:v>
                </c:pt>
                <c:pt idx="104" formatCode="0.00">
                  <c:v>55.7</c:v>
                </c:pt>
                <c:pt idx="105" formatCode="0.00">
                  <c:v>54.9</c:v>
                </c:pt>
                <c:pt idx="106" formatCode="0.00">
                  <c:v>53.4</c:v>
                </c:pt>
                <c:pt idx="107" formatCode="0.00">
                  <c:v>55.2</c:v>
                </c:pt>
                <c:pt idx="108" formatCode="0.00">
                  <c:v>53.5</c:v>
                </c:pt>
                <c:pt idx="109" formatCode="0.00">
                  <c:v>53.1</c:v>
                </c:pt>
                <c:pt idx="110" formatCode="0.00">
                  <c:v>53.9</c:v>
                </c:pt>
                <c:pt idx="111" formatCode="0.00">
                  <c:v>53.6</c:v>
                </c:pt>
                <c:pt idx="112" formatCode="0.00">
                  <c:v>55.3</c:v>
                </c:pt>
                <c:pt idx="113" formatCode="0.00">
                  <c:v>55.2</c:v>
                </c:pt>
                <c:pt idx="114" formatCode="0.00">
                  <c:v>53.6</c:v>
                </c:pt>
                <c:pt idx="115" formatCode="0.00">
                  <c:v>54.8</c:v>
                </c:pt>
                <c:pt idx="116" formatCode="0.00">
                  <c:v>54.3</c:v>
                </c:pt>
                <c:pt idx="117" formatCode="0.00">
                  <c:v>55.9</c:v>
                </c:pt>
                <c:pt idx="118" formatCode="0.00">
                  <c:v>56.6</c:v>
                </c:pt>
                <c:pt idx="119" formatCode="0.00">
                  <c:v>55.9</c:v>
                </c:pt>
                <c:pt idx="120" formatCode="0.00">
                  <c:v>55.7</c:v>
                </c:pt>
                <c:pt idx="121" formatCode="0.00">
                  <c:v>53.9</c:v>
                </c:pt>
                <c:pt idx="122" formatCode="0.00">
                  <c:v>54.3</c:v>
                </c:pt>
                <c:pt idx="123" formatCode="0.00">
                  <c:v>53.8</c:v>
                </c:pt>
                <c:pt idx="124" formatCode="0.00">
                  <c:v>52.1</c:v>
                </c:pt>
                <c:pt idx="125" formatCode="0.00">
                  <c:v>52.1</c:v>
                </c:pt>
                <c:pt idx="126" formatCode="0.00">
                  <c:v>53.6</c:v>
                </c:pt>
                <c:pt idx="127" formatCode="0.00">
                  <c:v>55.1</c:v>
                </c:pt>
                <c:pt idx="128" formatCode="0.00">
                  <c:v>55.3</c:v>
                </c:pt>
                <c:pt idx="129" formatCode="0.00">
                  <c:v>55.6</c:v>
                </c:pt>
                <c:pt idx="130" formatCode="0.00">
                  <c:v>55.9</c:v>
                </c:pt>
                <c:pt idx="131" formatCode="0.00">
                  <c:v>57.3</c:v>
                </c:pt>
                <c:pt idx="132" formatCode="0.00">
                  <c:v>52.6</c:v>
                </c:pt>
                <c:pt idx="133" formatCode="0.00">
                  <c:v>52.9</c:v>
                </c:pt>
                <c:pt idx="134" formatCode="0.00">
                  <c:v>52.8</c:v>
                </c:pt>
                <c:pt idx="135" formatCode="0.00">
                  <c:v>52.3</c:v>
                </c:pt>
                <c:pt idx="136" formatCode="0.00">
                  <c:v>53.5</c:v>
                </c:pt>
                <c:pt idx="137" formatCode="0.00">
                  <c:v>53.5</c:v>
                </c:pt>
                <c:pt idx="138" formatCode="0.00">
                  <c:v>54.2</c:v>
                </c:pt>
                <c:pt idx="139" formatCode="0.00">
                  <c:v>55</c:v>
                </c:pt>
                <c:pt idx="140" formatCode="0.00">
                  <c:v>55.2</c:v>
                </c:pt>
                <c:pt idx="141" formatCode="0.00">
                  <c:v>55.8</c:v>
                </c:pt>
                <c:pt idx="142" formatCode="0.00">
                  <c:v>58</c:v>
                </c:pt>
                <c:pt idx="143" formatCode="0.00">
                  <c:v>57.6</c:v>
                </c:pt>
                <c:pt idx="144" formatCode="0.00">
                  <c:v>56.9</c:v>
                </c:pt>
                <c:pt idx="145" formatCode="0.00">
                  <c:v>56.4</c:v>
                </c:pt>
                <c:pt idx="146" formatCode="0.00">
                  <c:v>55.3</c:v>
                </c:pt>
                <c:pt idx="147" formatCode="0.00">
                  <c:v>53.3</c:v>
                </c:pt>
                <c:pt idx="148" formatCode="0.00">
                  <c:v>52.4</c:v>
                </c:pt>
                <c:pt idx="149" formatCode="0.00">
                  <c:v>54.6</c:v>
                </c:pt>
                <c:pt idx="150" formatCode="0.00">
                  <c:v>54.4</c:v>
                </c:pt>
                <c:pt idx="151" formatCode="0.00">
                  <c:v>55.5</c:v>
                </c:pt>
                <c:pt idx="152" formatCode="0.00">
                  <c:v>55.3</c:v>
                </c:pt>
                <c:pt idx="153" formatCode="0.00">
                  <c:v>53.3</c:v>
                </c:pt>
                <c:pt idx="154" formatCode="0.00">
                  <c:v>51.7</c:v>
                </c:pt>
                <c:pt idx="155" formatCode="0.00">
                  <c:v>50</c:v>
                </c:pt>
                <c:pt idx="156" formatCode="0.00">
                  <c:v>49.7</c:v>
                </c:pt>
                <c:pt idx="157" formatCode="0.00">
                  <c:v>49.5</c:v>
                </c:pt>
                <c:pt idx="158" formatCode="0.00">
                  <c:v>51</c:v>
                </c:pt>
                <c:pt idx="159" formatCode="0.00">
                  <c:v>50.1</c:v>
                </c:pt>
                <c:pt idx="160" formatCode="0.00">
                  <c:v>48.9</c:v>
                </c:pt>
                <c:pt idx="161" formatCode="0.00">
                  <c:v>47.1</c:v>
                </c:pt>
                <c:pt idx="162" formatCode="0.00">
                  <c:v>46.4</c:v>
                </c:pt>
                <c:pt idx="163" formatCode="0.00">
                  <c:v>44.4</c:v>
                </c:pt>
                <c:pt idx="164" formatCode="0.00">
                  <c:v>43.7</c:v>
                </c:pt>
                <c:pt idx="165" formatCode="0.00">
                  <c:v>40.1</c:v>
                </c:pt>
                <c:pt idx="166" formatCode="0.00">
                  <c:v>41.6</c:v>
                </c:pt>
                <c:pt idx="167" formatCode="0.00">
                  <c:v>43</c:v>
                </c:pt>
                <c:pt idx="168" formatCode="0.00">
                  <c:v>40</c:v>
                </c:pt>
                <c:pt idx="169" formatCode="0.00">
                  <c:v>37.799999999999997</c:v>
                </c:pt>
                <c:pt idx="170" formatCode="0.00">
                  <c:v>44.7</c:v>
                </c:pt>
                <c:pt idx="171" formatCode="0.00">
                  <c:v>49.4</c:v>
                </c:pt>
                <c:pt idx="172" formatCode="0.00">
                  <c:v>50.6</c:v>
                </c:pt>
                <c:pt idx="173" formatCode="0.00">
                  <c:v>50.1</c:v>
                </c:pt>
                <c:pt idx="174" formatCode="0.00">
                  <c:v>48.1</c:v>
                </c:pt>
                <c:pt idx="175" formatCode="0.00">
                  <c:v>51.5</c:v>
                </c:pt>
                <c:pt idx="176" formatCode="0.00">
                  <c:v>51.9</c:v>
                </c:pt>
                <c:pt idx="177" formatCode="0.00">
                  <c:v>49.4</c:v>
                </c:pt>
                <c:pt idx="178" formatCode="0.00">
                  <c:v>49.9</c:v>
                </c:pt>
                <c:pt idx="179" formatCode="0.00">
                  <c:v>44.8</c:v>
                </c:pt>
                <c:pt idx="180" formatCode="0.00">
                  <c:v>52.5</c:v>
                </c:pt>
                <c:pt idx="181" formatCode="0.00">
                  <c:v>52.8</c:v>
                </c:pt>
                <c:pt idx="182" formatCode="0.00">
                  <c:v>53.5</c:v>
                </c:pt>
                <c:pt idx="183" formatCode="0.00">
                  <c:v>52.6</c:v>
                </c:pt>
                <c:pt idx="184" formatCode="0.00">
                  <c:v>52.7</c:v>
                </c:pt>
                <c:pt idx="185" formatCode="0.00">
                  <c:v>53.5</c:v>
                </c:pt>
                <c:pt idx="186" formatCode="0.00">
                  <c:v>54.9</c:v>
                </c:pt>
                <c:pt idx="187" formatCode="0.00">
                  <c:v>54.3</c:v>
                </c:pt>
                <c:pt idx="188" formatCode="0.00">
                  <c:v>53.4</c:v>
                </c:pt>
                <c:pt idx="189" formatCode="0.00">
                  <c:v>52.1</c:v>
                </c:pt>
                <c:pt idx="190" formatCode="0.00">
                  <c:v>54.2</c:v>
                </c:pt>
                <c:pt idx="191" formatCode="0.00">
                  <c:v>55.3</c:v>
                </c:pt>
                <c:pt idx="192" formatCode="0.00">
                  <c:v>53.7</c:v>
                </c:pt>
                <c:pt idx="193" formatCode="0.00">
                  <c:v>54.5</c:v>
                </c:pt>
                <c:pt idx="194" formatCode="0.00">
                  <c:v>54.9</c:v>
                </c:pt>
                <c:pt idx="195" formatCode="0.00">
                  <c:v>54.5</c:v>
                </c:pt>
                <c:pt idx="196" formatCode="0.00">
                  <c:v>53.9</c:v>
                </c:pt>
                <c:pt idx="197" formatCode="0.00">
                  <c:v>55.6</c:v>
                </c:pt>
                <c:pt idx="198" formatCode="0.00">
                  <c:v>55.2</c:v>
                </c:pt>
                <c:pt idx="199" formatCode="0.00">
                  <c:v>57</c:v>
                </c:pt>
                <c:pt idx="200" formatCode="0.00">
                  <c:v>58.3</c:v>
                </c:pt>
                <c:pt idx="201" formatCode="0.00">
                  <c:v>56.9</c:v>
                </c:pt>
                <c:pt idx="202" formatCode="0.00">
                  <c:v>57.5</c:v>
                </c:pt>
                <c:pt idx="203" formatCode="0.00">
                  <c:v>56.3</c:v>
                </c:pt>
                <c:pt idx="204" formatCode="0.00">
                  <c:v>59</c:v>
                </c:pt>
                <c:pt idx="205" formatCode="0.00">
                  <c:v>59</c:v>
                </c:pt>
                <c:pt idx="206" formatCode="0.00">
                  <c:v>57.3</c:v>
                </c:pt>
                <c:pt idx="207" formatCode="0.00">
                  <c:v>55.7</c:v>
                </c:pt>
                <c:pt idx="208" formatCode="0.00">
                  <c:v>61.3</c:v>
                </c:pt>
                <c:pt idx="209" formatCode="0.00">
                  <c:v>59.5</c:v>
                </c:pt>
                <c:pt idx="210" formatCode="0.00">
                  <c:v>58</c:v>
                </c:pt>
                <c:pt idx="211" formatCode="0.00">
                  <c:v>55.3</c:v>
                </c:pt>
                <c:pt idx="212" formatCode="0.00">
                  <c:v>55.6</c:v>
                </c:pt>
                <c:pt idx="213" formatCode="0.00">
                  <c:v>58</c:v>
                </c:pt>
                <c:pt idx="214" formatCode="0.00">
                  <c:v>59.3</c:v>
                </c:pt>
                <c:pt idx="215" formatCode="0.00">
                  <c:v>58</c:v>
                </c:pt>
                <c:pt idx="216" formatCode="0.00">
                  <c:v>59.6</c:v>
                </c:pt>
                <c:pt idx="217" formatCode="0.00">
                  <c:v>58.4</c:v>
                </c:pt>
                <c:pt idx="218" formatCode="0.00">
                  <c:v>58.8</c:v>
                </c:pt>
                <c:pt idx="219" formatCode="0.00">
                  <c:v>57.9</c:v>
                </c:pt>
                <c:pt idx="220" formatCode="0.00">
                  <c:v>57.3</c:v>
                </c:pt>
                <c:pt idx="221" formatCode="0.00">
                  <c:v>58.5</c:v>
                </c:pt>
                <c:pt idx="222" formatCode="0.00">
                  <c:v>58.6</c:v>
                </c:pt>
                <c:pt idx="223" formatCode="0.00">
                  <c:v>58.5</c:v>
                </c:pt>
                <c:pt idx="224" formatCode="0.00">
                  <c:v>59.6</c:v>
                </c:pt>
                <c:pt idx="225" formatCode="0.00">
                  <c:v>58.3</c:v>
                </c:pt>
                <c:pt idx="226" formatCode="0.00">
                  <c:v>58</c:v>
                </c:pt>
                <c:pt idx="227" formatCode="0.00">
                  <c:v>61.2</c:v>
                </c:pt>
                <c:pt idx="228" formatCode="0.00">
                  <c:v>56.8</c:v>
                </c:pt>
                <c:pt idx="229" formatCode="0.00">
                  <c:v>57.5</c:v>
                </c:pt>
                <c:pt idx="230" formatCode="0.00">
                  <c:v>58.7</c:v>
                </c:pt>
                <c:pt idx="231" formatCode="0.00">
                  <c:v>57.6</c:v>
                </c:pt>
                <c:pt idx="232" formatCode="0.00">
                  <c:v>59</c:v>
                </c:pt>
                <c:pt idx="233" formatCode="0.00">
                  <c:v>57.3</c:v>
                </c:pt>
                <c:pt idx="234" formatCode="0.00">
                  <c:v>54.3</c:v>
                </c:pt>
                <c:pt idx="235" formatCode="0.00">
                  <c:v>52.8</c:v>
                </c:pt>
                <c:pt idx="236" formatCode="0.00">
                  <c:v>50.1</c:v>
                </c:pt>
                <c:pt idx="237" formatCode="0.00">
                  <c:v>49.1</c:v>
                </c:pt>
                <c:pt idx="238" formatCode="0.00">
                  <c:v>52.6</c:v>
                </c:pt>
                <c:pt idx="239" formatCode="0.00">
                  <c:v>53.3</c:v>
                </c:pt>
                <c:pt idx="240" formatCode="0.00">
                  <c:v>52.3</c:v>
                </c:pt>
                <c:pt idx="241" formatCode="0.00">
                  <c:v>52.9</c:v>
                </c:pt>
                <c:pt idx="242" formatCode="0.00">
                  <c:v>51.4</c:v>
                </c:pt>
                <c:pt idx="243" formatCode="0.00">
                  <c:v>52.3</c:v>
                </c:pt>
                <c:pt idx="244" formatCode="0.00">
                  <c:v>50.9</c:v>
                </c:pt>
                <c:pt idx="245" formatCode="0.00">
                  <c:v>50.3</c:v>
                </c:pt>
                <c:pt idx="246" formatCode="0.00">
                  <c:v>52.5</c:v>
                </c:pt>
                <c:pt idx="247" formatCode="0.00">
                  <c:v>54.8</c:v>
                </c:pt>
                <c:pt idx="248" formatCode="0.00">
                  <c:v>53.5</c:v>
                </c:pt>
                <c:pt idx="249" formatCode="0.00">
                  <c:v>52.8</c:v>
                </c:pt>
                <c:pt idx="250" formatCode="0.00">
                  <c:v>52.7</c:v>
                </c:pt>
                <c:pt idx="251" formatCode="0.00">
                  <c:v>48.8</c:v>
                </c:pt>
                <c:pt idx="252" formatCode="0.00">
                  <c:v>49.7</c:v>
                </c:pt>
                <c:pt idx="253" formatCode="0.00">
                  <c:v>48.2</c:v>
                </c:pt>
                <c:pt idx="254" formatCode="0.00">
                  <c:v>44.8</c:v>
                </c:pt>
                <c:pt idx="255" formatCode="0.00">
                  <c:v>49.5</c:v>
                </c:pt>
                <c:pt idx="256" formatCode="0.00">
                  <c:v>46.9</c:v>
                </c:pt>
                <c:pt idx="257" formatCode="0.00">
                  <c:v>48.1</c:v>
                </c:pt>
                <c:pt idx="258" formatCode="0.00">
                  <c:v>50.1</c:v>
                </c:pt>
                <c:pt idx="259" formatCode="0.00">
                  <c:v>49</c:v>
                </c:pt>
                <c:pt idx="260" formatCode="0.00">
                  <c:v>48.3</c:v>
                </c:pt>
                <c:pt idx="261" formatCode="0.00">
                  <c:v>50.7</c:v>
                </c:pt>
                <c:pt idx="262" formatCode="0.00">
                  <c:v>51.3</c:v>
                </c:pt>
                <c:pt idx="263" formatCode="0.00">
                  <c:v>51.6</c:v>
                </c:pt>
                <c:pt idx="264" formatCode="0.00">
                  <c:v>54</c:v>
                </c:pt>
                <c:pt idx="265" formatCode="0.00">
                  <c:v>56.2</c:v>
                </c:pt>
                <c:pt idx="266" formatCode="0.00">
                  <c:v>56.7</c:v>
                </c:pt>
                <c:pt idx="267" formatCode="0.00">
                  <c:v>56.7</c:v>
                </c:pt>
                <c:pt idx="268" formatCode="0.00">
                  <c:v>57.6</c:v>
                </c:pt>
                <c:pt idx="269" formatCode="0.00">
                  <c:v>55.3</c:v>
                </c:pt>
                <c:pt idx="270" formatCode="0.00">
                  <c:v>56.9</c:v>
                </c:pt>
                <c:pt idx="271" formatCode="0.00">
                  <c:v>57.7</c:v>
                </c:pt>
                <c:pt idx="272" formatCode="0.00">
                  <c:v>58</c:v>
                </c:pt>
                <c:pt idx="273" formatCode="0.00">
                  <c:v>57.4</c:v>
                </c:pt>
                <c:pt idx="274" formatCode="0.00">
                  <c:v>56.2</c:v>
                </c:pt>
                <c:pt idx="275" formatCode="0.00">
                  <c:v>56.6</c:v>
                </c:pt>
                <c:pt idx="276" formatCode="0.00">
                  <c:v>56.9</c:v>
                </c:pt>
                <c:pt idx="277" formatCode="0.00">
                  <c:v>54.9</c:v>
                </c:pt>
                <c:pt idx="278" formatCode="0.00">
                  <c:v>57.6</c:v>
                </c:pt>
                <c:pt idx="279" formatCode="0.00">
                  <c:v>56.2</c:v>
                </c:pt>
                <c:pt idx="280" formatCode="0.00">
                  <c:v>56.4</c:v>
                </c:pt>
                <c:pt idx="281" formatCode="0.00">
                  <c:v>56.2</c:v>
                </c:pt>
                <c:pt idx="282" formatCode="0.00">
                  <c:v>56.7</c:v>
                </c:pt>
                <c:pt idx="283" formatCode="0.00">
                  <c:v>55.3</c:v>
                </c:pt>
                <c:pt idx="284" formatCode="0.00">
                  <c:v>55.5</c:v>
                </c:pt>
                <c:pt idx="285" formatCode="0.00">
                  <c:v>55.3</c:v>
                </c:pt>
                <c:pt idx="286" formatCode="0.00">
                  <c:v>54.4</c:v>
                </c:pt>
                <c:pt idx="287" formatCode="0.00">
                  <c:v>55.5</c:v>
                </c:pt>
                <c:pt idx="288" formatCode="0.00">
                  <c:v>52.9</c:v>
                </c:pt>
                <c:pt idx="289" formatCode="0.00">
                  <c:v>52.5</c:v>
                </c:pt>
                <c:pt idx="290" formatCode="0.00">
                  <c:v>53.8</c:v>
                </c:pt>
                <c:pt idx="291" formatCode="0.00">
                  <c:v>55</c:v>
                </c:pt>
                <c:pt idx="292" formatCode="0.00">
                  <c:v>53.5</c:v>
                </c:pt>
                <c:pt idx="293" formatCode="0.00">
                  <c:v>55.8</c:v>
                </c:pt>
                <c:pt idx="294" formatCode="0.00">
                  <c:v>55.1</c:v>
                </c:pt>
                <c:pt idx="295" formatCode="0.00">
                  <c:v>56.2</c:v>
                </c:pt>
                <c:pt idx="296" formatCode="0.00">
                  <c:v>54.9</c:v>
                </c:pt>
                <c:pt idx="297" formatCode="0.00">
                  <c:v>54.7</c:v>
                </c:pt>
                <c:pt idx="298" formatCode="0.00">
                  <c:v>56.2</c:v>
                </c:pt>
                <c:pt idx="299" formatCode="0.00">
                  <c:v>57</c:v>
                </c:pt>
                <c:pt idx="300" formatCode="0.00">
                  <c:v>55.5</c:v>
                </c:pt>
                <c:pt idx="301" formatCode="0.00">
                  <c:v>58.5</c:v>
                </c:pt>
                <c:pt idx="302" formatCode="0.00">
                  <c:v>56.6</c:v>
                </c:pt>
                <c:pt idx="303" formatCode="0.00">
                  <c:v>56.2</c:v>
                </c:pt>
                <c:pt idx="304" formatCode="0.00">
                  <c:v>62</c:v>
                </c:pt>
                <c:pt idx="305" formatCode="0.00">
                  <c:v>56.7</c:v>
                </c:pt>
                <c:pt idx="306" formatCode="0.00">
                  <c:v>59.4</c:v>
                </c:pt>
                <c:pt idx="307" formatCode="0.00">
                  <c:v>62.3</c:v>
                </c:pt>
                <c:pt idx="308" formatCode="0.00">
                  <c:v>56.6</c:v>
                </c:pt>
                <c:pt idx="309" formatCode="0.00">
                  <c:v>58.6</c:v>
                </c:pt>
                <c:pt idx="310" formatCode="0.00">
                  <c:v>57.6</c:v>
                </c:pt>
                <c:pt idx="311" formatCode="0.00">
                  <c:v>57</c:v>
                </c:pt>
                <c:pt idx="312" formatCode="0.00">
                  <c:v>61.7</c:v>
                </c:pt>
                <c:pt idx="313" formatCode="0.00">
                  <c:v>56.9</c:v>
                </c:pt>
                <c:pt idx="314" formatCode="0.00">
                  <c:v>52.9</c:v>
                </c:pt>
                <c:pt idx="315" formatCode="0.00">
                  <c:v>54.6</c:v>
                </c:pt>
                <c:pt idx="316" formatCode="0.00">
                  <c:v>54.6</c:v>
                </c:pt>
                <c:pt idx="317" formatCode="0.00">
                  <c:v>51.9</c:v>
                </c:pt>
                <c:pt idx="318" formatCode="0.00">
                  <c:v>59.4</c:v>
                </c:pt>
                <c:pt idx="319" formatCode="0.00">
                  <c:v>51.7</c:v>
                </c:pt>
                <c:pt idx="320" formatCode="0.00">
                  <c:v>52.3</c:v>
                </c:pt>
                <c:pt idx="321" formatCode="0.00">
                  <c:v>49.1</c:v>
                </c:pt>
                <c:pt idx="322" formatCode="0.00">
                  <c:v>46.1</c:v>
                </c:pt>
                <c:pt idx="323" formatCode="0.00">
                  <c:v>44.1</c:v>
                </c:pt>
                <c:pt idx="324" formatCode="0.00">
                  <c:v>45.9</c:v>
                </c:pt>
                <c:pt idx="325" formatCode="0.00">
                  <c:v>48.6</c:v>
                </c:pt>
                <c:pt idx="326" formatCode="0.00">
                  <c:v>47.5</c:v>
                </c:pt>
                <c:pt idx="327" formatCode="0.00">
                  <c:v>49.4</c:v>
                </c:pt>
                <c:pt idx="328" formatCode="0.00">
                  <c:v>46.5</c:v>
                </c:pt>
                <c:pt idx="329" formatCode="0.00">
                  <c:v>52.7</c:v>
                </c:pt>
                <c:pt idx="330" formatCode="0.00">
                  <c:v>43.5</c:v>
                </c:pt>
                <c:pt idx="331" formatCode="0.00">
                  <c:v>44</c:v>
                </c:pt>
                <c:pt idx="332" formatCode="0.00">
                  <c:v>52.2</c:v>
                </c:pt>
                <c:pt idx="333" formatCode="0.00">
                  <c:v>51.9</c:v>
                </c:pt>
                <c:pt idx="334" formatCode="0.00">
                  <c:v>56.6</c:v>
                </c:pt>
                <c:pt idx="335" formatCode="0.00">
                  <c:v>59.7</c:v>
                </c:pt>
                <c:pt idx="336" formatCode="0.00">
                  <c:v>58.9</c:v>
                </c:pt>
                <c:pt idx="337" formatCode="0.00">
                  <c:v>61.5</c:v>
                </c:pt>
                <c:pt idx="338" formatCode="0.00">
                  <c:v>63</c:v>
                </c:pt>
              </c:numCache>
            </c:numRef>
          </c:val>
          <c:smooth val="0"/>
          <c:extLst>
            <c:ext xmlns:c16="http://schemas.microsoft.com/office/drawing/2014/chart" uri="{C3380CC4-5D6E-409C-BE32-E72D297353CC}">
              <c16:uniqueId val="{00000000-0701-4DE3-9DC2-34EBFB3C148D}"/>
            </c:ext>
          </c:extLst>
        </c:ser>
        <c:dLbls>
          <c:showLegendKey val="0"/>
          <c:showVal val="0"/>
          <c:showCatName val="0"/>
          <c:showSerName val="0"/>
          <c:showPercent val="0"/>
          <c:showBubbleSize val="0"/>
        </c:dLbls>
        <c:smooth val="0"/>
        <c:axId val="805226896"/>
        <c:axId val="805229192"/>
      </c:lineChart>
      <c:dateAx>
        <c:axId val="805226896"/>
        <c:scaling>
          <c:orientation val="minMax"/>
          <c:max val="44926"/>
          <c:min val="34819"/>
        </c:scaling>
        <c:delete val="0"/>
        <c:axPos val="b"/>
        <c:numFmt formatCode="[$-409]mmm\-yy;@" sourceLinked="0"/>
        <c:majorTickMark val="none"/>
        <c:minorTickMark val="none"/>
        <c:tickLblPos val="none"/>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05229192"/>
        <c:crosses val="autoZero"/>
        <c:auto val="1"/>
        <c:lblOffset val="100"/>
        <c:baseTimeUnit val="days"/>
        <c:majorUnit val="3"/>
        <c:majorTimeUnit val="years"/>
      </c:dateAx>
      <c:valAx>
        <c:axId val="805229192"/>
        <c:scaling>
          <c:orientation val="minMax"/>
          <c:max val="70"/>
          <c:min val="35"/>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crossAx val="805226896"/>
        <c:crosses val="autoZero"/>
        <c:crossBetween val="between"/>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500">
          <a:solidFill>
            <a:schemeClr val="bg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dist="38100" dir="2700000" algn="tl" rotWithShape="0">
                <a:prstClr val="black">
                  <a:alpha val="40000"/>
                </a:prstClr>
              </a:outerShdw>
            </a:effectLst>
          </c:spPr>
          <c:dPt>
            <c:idx val="0"/>
            <c:bubble3D val="0"/>
            <c:spPr>
              <a:solidFill>
                <a:srgbClr val="00FF00"/>
              </a:solidFill>
              <a:ln w="12700">
                <a:noFill/>
              </a:ln>
              <a:effectLst>
                <a:outerShdw dist="38100" dir="2700000" algn="tl" rotWithShape="0">
                  <a:prstClr val="black">
                    <a:alpha val="40000"/>
                  </a:prstClr>
                </a:outerShdw>
              </a:effectLst>
            </c:spPr>
            <c:extLst>
              <c:ext xmlns:c16="http://schemas.microsoft.com/office/drawing/2014/chart" uri="{C3380CC4-5D6E-409C-BE32-E72D297353CC}">
                <c16:uniqueId val="{00000001-D1F1-4E09-A12F-30A074F39CF4}"/>
              </c:ext>
            </c:extLst>
          </c:dPt>
          <c:dPt>
            <c:idx val="1"/>
            <c:bubble3D val="0"/>
            <c:spPr>
              <a:solidFill>
                <a:srgbClr val="196519"/>
              </a:solidFill>
              <a:ln w="12700">
                <a:noFill/>
              </a:ln>
              <a:effectLst>
                <a:outerShdw dist="38100" dir="2700000" algn="tl" rotWithShape="0">
                  <a:prstClr val="black">
                    <a:alpha val="40000"/>
                  </a:prstClr>
                </a:outerShdw>
              </a:effectLst>
            </c:spPr>
            <c:extLst>
              <c:ext xmlns:c16="http://schemas.microsoft.com/office/drawing/2014/chart" uri="{C3380CC4-5D6E-409C-BE32-E72D297353CC}">
                <c16:uniqueId val="{00000003-D1F1-4E09-A12F-30A074F39CF4}"/>
              </c:ext>
            </c:extLst>
          </c:dPt>
          <c:cat>
            <c:numRef>
              <c:f>Sheet1!$A$2:$A$3</c:f>
              <c:numCache>
                <c:formatCode>General</c:formatCode>
                <c:ptCount val="2"/>
                <c:pt idx="0">
                  <c:v>1</c:v>
                </c:pt>
                <c:pt idx="1">
                  <c:v>2</c:v>
                </c:pt>
              </c:numCache>
            </c:numRef>
          </c:cat>
          <c:val>
            <c:numRef>
              <c:f>Sheet1!$B$2:$B$3</c:f>
              <c:numCache>
                <c:formatCode>General</c:formatCode>
                <c:ptCount val="2"/>
                <c:pt idx="0">
                  <c:v>0.15</c:v>
                </c:pt>
                <c:pt idx="1">
                  <c:v>0.85</c:v>
                </c:pt>
              </c:numCache>
            </c:numRef>
          </c:val>
          <c:extLst>
            <c:ext xmlns:c16="http://schemas.microsoft.com/office/drawing/2014/chart" uri="{C3380CC4-5D6E-409C-BE32-E72D297353CC}">
              <c16:uniqueId val="{00000004-D1F1-4E09-A12F-30A074F39CF4}"/>
            </c:ext>
          </c:extLst>
        </c:ser>
        <c:dLbls>
          <c:showLegendKey val="0"/>
          <c:showVal val="0"/>
          <c:showCatName val="0"/>
          <c:showSerName val="0"/>
          <c:showPercent val="0"/>
          <c:showBubbleSize val="0"/>
          <c:showLeaderLines val="1"/>
        </c:dLbls>
        <c:firstSliceAng val="153"/>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bg1"/>
                </a:solidFill>
              </a:rPr>
              <a:t>Eisenhower</a:t>
            </a:r>
            <a:r>
              <a:rPr lang="en-US" sz="1600" baseline="0" dirty="0">
                <a:solidFill>
                  <a:schemeClr val="bg1"/>
                </a:solidFill>
              </a:rPr>
              <a:t> Recession</a:t>
            </a:r>
            <a:endParaRPr lang="en-US" sz="1600" dirty="0">
              <a:solidFill>
                <a:schemeClr val="bg1"/>
              </a:solidFill>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SPX Index  (R1)</c:v>
                </c:pt>
              </c:strCache>
            </c:strRef>
          </c:tx>
          <c:spPr>
            <a:ln w="38100" cap="rnd">
              <a:solidFill>
                <a:schemeClr val="bg1">
                  <a:lumMod val="85000"/>
                </a:schemeClr>
              </a:solidFill>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Sheet1!$B$2:$B$307</c:f>
              <c:numCache>
                <c:formatCode>General</c:formatCode>
                <c:ptCount val="306"/>
                <c:pt idx="0">
                  <c:v>3785.38</c:v>
                </c:pt>
                <c:pt idx="1">
                  <c:v>4530.41</c:v>
                </c:pt>
                <c:pt idx="2">
                  <c:v>4766.18</c:v>
                </c:pt>
                <c:pt idx="3">
                  <c:v>4307.54</c:v>
                </c:pt>
                <c:pt idx="4">
                  <c:v>4297.5</c:v>
                </c:pt>
                <c:pt idx="5">
                  <c:v>3972.89</c:v>
                </c:pt>
                <c:pt idx="6">
                  <c:v>3756.07</c:v>
                </c:pt>
                <c:pt idx="7">
                  <c:v>3363</c:v>
                </c:pt>
                <c:pt idx="8">
                  <c:v>3100.29</c:v>
                </c:pt>
                <c:pt idx="9">
                  <c:v>2584.59</c:v>
                </c:pt>
                <c:pt idx="10">
                  <c:v>3230.78</c:v>
                </c:pt>
                <c:pt idx="11">
                  <c:v>2976.74</c:v>
                </c:pt>
                <c:pt idx="12">
                  <c:v>2941.76</c:v>
                </c:pt>
                <c:pt idx="13">
                  <c:v>2834.4</c:v>
                </c:pt>
                <c:pt idx="14">
                  <c:v>2506.85</c:v>
                </c:pt>
                <c:pt idx="15">
                  <c:v>2913.98</c:v>
                </c:pt>
                <c:pt idx="16">
                  <c:v>2718.37</c:v>
                </c:pt>
                <c:pt idx="17">
                  <c:v>2640.87</c:v>
                </c:pt>
                <c:pt idx="18">
                  <c:v>2673.61</c:v>
                </c:pt>
                <c:pt idx="19">
                  <c:v>2519.36</c:v>
                </c:pt>
                <c:pt idx="20">
                  <c:v>2423.41</c:v>
                </c:pt>
                <c:pt idx="21">
                  <c:v>2362.7199999999998</c:v>
                </c:pt>
                <c:pt idx="22">
                  <c:v>2238.83</c:v>
                </c:pt>
                <c:pt idx="23">
                  <c:v>2168.27</c:v>
                </c:pt>
                <c:pt idx="24">
                  <c:v>2098.86</c:v>
                </c:pt>
                <c:pt idx="25">
                  <c:v>2059.7399999999998</c:v>
                </c:pt>
                <c:pt idx="26">
                  <c:v>2043.94</c:v>
                </c:pt>
                <c:pt idx="27">
                  <c:v>1920.03</c:v>
                </c:pt>
                <c:pt idx="28">
                  <c:v>2063.11</c:v>
                </c:pt>
                <c:pt idx="29">
                  <c:v>2067.89</c:v>
                </c:pt>
                <c:pt idx="30">
                  <c:v>2058.9</c:v>
                </c:pt>
                <c:pt idx="31">
                  <c:v>1972.29</c:v>
                </c:pt>
                <c:pt idx="32">
                  <c:v>1960.23</c:v>
                </c:pt>
                <c:pt idx="33">
                  <c:v>1872.34</c:v>
                </c:pt>
                <c:pt idx="34">
                  <c:v>1848.36</c:v>
                </c:pt>
                <c:pt idx="35">
                  <c:v>1681.55</c:v>
                </c:pt>
                <c:pt idx="36">
                  <c:v>1606.28</c:v>
                </c:pt>
                <c:pt idx="37">
                  <c:v>1569.19</c:v>
                </c:pt>
                <c:pt idx="38">
                  <c:v>1426.19</c:v>
                </c:pt>
                <c:pt idx="39">
                  <c:v>1440.67</c:v>
                </c:pt>
                <c:pt idx="40">
                  <c:v>1362.16</c:v>
                </c:pt>
                <c:pt idx="41">
                  <c:v>1408.47</c:v>
                </c:pt>
                <c:pt idx="42">
                  <c:v>1257.6099999999999</c:v>
                </c:pt>
                <c:pt idx="43">
                  <c:v>1131.42</c:v>
                </c:pt>
                <c:pt idx="44">
                  <c:v>1320.64</c:v>
                </c:pt>
                <c:pt idx="45">
                  <c:v>1325.83</c:v>
                </c:pt>
                <c:pt idx="46">
                  <c:v>1257.6400000000001</c:v>
                </c:pt>
                <c:pt idx="47">
                  <c:v>1141.2</c:v>
                </c:pt>
                <c:pt idx="48">
                  <c:v>1030.71</c:v>
                </c:pt>
                <c:pt idx="49">
                  <c:v>1169.43</c:v>
                </c:pt>
                <c:pt idx="50">
                  <c:v>1115.0999999999999</c:v>
                </c:pt>
                <c:pt idx="51">
                  <c:v>1057.08</c:v>
                </c:pt>
                <c:pt idx="52">
                  <c:v>919.32</c:v>
                </c:pt>
                <c:pt idx="53">
                  <c:v>797.87</c:v>
                </c:pt>
                <c:pt idx="54">
                  <c:v>903.25</c:v>
                </c:pt>
                <c:pt idx="55">
                  <c:v>1166.3599999999999</c:v>
                </c:pt>
                <c:pt idx="56">
                  <c:v>1280</c:v>
                </c:pt>
                <c:pt idx="57">
                  <c:v>1322.7</c:v>
                </c:pt>
                <c:pt idx="58">
                  <c:v>1468.36</c:v>
                </c:pt>
                <c:pt idx="59">
                  <c:v>1526.75</c:v>
                </c:pt>
                <c:pt idx="60">
                  <c:v>1503.35</c:v>
                </c:pt>
                <c:pt idx="61">
                  <c:v>1420.86</c:v>
                </c:pt>
                <c:pt idx="62">
                  <c:v>1418.3</c:v>
                </c:pt>
                <c:pt idx="63">
                  <c:v>1335.85</c:v>
                </c:pt>
                <c:pt idx="64">
                  <c:v>1270.2</c:v>
                </c:pt>
                <c:pt idx="65">
                  <c:v>1294.83</c:v>
                </c:pt>
                <c:pt idx="66">
                  <c:v>1248.29</c:v>
                </c:pt>
                <c:pt idx="67">
                  <c:v>1228.81</c:v>
                </c:pt>
                <c:pt idx="68">
                  <c:v>1191.33</c:v>
                </c:pt>
                <c:pt idx="69">
                  <c:v>1180.5899999999999</c:v>
                </c:pt>
                <c:pt idx="70">
                  <c:v>1211.92</c:v>
                </c:pt>
                <c:pt idx="71">
                  <c:v>1114.58</c:v>
                </c:pt>
                <c:pt idx="72">
                  <c:v>1140.8399999999999</c:v>
                </c:pt>
                <c:pt idx="73">
                  <c:v>1126.21</c:v>
                </c:pt>
                <c:pt idx="74">
                  <c:v>1111.92</c:v>
                </c:pt>
                <c:pt idx="75">
                  <c:v>995.97</c:v>
                </c:pt>
                <c:pt idx="76">
                  <c:v>974.5</c:v>
                </c:pt>
                <c:pt idx="77">
                  <c:v>848.18</c:v>
                </c:pt>
                <c:pt idx="78">
                  <c:v>879.82</c:v>
                </c:pt>
                <c:pt idx="79">
                  <c:v>815.28</c:v>
                </c:pt>
                <c:pt idx="80">
                  <c:v>989.81</c:v>
                </c:pt>
                <c:pt idx="81">
                  <c:v>1147.3900000000001</c:v>
                </c:pt>
                <c:pt idx="82">
                  <c:v>1148.08</c:v>
                </c:pt>
                <c:pt idx="83">
                  <c:v>1040.94</c:v>
                </c:pt>
                <c:pt idx="84">
                  <c:v>1224.42</c:v>
                </c:pt>
                <c:pt idx="85">
                  <c:v>1160.33</c:v>
                </c:pt>
                <c:pt idx="86">
                  <c:v>1320.28</c:v>
                </c:pt>
                <c:pt idx="87">
                  <c:v>1436.51</c:v>
                </c:pt>
                <c:pt idx="88">
                  <c:v>1454.6</c:v>
                </c:pt>
                <c:pt idx="89">
                  <c:v>1498.58</c:v>
                </c:pt>
                <c:pt idx="90">
                  <c:v>1469.25</c:v>
                </c:pt>
                <c:pt idx="91">
                  <c:v>1282.71</c:v>
                </c:pt>
                <c:pt idx="92">
                  <c:v>1372.71</c:v>
                </c:pt>
                <c:pt idx="93">
                  <c:v>1286.3699999999999</c:v>
                </c:pt>
                <c:pt idx="94">
                  <c:v>1229.23</c:v>
                </c:pt>
                <c:pt idx="95">
                  <c:v>1017.01</c:v>
                </c:pt>
                <c:pt idx="96">
                  <c:v>1133.8399999999999</c:v>
                </c:pt>
                <c:pt idx="97">
                  <c:v>1101.75</c:v>
                </c:pt>
                <c:pt idx="98">
                  <c:v>970.43</c:v>
                </c:pt>
                <c:pt idx="99">
                  <c:v>947.28</c:v>
                </c:pt>
                <c:pt idx="100">
                  <c:v>885.14</c:v>
                </c:pt>
                <c:pt idx="101">
                  <c:v>757.12</c:v>
                </c:pt>
                <c:pt idx="102">
                  <c:v>740.74</c:v>
                </c:pt>
                <c:pt idx="103">
                  <c:v>687.31</c:v>
                </c:pt>
                <c:pt idx="104">
                  <c:v>670.63</c:v>
                </c:pt>
                <c:pt idx="105">
                  <c:v>645.5</c:v>
                </c:pt>
                <c:pt idx="106">
                  <c:v>615.92999999999995</c:v>
                </c:pt>
                <c:pt idx="107">
                  <c:v>584.41</c:v>
                </c:pt>
                <c:pt idx="108">
                  <c:v>544.75</c:v>
                </c:pt>
                <c:pt idx="109">
                  <c:v>500.71</c:v>
                </c:pt>
                <c:pt idx="110">
                  <c:v>459.27</c:v>
                </c:pt>
                <c:pt idx="111">
                  <c:v>462.69</c:v>
                </c:pt>
                <c:pt idx="112">
                  <c:v>444.27</c:v>
                </c:pt>
                <c:pt idx="113">
                  <c:v>445.77</c:v>
                </c:pt>
                <c:pt idx="114">
                  <c:v>466.45</c:v>
                </c:pt>
                <c:pt idx="115">
                  <c:v>458.93</c:v>
                </c:pt>
                <c:pt idx="116">
                  <c:v>450.53</c:v>
                </c:pt>
                <c:pt idx="117">
                  <c:v>451.67</c:v>
                </c:pt>
                <c:pt idx="118">
                  <c:v>435.71</c:v>
                </c:pt>
                <c:pt idx="119">
                  <c:v>417.8</c:v>
                </c:pt>
                <c:pt idx="120">
                  <c:v>408.14</c:v>
                </c:pt>
                <c:pt idx="121">
                  <c:v>403.69</c:v>
                </c:pt>
                <c:pt idx="122">
                  <c:v>417.09</c:v>
                </c:pt>
                <c:pt idx="123">
                  <c:v>387.86</c:v>
                </c:pt>
                <c:pt idx="124">
                  <c:v>371.16</c:v>
                </c:pt>
                <c:pt idx="125">
                  <c:v>375.22</c:v>
                </c:pt>
                <c:pt idx="126">
                  <c:v>330.22</c:v>
                </c:pt>
                <c:pt idx="127">
                  <c:v>306.05</c:v>
                </c:pt>
                <c:pt idx="128">
                  <c:v>358.02</c:v>
                </c:pt>
                <c:pt idx="129">
                  <c:v>339.94</c:v>
                </c:pt>
                <c:pt idx="130">
                  <c:v>353.4</c:v>
                </c:pt>
                <c:pt idx="131">
                  <c:v>349.15</c:v>
                </c:pt>
                <c:pt idx="132">
                  <c:v>317.98</c:v>
                </c:pt>
                <c:pt idx="133">
                  <c:v>294.87</c:v>
                </c:pt>
                <c:pt idx="134">
                  <c:v>277.72000000000003</c:v>
                </c:pt>
                <c:pt idx="135">
                  <c:v>271.91000000000003</c:v>
                </c:pt>
                <c:pt idx="136">
                  <c:v>273.5</c:v>
                </c:pt>
                <c:pt idx="137">
                  <c:v>258.89</c:v>
                </c:pt>
                <c:pt idx="138">
                  <c:v>247.08</c:v>
                </c:pt>
                <c:pt idx="139">
                  <c:v>321.83</c:v>
                </c:pt>
                <c:pt idx="140">
                  <c:v>304</c:v>
                </c:pt>
                <c:pt idx="141">
                  <c:v>291.7</c:v>
                </c:pt>
                <c:pt idx="142">
                  <c:v>242.17</c:v>
                </c:pt>
                <c:pt idx="143">
                  <c:v>231.32</c:v>
                </c:pt>
                <c:pt idx="144">
                  <c:v>250.84</c:v>
                </c:pt>
                <c:pt idx="145">
                  <c:v>238.9</c:v>
                </c:pt>
                <c:pt idx="146">
                  <c:v>211.28</c:v>
                </c:pt>
                <c:pt idx="147">
                  <c:v>182.08</c:v>
                </c:pt>
                <c:pt idx="148">
                  <c:v>191.85</c:v>
                </c:pt>
                <c:pt idx="149">
                  <c:v>180.66</c:v>
                </c:pt>
                <c:pt idx="150">
                  <c:v>167.24</c:v>
                </c:pt>
                <c:pt idx="151">
                  <c:v>166.1</c:v>
                </c:pt>
                <c:pt idx="152">
                  <c:v>153.18</c:v>
                </c:pt>
                <c:pt idx="153">
                  <c:v>159.18</c:v>
                </c:pt>
                <c:pt idx="154">
                  <c:v>164.93</c:v>
                </c:pt>
                <c:pt idx="155">
                  <c:v>166.07</c:v>
                </c:pt>
                <c:pt idx="156">
                  <c:v>168.11</c:v>
                </c:pt>
                <c:pt idx="157">
                  <c:v>152.96</c:v>
                </c:pt>
                <c:pt idx="158">
                  <c:v>140.63999999999999</c:v>
                </c:pt>
                <c:pt idx="159">
                  <c:v>120.42</c:v>
                </c:pt>
                <c:pt idx="160">
                  <c:v>109.61</c:v>
                </c:pt>
                <c:pt idx="161">
                  <c:v>111.96</c:v>
                </c:pt>
                <c:pt idx="162">
                  <c:v>122.55</c:v>
                </c:pt>
                <c:pt idx="163">
                  <c:v>116.18</c:v>
                </c:pt>
                <c:pt idx="164">
                  <c:v>131.21</c:v>
                </c:pt>
                <c:pt idx="165">
                  <c:v>136</c:v>
                </c:pt>
                <c:pt idx="166">
                  <c:v>135.76</c:v>
                </c:pt>
                <c:pt idx="167">
                  <c:v>125.46</c:v>
                </c:pt>
                <c:pt idx="168">
                  <c:v>114.24</c:v>
                </c:pt>
                <c:pt idx="169">
                  <c:v>102.09</c:v>
                </c:pt>
                <c:pt idx="170">
                  <c:v>107.94</c:v>
                </c:pt>
                <c:pt idx="171">
                  <c:v>109.32</c:v>
                </c:pt>
                <c:pt idx="172">
                  <c:v>102.91</c:v>
                </c:pt>
                <c:pt idx="173">
                  <c:v>101.59</c:v>
                </c:pt>
                <c:pt idx="174">
                  <c:v>96.11</c:v>
                </c:pt>
                <c:pt idx="175">
                  <c:v>102.54</c:v>
                </c:pt>
                <c:pt idx="176">
                  <c:v>95.53</c:v>
                </c:pt>
                <c:pt idx="177">
                  <c:v>89.21</c:v>
                </c:pt>
                <c:pt idx="178">
                  <c:v>95.1</c:v>
                </c:pt>
                <c:pt idx="179">
                  <c:v>96.53</c:v>
                </c:pt>
                <c:pt idx="180">
                  <c:v>100.48</c:v>
                </c:pt>
                <c:pt idx="181">
                  <c:v>98.42</c:v>
                </c:pt>
                <c:pt idx="182">
                  <c:v>107.46</c:v>
                </c:pt>
                <c:pt idx="183">
                  <c:v>105.24</c:v>
                </c:pt>
                <c:pt idx="184">
                  <c:v>104.28</c:v>
                </c:pt>
                <c:pt idx="185">
                  <c:v>102.77</c:v>
                </c:pt>
                <c:pt idx="186">
                  <c:v>90.19</c:v>
                </c:pt>
                <c:pt idx="187">
                  <c:v>83.87</c:v>
                </c:pt>
                <c:pt idx="188">
                  <c:v>95.19</c:v>
                </c:pt>
                <c:pt idx="189">
                  <c:v>83.36</c:v>
                </c:pt>
                <c:pt idx="190">
                  <c:v>68.56</c:v>
                </c:pt>
                <c:pt idx="191">
                  <c:v>63.54</c:v>
                </c:pt>
                <c:pt idx="192">
                  <c:v>86</c:v>
                </c:pt>
                <c:pt idx="193">
                  <c:v>93.98</c:v>
                </c:pt>
                <c:pt idx="194">
                  <c:v>97.55</c:v>
                </c:pt>
                <c:pt idx="195">
                  <c:v>108.43</c:v>
                </c:pt>
                <c:pt idx="196">
                  <c:v>104.26</c:v>
                </c:pt>
                <c:pt idx="197">
                  <c:v>111.52</c:v>
                </c:pt>
                <c:pt idx="198">
                  <c:v>118.05</c:v>
                </c:pt>
                <c:pt idx="199">
                  <c:v>110.55</c:v>
                </c:pt>
                <c:pt idx="200">
                  <c:v>107.14</c:v>
                </c:pt>
                <c:pt idx="201">
                  <c:v>107.2</c:v>
                </c:pt>
                <c:pt idx="202">
                  <c:v>102.09</c:v>
                </c:pt>
                <c:pt idx="203">
                  <c:v>98.34</c:v>
                </c:pt>
                <c:pt idx="204">
                  <c:v>99.7</c:v>
                </c:pt>
                <c:pt idx="205">
                  <c:v>100.31</c:v>
                </c:pt>
                <c:pt idx="206">
                  <c:v>92.15</c:v>
                </c:pt>
                <c:pt idx="207">
                  <c:v>84.21</c:v>
                </c:pt>
                <c:pt idx="208">
                  <c:v>72.72</c:v>
                </c:pt>
                <c:pt idx="209">
                  <c:v>89.63</c:v>
                </c:pt>
                <c:pt idx="210">
                  <c:v>92.06</c:v>
                </c:pt>
                <c:pt idx="211">
                  <c:v>93.12</c:v>
                </c:pt>
                <c:pt idx="212">
                  <c:v>97.71</c:v>
                </c:pt>
                <c:pt idx="213">
                  <c:v>101.51</c:v>
                </c:pt>
                <c:pt idx="214">
                  <c:v>103.86</c:v>
                </c:pt>
                <c:pt idx="215">
                  <c:v>102.67</c:v>
                </c:pt>
                <c:pt idx="216">
                  <c:v>99.58</c:v>
                </c:pt>
                <c:pt idx="217">
                  <c:v>90.2</c:v>
                </c:pt>
                <c:pt idx="218">
                  <c:v>96.47</c:v>
                </c:pt>
                <c:pt idx="219">
                  <c:v>96.71</c:v>
                </c:pt>
                <c:pt idx="220">
                  <c:v>90.64</c:v>
                </c:pt>
                <c:pt idx="221">
                  <c:v>90.2</c:v>
                </c:pt>
                <c:pt idx="222">
                  <c:v>80.33</c:v>
                </c:pt>
                <c:pt idx="223">
                  <c:v>76.56</c:v>
                </c:pt>
                <c:pt idx="224">
                  <c:v>84.74</c:v>
                </c:pt>
                <c:pt idx="225">
                  <c:v>89.23</c:v>
                </c:pt>
                <c:pt idx="226">
                  <c:v>92.43</c:v>
                </c:pt>
                <c:pt idx="227">
                  <c:v>89.96</c:v>
                </c:pt>
                <c:pt idx="228">
                  <c:v>84.12</c:v>
                </c:pt>
                <c:pt idx="229">
                  <c:v>86.16</c:v>
                </c:pt>
                <c:pt idx="230">
                  <c:v>84.75</c:v>
                </c:pt>
                <c:pt idx="231">
                  <c:v>84.18</c:v>
                </c:pt>
                <c:pt idx="232">
                  <c:v>81.69</c:v>
                </c:pt>
                <c:pt idx="233">
                  <c:v>78.98</c:v>
                </c:pt>
                <c:pt idx="234">
                  <c:v>75.02</c:v>
                </c:pt>
                <c:pt idx="235">
                  <c:v>71.7</c:v>
                </c:pt>
                <c:pt idx="236">
                  <c:v>69.37</c:v>
                </c:pt>
                <c:pt idx="237">
                  <c:v>66.569999999999993</c:v>
                </c:pt>
                <c:pt idx="238">
                  <c:v>63.1</c:v>
                </c:pt>
                <c:pt idx="239">
                  <c:v>56.27</c:v>
                </c:pt>
                <c:pt idx="240">
                  <c:v>54.75</c:v>
                </c:pt>
                <c:pt idx="241">
                  <c:v>69.55</c:v>
                </c:pt>
                <c:pt idx="242">
                  <c:v>71.55</c:v>
                </c:pt>
                <c:pt idx="243">
                  <c:v>66.73</c:v>
                </c:pt>
                <c:pt idx="244">
                  <c:v>64.64</c:v>
                </c:pt>
                <c:pt idx="245">
                  <c:v>65.06</c:v>
                </c:pt>
                <c:pt idx="246">
                  <c:v>58.11</c:v>
                </c:pt>
                <c:pt idx="247">
                  <c:v>53.52</c:v>
                </c:pt>
                <c:pt idx="248">
                  <c:v>56.92</c:v>
                </c:pt>
                <c:pt idx="249">
                  <c:v>55.34</c:v>
                </c:pt>
                <c:pt idx="250">
                  <c:v>59.89</c:v>
                </c:pt>
                <c:pt idx="251">
                  <c:v>56.88</c:v>
                </c:pt>
                <c:pt idx="252">
                  <c:v>58.47</c:v>
                </c:pt>
                <c:pt idx="253">
                  <c:v>55.44</c:v>
                </c:pt>
                <c:pt idx="254">
                  <c:v>55.21</c:v>
                </c:pt>
                <c:pt idx="255">
                  <c:v>50.06</c:v>
                </c:pt>
                <c:pt idx="256">
                  <c:v>45.24</c:v>
                </c:pt>
                <c:pt idx="257">
                  <c:v>42.1</c:v>
                </c:pt>
                <c:pt idx="258">
                  <c:v>39.99</c:v>
                </c:pt>
                <c:pt idx="259">
                  <c:v>42.42</c:v>
                </c:pt>
                <c:pt idx="260">
                  <c:v>47.37</c:v>
                </c:pt>
                <c:pt idx="261">
                  <c:v>44.11</c:v>
                </c:pt>
                <c:pt idx="262">
                  <c:v>46.67</c:v>
                </c:pt>
                <c:pt idx="263">
                  <c:v>45.35</c:v>
                </c:pt>
                <c:pt idx="264">
                  <c:v>46.97</c:v>
                </c:pt>
                <c:pt idx="265">
                  <c:v>48.48</c:v>
                </c:pt>
                <c:pt idx="266">
                  <c:v>45.48</c:v>
                </c:pt>
                <c:pt idx="267">
                  <c:v>43.67</c:v>
                </c:pt>
                <c:pt idx="268">
                  <c:v>41.03</c:v>
                </c:pt>
                <c:pt idx="269">
                  <c:v>36.58</c:v>
                </c:pt>
                <c:pt idx="270">
                  <c:v>35.979999999999997</c:v>
                </c:pt>
                <c:pt idx="271">
                  <c:v>32.31</c:v>
                </c:pt>
                <c:pt idx="272">
                  <c:v>29.21</c:v>
                </c:pt>
                <c:pt idx="273">
                  <c:v>26.94</c:v>
                </c:pt>
                <c:pt idx="274">
                  <c:v>24.81</c:v>
                </c:pt>
                <c:pt idx="275">
                  <c:v>23.35</c:v>
                </c:pt>
                <c:pt idx="276">
                  <c:v>24.14</c:v>
                </c:pt>
                <c:pt idx="277">
                  <c:v>25.29</c:v>
                </c:pt>
                <c:pt idx="278">
                  <c:v>26.57</c:v>
                </c:pt>
                <c:pt idx="279">
                  <c:v>24.54</c:v>
                </c:pt>
                <c:pt idx="280">
                  <c:v>24.96</c:v>
                </c:pt>
                <c:pt idx="281">
                  <c:v>24.37</c:v>
                </c:pt>
                <c:pt idx="282">
                  <c:v>23.77</c:v>
                </c:pt>
                <c:pt idx="283">
                  <c:v>23.26</c:v>
                </c:pt>
                <c:pt idx="284">
                  <c:v>20.96</c:v>
                </c:pt>
                <c:pt idx="285">
                  <c:v>21.48</c:v>
                </c:pt>
                <c:pt idx="286">
                  <c:v>20.43</c:v>
                </c:pt>
                <c:pt idx="287">
                  <c:v>19.45</c:v>
                </c:pt>
                <c:pt idx="288">
                  <c:v>17.690000000000001</c:v>
                </c:pt>
                <c:pt idx="289">
                  <c:v>17.29</c:v>
                </c:pt>
                <c:pt idx="290">
                  <c:v>16.79</c:v>
                </c:pt>
                <c:pt idx="291">
                  <c:v>15.58</c:v>
                </c:pt>
                <c:pt idx="292">
                  <c:v>14.16</c:v>
                </c:pt>
                <c:pt idx="293">
                  <c:v>15.06</c:v>
                </c:pt>
                <c:pt idx="294">
                  <c:v>15.2</c:v>
                </c:pt>
                <c:pt idx="295">
                  <c:v>15.49</c:v>
                </c:pt>
                <c:pt idx="296">
                  <c:v>16.739999999999998</c:v>
                </c:pt>
                <c:pt idx="297">
                  <c:v>15.08</c:v>
                </c:pt>
                <c:pt idx="298">
                  <c:v>15.3</c:v>
                </c:pt>
                <c:pt idx="299">
                  <c:v>15.11</c:v>
                </c:pt>
                <c:pt idx="300">
                  <c:v>15.21</c:v>
                </c:pt>
                <c:pt idx="301">
                  <c:v>15.17</c:v>
                </c:pt>
                <c:pt idx="302">
                  <c:v>15.3</c:v>
                </c:pt>
                <c:pt idx="303">
                  <c:v>14.96</c:v>
                </c:pt>
                <c:pt idx="304">
                  <c:v>18.43</c:v>
                </c:pt>
                <c:pt idx="305">
                  <c:v>18.04</c:v>
                </c:pt>
              </c:numCache>
            </c:numRef>
          </c:val>
          <c:smooth val="0"/>
          <c:extLst>
            <c:ext xmlns:c16="http://schemas.microsoft.com/office/drawing/2014/chart" uri="{C3380CC4-5D6E-409C-BE32-E72D297353CC}">
              <c16:uniqueId val="{00000000-81AA-4CDA-87C6-C168B65036AB}"/>
            </c:ext>
          </c:extLst>
        </c:ser>
        <c:dLbls>
          <c:showLegendKey val="0"/>
          <c:showVal val="0"/>
          <c:showCatName val="0"/>
          <c:showSerName val="0"/>
          <c:showPercent val="0"/>
          <c:showBubbleSize val="0"/>
        </c:dLbls>
        <c:marker val="1"/>
        <c:smooth val="0"/>
        <c:axId val="601176240"/>
        <c:axId val="601178208"/>
      </c:lineChart>
      <c:lineChart>
        <c:grouping val="standard"/>
        <c:varyColors val="0"/>
        <c:ser>
          <c:idx val="1"/>
          <c:order val="1"/>
          <c:tx>
            <c:strRef>
              <c:f>Sheet1!$C$1</c:f>
              <c:strCache>
                <c:ptCount val="1"/>
                <c:pt idx="0">
                  <c:v>GDP CHWG Index  (L1)</c:v>
                </c:pt>
              </c:strCache>
            </c:strRef>
          </c:tx>
          <c:spPr>
            <a:ln w="38100" cap="rnd">
              <a:solidFill>
                <a:schemeClr val="accent6"/>
              </a:solidFill>
              <a:prstDash val="sysDash"/>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Sheet1!$C$2:$C$307</c:f>
              <c:numCache>
                <c:formatCode>General</c:formatCode>
                <c:ptCount val="306"/>
                <c:pt idx="1">
                  <c:v>19727.919999999998</c:v>
                </c:pt>
                <c:pt idx="2">
                  <c:v>19806.29</c:v>
                </c:pt>
                <c:pt idx="3">
                  <c:v>19478.89</c:v>
                </c:pt>
                <c:pt idx="4">
                  <c:v>19368.310000000001</c:v>
                </c:pt>
                <c:pt idx="5">
                  <c:v>19055.650000000001</c:v>
                </c:pt>
                <c:pt idx="6">
                  <c:v>18767.78</c:v>
                </c:pt>
                <c:pt idx="7">
                  <c:v>18560.77</c:v>
                </c:pt>
                <c:pt idx="8">
                  <c:v>17258.21</c:v>
                </c:pt>
                <c:pt idx="9">
                  <c:v>18951.990000000002</c:v>
                </c:pt>
                <c:pt idx="10">
                  <c:v>19202.310000000001</c:v>
                </c:pt>
                <c:pt idx="11">
                  <c:v>19112.650000000001</c:v>
                </c:pt>
                <c:pt idx="12">
                  <c:v>18982.53</c:v>
                </c:pt>
                <c:pt idx="13">
                  <c:v>18833.2</c:v>
                </c:pt>
                <c:pt idx="14">
                  <c:v>18721.28</c:v>
                </c:pt>
                <c:pt idx="15">
                  <c:v>18679.599999999999</c:v>
                </c:pt>
                <c:pt idx="16">
                  <c:v>18590</c:v>
                </c:pt>
                <c:pt idx="17">
                  <c:v>18436.259999999998</c:v>
                </c:pt>
                <c:pt idx="18">
                  <c:v>18296.689999999999</c:v>
                </c:pt>
                <c:pt idx="19">
                  <c:v>18126.23</c:v>
                </c:pt>
                <c:pt idx="20">
                  <c:v>17996.8</c:v>
                </c:pt>
                <c:pt idx="21">
                  <c:v>17896.62</c:v>
                </c:pt>
                <c:pt idx="22">
                  <c:v>17812.560000000001</c:v>
                </c:pt>
                <c:pt idx="23">
                  <c:v>17724.490000000002</c:v>
                </c:pt>
                <c:pt idx="24">
                  <c:v>17618.580000000002</c:v>
                </c:pt>
                <c:pt idx="25">
                  <c:v>17565.46</c:v>
                </c:pt>
                <c:pt idx="26">
                  <c:v>17462.580000000002</c:v>
                </c:pt>
                <c:pt idx="27">
                  <c:v>17437.080000000002</c:v>
                </c:pt>
                <c:pt idx="28">
                  <c:v>17380.88</c:v>
                </c:pt>
                <c:pt idx="29">
                  <c:v>17280.650000000001</c:v>
                </c:pt>
                <c:pt idx="30">
                  <c:v>17141.23</c:v>
                </c:pt>
                <c:pt idx="31">
                  <c:v>17064.62</c:v>
                </c:pt>
                <c:pt idx="32">
                  <c:v>16868.11</c:v>
                </c:pt>
                <c:pt idx="33">
                  <c:v>16654.25</c:v>
                </c:pt>
                <c:pt idx="34">
                  <c:v>16712.759999999998</c:v>
                </c:pt>
                <c:pt idx="35">
                  <c:v>16594.740000000002</c:v>
                </c:pt>
                <c:pt idx="36">
                  <c:v>16464.400000000001</c:v>
                </c:pt>
                <c:pt idx="37">
                  <c:v>16441.48</c:v>
                </c:pt>
                <c:pt idx="38">
                  <c:v>16300.04</c:v>
                </c:pt>
                <c:pt idx="39">
                  <c:v>16282.15</c:v>
                </c:pt>
                <c:pt idx="40">
                  <c:v>16253.73</c:v>
                </c:pt>
                <c:pt idx="41">
                  <c:v>16179.97</c:v>
                </c:pt>
                <c:pt idx="42">
                  <c:v>16048.7</c:v>
                </c:pt>
                <c:pt idx="43">
                  <c:v>15870.68</c:v>
                </c:pt>
                <c:pt idx="44">
                  <c:v>15876.84</c:v>
                </c:pt>
                <c:pt idx="45">
                  <c:v>15769.91</c:v>
                </c:pt>
                <c:pt idx="46">
                  <c:v>15808</c:v>
                </c:pt>
                <c:pt idx="47">
                  <c:v>15726.28</c:v>
                </c:pt>
                <c:pt idx="48">
                  <c:v>15605.63</c:v>
                </c:pt>
                <c:pt idx="49">
                  <c:v>15456.06</c:v>
                </c:pt>
                <c:pt idx="50">
                  <c:v>15379.16</c:v>
                </c:pt>
                <c:pt idx="51">
                  <c:v>15216.65</c:v>
                </c:pt>
                <c:pt idx="52">
                  <c:v>15161.77</c:v>
                </c:pt>
                <c:pt idx="53">
                  <c:v>15187.47</c:v>
                </c:pt>
                <c:pt idx="54">
                  <c:v>15366.61</c:v>
                </c:pt>
                <c:pt idx="55">
                  <c:v>15709.56</c:v>
                </c:pt>
                <c:pt idx="56">
                  <c:v>15792.77</c:v>
                </c:pt>
                <c:pt idx="57">
                  <c:v>15702.91</c:v>
                </c:pt>
                <c:pt idx="58">
                  <c:v>15767.15</c:v>
                </c:pt>
                <c:pt idx="59">
                  <c:v>15671.61</c:v>
                </c:pt>
                <c:pt idx="60">
                  <c:v>15577.78</c:v>
                </c:pt>
                <c:pt idx="61">
                  <c:v>15478.96</c:v>
                </c:pt>
                <c:pt idx="62">
                  <c:v>15433.64</c:v>
                </c:pt>
                <c:pt idx="63">
                  <c:v>15304.52</c:v>
                </c:pt>
                <c:pt idx="64">
                  <c:v>15281.53</c:v>
                </c:pt>
                <c:pt idx="65">
                  <c:v>15244.09</c:v>
                </c:pt>
                <c:pt idx="66">
                  <c:v>15041.23</c:v>
                </c:pt>
                <c:pt idx="67">
                  <c:v>14956.29</c:v>
                </c:pt>
                <c:pt idx="68">
                  <c:v>14839.71</c:v>
                </c:pt>
                <c:pt idx="69">
                  <c:v>14767.85</c:v>
                </c:pt>
                <c:pt idx="70">
                  <c:v>14605.59</c:v>
                </c:pt>
                <c:pt idx="71">
                  <c:v>14457.83</c:v>
                </c:pt>
                <c:pt idx="72">
                  <c:v>14323.02</c:v>
                </c:pt>
                <c:pt idx="73">
                  <c:v>14212.34</c:v>
                </c:pt>
                <c:pt idx="74">
                  <c:v>14131.38</c:v>
                </c:pt>
                <c:pt idx="75">
                  <c:v>13970.16</c:v>
                </c:pt>
                <c:pt idx="76">
                  <c:v>13741.11</c:v>
                </c:pt>
                <c:pt idx="77">
                  <c:v>13619.43</c:v>
                </c:pt>
                <c:pt idx="78">
                  <c:v>13549.42</c:v>
                </c:pt>
                <c:pt idx="79">
                  <c:v>13531.74</c:v>
                </c:pt>
                <c:pt idx="80">
                  <c:v>13477.36</c:v>
                </c:pt>
                <c:pt idx="81">
                  <c:v>13394.91</c:v>
                </c:pt>
                <c:pt idx="82">
                  <c:v>13284.88</c:v>
                </c:pt>
                <c:pt idx="83">
                  <c:v>13248.14</c:v>
                </c:pt>
                <c:pt idx="84">
                  <c:v>13301.39</c:v>
                </c:pt>
                <c:pt idx="85">
                  <c:v>13219.25</c:v>
                </c:pt>
                <c:pt idx="86">
                  <c:v>13262.25</c:v>
                </c:pt>
                <c:pt idx="87">
                  <c:v>13183.89</c:v>
                </c:pt>
                <c:pt idx="88">
                  <c:v>13170.75</c:v>
                </c:pt>
                <c:pt idx="89">
                  <c:v>12935.25</c:v>
                </c:pt>
                <c:pt idx="90">
                  <c:v>12888.28</c:v>
                </c:pt>
                <c:pt idx="91">
                  <c:v>12679.98</c:v>
                </c:pt>
                <c:pt idx="92">
                  <c:v>12514.41</c:v>
                </c:pt>
                <c:pt idx="93">
                  <c:v>12410.78</c:v>
                </c:pt>
                <c:pt idx="94">
                  <c:v>12294.74</c:v>
                </c:pt>
                <c:pt idx="95">
                  <c:v>12099.19</c:v>
                </c:pt>
                <c:pt idx="96">
                  <c:v>11949.49</c:v>
                </c:pt>
                <c:pt idx="97">
                  <c:v>11839.88</c:v>
                </c:pt>
                <c:pt idx="98">
                  <c:v>11722.72</c:v>
                </c:pt>
                <c:pt idx="99">
                  <c:v>11622.91</c:v>
                </c:pt>
                <c:pt idx="100">
                  <c:v>11479.33</c:v>
                </c:pt>
                <c:pt idx="101">
                  <c:v>11291.67</c:v>
                </c:pt>
                <c:pt idx="102">
                  <c:v>11219.24</c:v>
                </c:pt>
                <c:pt idx="103">
                  <c:v>11103.93</c:v>
                </c:pt>
                <c:pt idx="104">
                  <c:v>11005.22</c:v>
                </c:pt>
                <c:pt idx="105">
                  <c:v>10824.67</c:v>
                </c:pt>
                <c:pt idx="106">
                  <c:v>10744.2</c:v>
                </c:pt>
                <c:pt idx="107">
                  <c:v>10671.74</c:v>
                </c:pt>
                <c:pt idx="108">
                  <c:v>10581.72</c:v>
                </c:pt>
                <c:pt idx="109">
                  <c:v>10550.25</c:v>
                </c:pt>
                <c:pt idx="110">
                  <c:v>10512.96</c:v>
                </c:pt>
                <c:pt idx="111">
                  <c:v>10393.9</c:v>
                </c:pt>
                <c:pt idx="112">
                  <c:v>10333.5</c:v>
                </c:pt>
                <c:pt idx="113">
                  <c:v>10195.34</c:v>
                </c:pt>
                <c:pt idx="114">
                  <c:v>10097.36</c:v>
                </c:pt>
                <c:pt idx="115">
                  <c:v>9961.8700000000008</c:v>
                </c:pt>
                <c:pt idx="116">
                  <c:v>9914.57</c:v>
                </c:pt>
                <c:pt idx="117">
                  <c:v>9857.18</c:v>
                </c:pt>
                <c:pt idx="118">
                  <c:v>9840.75</c:v>
                </c:pt>
                <c:pt idx="119">
                  <c:v>9739.18</c:v>
                </c:pt>
                <c:pt idx="120">
                  <c:v>9643.89</c:v>
                </c:pt>
                <c:pt idx="121">
                  <c:v>9540.44</c:v>
                </c:pt>
                <c:pt idx="122">
                  <c:v>9427.58</c:v>
                </c:pt>
                <c:pt idx="123">
                  <c:v>9394.83</c:v>
                </c:pt>
                <c:pt idx="124">
                  <c:v>9347.6</c:v>
                </c:pt>
                <c:pt idx="125">
                  <c:v>9275.2800000000007</c:v>
                </c:pt>
                <c:pt idx="126">
                  <c:v>9318.8799999999992</c:v>
                </c:pt>
                <c:pt idx="127">
                  <c:v>9404.49</c:v>
                </c:pt>
                <c:pt idx="128">
                  <c:v>9398.24</c:v>
                </c:pt>
                <c:pt idx="129">
                  <c:v>9364.26</c:v>
                </c:pt>
                <c:pt idx="130">
                  <c:v>9263.0300000000007</c:v>
                </c:pt>
                <c:pt idx="131">
                  <c:v>9244.82</c:v>
                </c:pt>
                <c:pt idx="132">
                  <c:v>9176.83</c:v>
                </c:pt>
                <c:pt idx="133">
                  <c:v>9107.31</c:v>
                </c:pt>
                <c:pt idx="134">
                  <c:v>9015.66</c:v>
                </c:pt>
                <c:pt idx="135">
                  <c:v>8897.11</c:v>
                </c:pt>
                <c:pt idx="136">
                  <c:v>8845.2800000000007</c:v>
                </c:pt>
                <c:pt idx="137">
                  <c:v>8730.57</c:v>
                </c:pt>
                <c:pt idx="138">
                  <c:v>8685.69</c:v>
                </c:pt>
                <c:pt idx="139">
                  <c:v>8539.08</c:v>
                </c:pt>
                <c:pt idx="140">
                  <c:v>8465.6299999999992</c:v>
                </c:pt>
                <c:pt idx="141">
                  <c:v>8375.27</c:v>
                </c:pt>
                <c:pt idx="142">
                  <c:v>8313.34</c:v>
                </c:pt>
                <c:pt idx="143">
                  <c:v>8268.93</c:v>
                </c:pt>
                <c:pt idx="144">
                  <c:v>8190.55</c:v>
                </c:pt>
                <c:pt idx="145">
                  <c:v>8153.83</c:v>
                </c:pt>
                <c:pt idx="146">
                  <c:v>8078.42</c:v>
                </c:pt>
                <c:pt idx="147">
                  <c:v>8018.81</c:v>
                </c:pt>
                <c:pt idx="148">
                  <c:v>7898.19</c:v>
                </c:pt>
                <c:pt idx="149">
                  <c:v>7829.26</c:v>
                </c:pt>
                <c:pt idx="150">
                  <c:v>7754.12</c:v>
                </c:pt>
                <c:pt idx="151">
                  <c:v>7690.98</c:v>
                </c:pt>
                <c:pt idx="152">
                  <c:v>7617.55</c:v>
                </c:pt>
                <c:pt idx="153">
                  <c:v>7488.17</c:v>
                </c:pt>
                <c:pt idx="154">
                  <c:v>7344.6</c:v>
                </c:pt>
                <c:pt idx="155">
                  <c:v>7194.5</c:v>
                </c:pt>
                <c:pt idx="156">
                  <c:v>7053.5</c:v>
                </c:pt>
                <c:pt idx="157">
                  <c:v>6896.56</c:v>
                </c:pt>
                <c:pt idx="158">
                  <c:v>6806.86</c:v>
                </c:pt>
                <c:pt idx="159">
                  <c:v>6804.14</c:v>
                </c:pt>
                <c:pt idx="160">
                  <c:v>6830.25</c:v>
                </c:pt>
                <c:pt idx="161">
                  <c:v>6799.23</c:v>
                </c:pt>
                <c:pt idx="162">
                  <c:v>6906.53</c:v>
                </c:pt>
                <c:pt idx="163">
                  <c:v>6982.61</c:v>
                </c:pt>
                <c:pt idx="164">
                  <c:v>6899.98</c:v>
                </c:pt>
                <c:pt idx="165">
                  <c:v>6951.5</c:v>
                </c:pt>
                <c:pt idx="166">
                  <c:v>6817.9</c:v>
                </c:pt>
                <c:pt idx="167">
                  <c:v>6693.08</c:v>
                </c:pt>
                <c:pt idx="168">
                  <c:v>6701.05</c:v>
                </c:pt>
                <c:pt idx="169">
                  <c:v>6842.02</c:v>
                </c:pt>
                <c:pt idx="170">
                  <c:v>6820.57</c:v>
                </c:pt>
                <c:pt idx="171">
                  <c:v>6803.56</c:v>
                </c:pt>
                <c:pt idx="172">
                  <c:v>6753.39</c:v>
                </c:pt>
                <c:pt idx="173">
                  <c:v>6746.18</c:v>
                </c:pt>
                <c:pt idx="174">
                  <c:v>6734.07</c:v>
                </c:pt>
                <c:pt idx="175">
                  <c:v>6644.75</c:v>
                </c:pt>
                <c:pt idx="176">
                  <c:v>6578.6</c:v>
                </c:pt>
                <c:pt idx="177">
                  <c:v>6333.85</c:v>
                </c:pt>
                <c:pt idx="178">
                  <c:v>6313.7</c:v>
                </c:pt>
                <c:pt idx="179">
                  <c:v>6313.56</c:v>
                </c:pt>
                <c:pt idx="180">
                  <c:v>6201.66</c:v>
                </c:pt>
                <c:pt idx="181">
                  <c:v>6083.39</c:v>
                </c:pt>
                <c:pt idx="182">
                  <c:v>6012.36</c:v>
                </c:pt>
                <c:pt idx="183">
                  <c:v>5969.09</c:v>
                </c:pt>
                <c:pt idx="184">
                  <c:v>5936.52</c:v>
                </c:pt>
                <c:pt idx="185">
                  <c:v>5893.28</c:v>
                </c:pt>
                <c:pt idx="186">
                  <c:v>5763.67</c:v>
                </c:pt>
                <c:pt idx="187">
                  <c:v>5687.09</c:v>
                </c:pt>
                <c:pt idx="188">
                  <c:v>5591.38</c:v>
                </c:pt>
                <c:pt idx="189">
                  <c:v>5551.71</c:v>
                </c:pt>
                <c:pt idx="190">
                  <c:v>5620.13</c:v>
                </c:pt>
                <c:pt idx="191">
                  <c:v>5642.02</c:v>
                </c:pt>
                <c:pt idx="192">
                  <c:v>5695.86</c:v>
                </c:pt>
                <c:pt idx="193">
                  <c:v>5682.35</c:v>
                </c:pt>
                <c:pt idx="194">
                  <c:v>5731.63</c:v>
                </c:pt>
                <c:pt idx="195">
                  <c:v>5677.74</c:v>
                </c:pt>
                <c:pt idx="196">
                  <c:v>5707.75</c:v>
                </c:pt>
                <c:pt idx="197">
                  <c:v>5646.29</c:v>
                </c:pt>
                <c:pt idx="198">
                  <c:v>5509.93</c:v>
                </c:pt>
                <c:pt idx="199">
                  <c:v>5419.18</c:v>
                </c:pt>
                <c:pt idx="200">
                  <c:v>5368.48</c:v>
                </c:pt>
                <c:pt idx="201">
                  <c:v>5249.34</c:v>
                </c:pt>
                <c:pt idx="202">
                  <c:v>5154.55</c:v>
                </c:pt>
                <c:pt idx="203">
                  <c:v>5142.42</c:v>
                </c:pt>
                <c:pt idx="204">
                  <c:v>5100.45</c:v>
                </c:pt>
                <c:pt idx="205">
                  <c:v>5073</c:v>
                </c:pt>
                <c:pt idx="206">
                  <c:v>4938.8599999999997</c:v>
                </c:pt>
                <c:pt idx="207">
                  <c:v>4992.3599999999997</c:v>
                </c:pt>
                <c:pt idx="208">
                  <c:v>4946.7700000000004</c:v>
                </c:pt>
                <c:pt idx="209">
                  <c:v>4939.76</c:v>
                </c:pt>
                <c:pt idx="210">
                  <c:v>4947.1000000000004</c:v>
                </c:pt>
                <c:pt idx="211">
                  <c:v>4971.3500000000004</c:v>
                </c:pt>
                <c:pt idx="212">
                  <c:v>4938.7299999999996</c:v>
                </c:pt>
                <c:pt idx="213">
                  <c:v>4923.76</c:v>
                </c:pt>
                <c:pt idx="214">
                  <c:v>4847.88</c:v>
                </c:pt>
                <c:pt idx="215">
                  <c:v>4828.8900000000003</c:v>
                </c:pt>
                <c:pt idx="216">
                  <c:v>4791.76</c:v>
                </c:pt>
                <c:pt idx="217">
                  <c:v>4713.01</c:v>
                </c:pt>
                <c:pt idx="218">
                  <c:v>4618.8100000000004</c:v>
                </c:pt>
                <c:pt idx="219">
                  <c:v>4584.25</c:v>
                </c:pt>
                <c:pt idx="220">
                  <c:v>4541.28</c:v>
                </c:pt>
                <c:pt idx="221">
                  <c:v>4538.5</c:v>
                </c:pt>
                <c:pt idx="222">
                  <c:v>4498.66</c:v>
                </c:pt>
                <c:pt idx="223">
                  <c:v>4462.05</c:v>
                </c:pt>
                <c:pt idx="224">
                  <c:v>4424.58</c:v>
                </c:pt>
                <c:pt idx="225">
                  <c:v>4409.5200000000004</c:v>
                </c:pt>
                <c:pt idx="226">
                  <c:v>4304.7299999999996</c:v>
                </c:pt>
                <c:pt idx="227">
                  <c:v>4207.78</c:v>
                </c:pt>
                <c:pt idx="228">
                  <c:v>4116.2700000000004</c:v>
                </c:pt>
                <c:pt idx="229">
                  <c:v>4064.92</c:v>
                </c:pt>
                <c:pt idx="230">
                  <c:v>3968.88</c:v>
                </c:pt>
                <c:pt idx="231">
                  <c:v>3956.66</c:v>
                </c:pt>
                <c:pt idx="232">
                  <c:v>3895.79</c:v>
                </c:pt>
                <c:pt idx="233">
                  <c:v>3853.83</c:v>
                </c:pt>
                <c:pt idx="234">
                  <c:v>3774.26</c:v>
                </c:pt>
                <c:pt idx="235">
                  <c:v>3749.68</c:v>
                </c:pt>
                <c:pt idx="236">
                  <c:v>3669.02</c:v>
                </c:pt>
                <c:pt idx="237">
                  <c:v>3628.31</c:v>
                </c:pt>
                <c:pt idx="238">
                  <c:v>3589.13</c:v>
                </c:pt>
                <c:pt idx="239">
                  <c:v>3577.36</c:v>
                </c:pt>
                <c:pt idx="240">
                  <c:v>3533.95</c:v>
                </c:pt>
                <c:pt idx="241">
                  <c:v>3502.3</c:v>
                </c:pt>
                <c:pt idx="242">
                  <c:v>3440.92</c:v>
                </c:pt>
                <c:pt idx="243">
                  <c:v>3374.74</c:v>
                </c:pt>
                <c:pt idx="244">
                  <c:v>3311.18</c:v>
                </c:pt>
                <c:pt idx="245">
                  <c:v>3255.91</c:v>
                </c:pt>
                <c:pt idx="246">
                  <c:v>3234.09</c:v>
                </c:pt>
                <c:pt idx="247">
                  <c:v>3276.13</c:v>
                </c:pt>
                <c:pt idx="248">
                  <c:v>3260.18</c:v>
                </c:pt>
                <c:pt idx="249">
                  <c:v>3277.85</c:v>
                </c:pt>
                <c:pt idx="250">
                  <c:v>3205.79</c:v>
                </c:pt>
                <c:pt idx="251">
                  <c:v>3196.68</c:v>
                </c:pt>
                <c:pt idx="252">
                  <c:v>3194.43</c:v>
                </c:pt>
                <c:pt idx="253">
                  <c:v>3123.98</c:v>
                </c:pt>
                <c:pt idx="254">
                  <c:v>3065.14</c:v>
                </c:pt>
                <c:pt idx="255">
                  <c:v>2995.11</c:v>
                </c:pt>
                <c:pt idx="256">
                  <c:v>2927.4</c:v>
                </c:pt>
                <c:pt idx="257">
                  <c:v>2908.28</c:v>
                </c:pt>
                <c:pt idx="258">
                  <c:v>2985.77</c:v>
                </c:pt>
                <c:pt idx="259">
                  <c:v>3016.98</c:v>
                </c:pt>
                <c:pt idx="260">
                  <c:v>2987.7</c:v>
                </c:pt>
                <c:pt idx="261">
                  <c:v>2994.26</c:v>
                </c:pt>
                <c:pt idx="262">
                  <c:v>2975.21</c:v>
                </c:pt>
                <c:pt idx="263">
                  <c:v>2927.03</c:v>
                </c:pt>
                <c:pt idx="264">
                  <c:v>2929.67</c:v>
                </c:pt>
                <c:pt idx="265">
                  <c:v>2905.66</c:v>
                </c:pt>
                <c:pt idx="266">
                  <c:v>2916.99</c:v>
                </c:pt>
                <c:pt idx="267">
                  <c:v>2899.58</c:v>
                </c:pt>
                <c:pt idx="268">
                  <c:v>2860.94</c:v>
                </c:pt>
                <c:pt idx="269">
                  <c:v>2815.13</c:v>
                </c:pt>
                <c:pt idx="270">
                  <c:v>2736.96</c:v>
                </c:pt>
                <c:pt idx="271">
                  <c:v>2684.43</c:v>
                </c:pt>
                <c:pt idx="272">
                  <c:v>2654.46</c:v>
                </c:pt>
                <c:pt idx="273">
                  <c:v>2651.57</c:v>
                </c:pt>
                <c:pt idx="274">
                  <c:v>2664.3</c:v>
                </c:pt>
                <c:pt idx="275">
                  <c:v>2705.26</c:v>
                </c:pt>
                <c:pt idx="276">
                  <c:v>2720.57</c:v>
                </c:pt>
                <c:pt idx="277">
                  <c:v>2699.7</c:v>
                </c:pt>
                <c:pt idx="278">
                  <c:v>2650.43</c:v>
                </c:pt>
                <c:pt idx="279">
                  <c:v>2566.15</c:v>
                </c:pt>
                <c:pt idx="280">
                  <c:v>2547.7600000000002</c:v>
                </c:pt>
                <c:pt idx="281">
                  <c:v>2542.29</c:v>
                </c:pt>
                <c:pt idx="282">
                  <c:v>2515.41</c:v>
                </c:pt>
                <c:pt idx="283">
                  <c:v>2509.88</c:v>
                </c:pt>
                <c:pt idx="284">
                  <c:v>2459.1999999999998</c:v>
                </c:pt>
                <c:pt idx="285">
                  <c:v>2417.31</c:v>
                </c:pt>
                <c:pt idx="286">
                  <c:v>2384.92</c:v>
                </c:pt>
                <c:pt idx="287">
                  <c:v>2340.11</c:v>
                </c:pt>
                <c:pt idx="288">
                  <c:v>2253.04</c:v>
                </c:pt>
                <c:pt idx="289">
                  <c:v>2186.36</c:v>
                </c:pt>
                <c:pt idx="290">
                  <c:v>2103.69</c:v>
                </c:pt>
                <c:pt idx="291">
                  <c:v>2121.4899999999998</c:v>
                </c:pt>
                <c:pt idx="292">
                  <c:v>2099.81</c:v>
                </c:pt>
                <c:pt idx="293">
                  <c:v>2107</c:v>
                </c:pt>
                <c:pt idx="294">
                  <c:v>2136.44</c:v>
                </c:pt>
                <c:pt idx="295">
                  <c:v>2134.06</c:v>
                </c:pt>
                <c:pt idx="296">
                  <c:v>2121.9</c:v>
                </c:pt>
                <c:pt idx="297">
                  <c:v>2087.44</c:v>
                </c:pt>
                <c:pt idx="298">
                  <c:v>2056.5100000000002</c:v>
                </c:pt>
                <c:pt idx="299">
                  <c:v>2024.83</c:v>
                </c:pt>
                <c:pt idx="300">
                  <c:v>2029.02</c:v>
                </c:pt>
                <c:pt idx="301">
                  <c:v>2034.45</c:v>
                </c:pt>
              </c:numCache>
            </c:numRef>
          </c:val>
          <c:smooth val="0"/>
          <c:extLst>
            <c:ext xmlns:c16="http://schemas.microsoft.com/office/drawing/2014/chart" uri="{C3380CC4-5D6E-409C-BE32-E72D297353CC}">
              <c16:uniqueId val="{00000001-81AA-4CDA-87C6-C168B65036AB}"/>
            </c:ext>
          </c:extLst>
        </c:ser>
        <c:dLbls>
          <c:showLegendKey val="0"/>
          <c:showVal val="0"/>
          <c:showCatName val="0"/>
          <c:showSerName val="0"/>
          <c:showPercent val="0"/>
          <c:showBubbleSize val="0"/>
        </c:dLbls>
        <c:marker val="1"/>
        <c:smooth val="0"/>
        <c:axId val="899859656"/>
        <c:axId val="899862280"/>
      </c:lineChart>
      <c:dateAx>
        <c:axId val="601176240"/>
        <c:scaling>
          <c:orientation val="minMax"/>
          <c:max val="21915"/>
          <c:min val="20940"/>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bg1"/>
                </a:solidFill>
                <a:latin typeface="+mn-lt"/>
                <a:ea typeface="+mn-ea"/>
                <a:cs typeface="+mn-cs"/>
              </a:defRPr>
            </a:pPr>
            <a:endParaRPr lang="en-US"/>
          </a:p>
        </c:txPr>
        <c:crossAx val="601178208"/>
        <c:crosses val="autoZero"/>
        <c:auto val="1"/>
        <c:lblOffset val="100"/>
        <c:baseTimeUnit val="months"/>
        <c:majorUnit val="6"/>
        <c:majorTimeUnit val="months"/>
      </c:dateAx>
      <c:valAx>
        <c:axId val="601178208"/>
        <c:scaling>
          <c:orientation val="minMax"/>
          <c:max val="60"/>
          <c:min val="4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crossAx val="601176240"/>
        <c:crosses val="autoZero"/>
        <c:crossBetween val="between"/>
        <c:majorUnit val="5"/>
      </c:valAx>
      <c:valAx>
        <c:axId val="899862280"/>
        <c:scaling>
          <c:orientation val="minMax"/>
          <c:max val="3300"/>
          <c:min val="29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99859656"/>
        <c:crosses val="max"/>
        <c:crossBetween val="between"/>
        <c:majorUnit val="100"/>
        <c:minorUnit val="20"/>
      </c:valAx>
      <c:dateAx>
        <c:axId val="899859656"/>
        <c:scaling>
          <c:orientation val="minMax"/>
        </c:scaling>
        <c:delete val="1"/>
        <c:axPos val="b"/>
        <c:numFmt formatCode="m/d/yyyy" sourceLinked="1"/>
        <c:majorTickMark val="out"/>
        <c:minorTickMark val="none"/>
        <c:tickLblPos val="nextTo"/>
        <c:crossAx val="89986228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bg1"/>
                </a:solidFill>
              </a:rPr>
              <a:t>1970’s Stagflation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SPX Index  (R1)</c:v>
                </c:pt>
              </c:strCache>
            </c:strRef>
          </c:tx>
          <c:spPr>
            <a:ln w="38100" cap="rnd">
              <a:solidFill>
                <a:schemeClr val="bg1">
                  <a:lumMod val="85000"/>
                </a:schemeClr>
              </a:solidFill>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Sheet1!$B$2:$B$307</c:f>
              <c:numCache>
                <c:formatCode>General</c:formatCode>
                <c:ptCount val="306"/>
                <c:pt idx="0">
                  <c:v>3785.38</c:v>
                </c:pt>
                <c:pt idx="1">
                  <c:v>4530.41</c:v>
                </c:pt>
                <c:pt idx="2">
                  <c:v>4766.18</c:v>
                </c:pt>
                <c:pt idx="3">
                  <c:v>4307.54</c:v>
                </c:pt>
                <c:pt idx="4">
                  <c:v>4297.5</c:v>
                </c:pt>
                <c:pt idx="5">
                  <c:v>3972.89</c:v>
                </c:pt>
                <c:pt idx="6">
                  <c:v>3756.07</c:v>
                </c:pt>
                <c:pt idx="7">
                  <c:v>3363</c:v>
                </c:pt>
                <c:pt idx="8">
                  <c:v>3100.29</c:v>
                </c:pt>
                <c:pt idx="9">
                  <c:v>2584.59</c:v>
                </c:pt>
                <c:pt idx="10">
                  <c:v>3230.78</c:v>
                </c:pt>
                <c:pt idx="11">
                  <c:v>2976.74</c:v>
                </c:pt>
                <c:pt idx="12">
                  <c:v>2941.76</c:v>
                </c:pt>
                <c:pt idx="13">
                  <c:v>2834.4</c:v>
                </c:pt>
                <c:pt idx="14">
                  <c:v>2506.85</c:v>
                </c:pt>
                <c:pt idx="15">
                  <c:v>2913.98</c:v>
                </c:pt>
                <c:pt idx="16">
                  <c:v>2718.37</c:v>
                </c:pt>
                <c:pt idx="17">
                  <c:v>2640.87</c:v>
                </c:pt>
                <c:pt idx="18">
                  <c:v>2673.61</c:v>
                </c:pt>
                <c:pt idx="19">
                  <c:v>2519.36</c:v>
                </c:pt>
                <c:pt idx="20">
                  <c:v>2423.41</c:v>
                </c:pt>
                <c:pt idx="21">
                  <c:v>2362.7199999999998</c:v>
                </c:pt>
                <c:pt idx="22">
                  <c:v>2238.83</c:v>
                </c:pt>
                <c:pt idx="23">
                  <c:v>2168.27</c:v>
                </c:pt>
                <c:pt idx="24">
                  <c:v>2098.86</c:v>
                </c:pt>
                <c:pt idx="25">
                  <c:v>2059.7399999999998</c:v>
                </c:pt>
                <c:pt idx="26">
                  <c:v>2043.94</c:v>
                </c:pt>
                <c:pt idx="27">
                  <c:v>1920.03</c:v>
                </c:pt>
                <c:pt idx="28">
                  <c:v>2063.11</c:v>
                </c:pt>
                <c:pt idx="29">
                  <c:v>2067.89</c:v>
                </c:pt>
                <c:pt idx="30">
                  <c:v>2058.9</c:v>
                </c:pt>
                <c:pt idx="31">
                  <c:v>1972.29</c:v>
                </c:pt>
                <c:pt idx="32">
                  <c:v>1960.23</c:v>
                </c:pt>
                <c:pt idx="33">
                  <c:v>1872.34</c:v>
                </c:pt>
                <c:pt idx="34">
                  <c:v>1848.36</c:v>
                </c:pt>
                <c:pt idx="35">
                  <c:v>1681.55</c:v>
                </c:pt>
                <c:pt idx="36">
                  <c:v>1606.28</c:v>
                </c:pt>
                <c:pt idx="37">
                  <c:v>1569.19</c:v>
                </c:pt>
                <c:pt idx="38">
                  <c:v>1426.19</c:v>
                </c:pt>
                <c:pt idx="39">
                  <c:v>1440.67</c:v>
                </c:pt>
                <c:pt idx="40">
                  <c:v>1362.16</c:v>
                </c:pt>
                <c:pt idx="41">
                  <c:v>1408.47</c:v>
                </c:pt>
                <c:pt idx="42">
                  <c:v>1257.6099999999999</c:v>
                </c:pt>
                <c:pt idx="43">
                  <c:v>1131.42</c:v>
                </c:pt>
                <c:pt idx="44">
                  <c:v>1320.64</c:v>
                </c:pt>
                <c:pt idx="45">
                  <c:v>1325.83</c:v>
                </c:pt>
                <c:pt idx="46">
                  <c:v>1257.6400000000001</c:v>
                </c:pt>
                <c:pt idx="47">
                  <c:v>1141.2</c:v>
                </c:pt>
                <c:pt idx="48">
                  <c:v>1030.71</c:v>
                </c:pt>
                <c:pt idx="49">
                  <c:v>1169.43</c:v>
                </c:pt>
                <c:pt idx="50">
                  <c:v>1115.0999999999999</c:v>
                </c:pt>
                <c:pt idx="51">
                  <c:v>1057.08</c:v>
                </c:pt>
                <c:pt idx="52">
                  <c:v>919.32</c:v>
                </c:pt>
                <c:pt idx="53">
                  <c:v>797.87</c:v>
                </c:pt>
                <c:pt idx="54">
                  <c:v>903.25</c:v>
                </c:pt>
                <c:pt idx="55">
                  <c:v>1166.3599999999999</c:v>
                </c:pt>
                <c:pt idx="56">
                  <c:v>1280</c:v>
                </c:pt>
                <c:pt idx="57">
                  <c:v>1322.7</c:v>
                </c:pt>
                <c:pt idx="58">
                  <c:v>1468.36</c:v>
                </c:pt>
                <c:pt idx="59">
                  <c:v>1526.75</c:v>
                </c:pt>
                <c:pt idx="60">
                  <c:v>1503.35</c:v>
                </c:pt>
                <c:pt idx="61">
                  <c:v>1420.86</c:v>
                </c:pt>
                <c:pt idx="62">
                  <c:v>1418.3</c:v>
                </c:pt>
                <c:pt idx="63">
                  <c:v>1335.85</c:v>
                </c:pt>
                <c:pt idx="64">
                  <c:v>1270.2</c:v>
                </c:pt>
                <c:pt idx="65">
                  <c:v>1294.83</c:v>
                </c:pt>
                <c:pt idx="66">
                  <c:v>1248.29</c:v>
                </c:pt>
                <c:pt idx="67">
                  <c:v>1228.81</c:v>
                </c:pt>
                <c:pt idx="68">
                  <c:v>1191.33</c:v>
                </c:pt>
                <c:pt idx="69">
                  <c:v>1180.5899999999999</c:v>
                </c:pt>
                <c:pt idx="70">
                  <c:v>1211.92</c:v>
                </c:pt>
                <c:pt idx="71">
                  <c:v>1114.58</c:v>
                </c:pt>
                <c:pt idx="72">
                  <c:v>1140.8399999999999</c:v>
                </c:pt>
                <c:pt idx="73">
                  <c:v>1126.21</c:v>
                </c:pt>
                <c:pt idx="74">
                  <c:v>1111.92</c:v>
                </c:pt>
                <c:pt idx="75">
                  <c:v>995.97</c:v>
                </c:pt>
                <c:pt idx="76">
                  <c:v>974.5</c:v>
                </c:pt>
                <c:pt idx="77">
                  <c:v>848.18</c:v>
                </c:pt>
                <c:pt idx="78">
                  <c:v>879.82</c:v>
                </c:pt>
                <c:pt idx="79">
                  <c:v>815.28</c:v>
                </c:pt>
                <c:pt idx="80">
                  <c:v>989.81</c:v>
                </c:pt>
                <c:pt idx="81">
                  <c:v>1147.3900000000001</c:v>
                </c:pt>
                <c:pt idx="82">
                  <c:v>1148.08</c:v>
                </c:pt>
                <c:pt idx="83">
                  <c:v>1040.94</c:v>
                </c:pt>
                <c:pt idx="84">
                  <c:v>1224.42</c:v>
                </c:pt>
                <c:pt idx="85">
                  <c:v>1160.33</c:v>
                </c:pt>
                <c:pt idx="86">
                  <c:v>1320.28</c:v>
                </c:pt>
                <c:pt idx="87">
                  <c:v>1436.51</c:v>
                </c:pt>
                <c:pt idx="88">
                  <c:v>1454.6</c:v>
                </c:pt>
                <c:pt idx="89">
                  <c:v>1498.58</c:v>
                </c:pt>
                <c:pt idx="90">
                  <c:v>1469.25</c:v>
                </c:pt>
                <c:pt idx="91">
                  <c:v>1282.71</c:v>
                </c:pt>
                <c:pt idx="92">
                  <c:v>1372.71</c:v>
                </c:pt>
                <c:pt idx="93">
                  <c:v>1286.3699999999999</c:v>
                </c:pt>
                <c:pt idx="94">
                  <c:v>1229.23</c:v>
                </c:pt>
                <c:pt idx="95">
                  <c:v>1017.01</c:v>
                </c:pt>
                <c:pt idx="96">
                  <c:v>1133.8399999999999</c:v>
                </c:pt>
                <c:pt idx="97">
                  <c:v>1101.75</c:v>
                </c:pt>
                <c:pt idx="98">
                  <c:v>970.43</c:v>
                </c:pt>
                <c:pt idx="99">
                  <c:v>947.28</c:v>
                </c:pt>
                <c:pt idx="100">
                  <c:v>885.14</c:v>
                </c:pt>
                <c:pt idx="101">
                  <c:v>757.12</c:v>
                </c:pt>
                <c:pt idx="102">
                  <c:v>740.74</c:v>
                </c:pt>
                <c:pt idx="103">
                  <c:v>687.31</c:v>
                </c:pt>
                <c:pt idx="104">
                  <c:v>670.63</c:v>
                </c:pt>
                <c:pt idx="105">
                  <c:v>645.5</c:v>
                </c:pt>
                <c:pt idx="106">
                  <c:v>615.92999999999995</c:v>
                </c:pt>
                <c:pt idx="107">
                  <c:v>584.41</c:v>
                </c:pt>
                <c:pt idx="108">
                  <c:v>544.75</c:v>
                </c:pt>
                <c:pt idx="109">
                  <c:v>500.71</c:v>
                </c:pt>
                <c:pt idx="110">
                  <c:v>459.27</c:v>
                </c:pt>
                <c:pt idx="111">
                  <c:v>462.69</c:v>
                </c:pt>
                <c:pt idx="112">
                  <c:v>444.27</c:v>
                </c:pt>
                <c:pt idx="113">
                  <c:v>445.77</c:v>
                </c:pt>
                <c:pt idx="114">
                  <c:v>466.45</c:v>
                </c:pt>
                <c:pt idx="115">
                  <c:v>458.93</c:v>
                </c:pt>
                <c:pt idx="116">
                  <c:v>450.53</c:v>
                </c:pt>
                <c:pt idx="117">
                  <c:v>451.67</c:v>
                </c:pt>
                <c:pt idx="118">
                  <c:v>435.71</c:v>
                </c:pt>
                <c:pt idx="119">
                  <c:v>417.8</c:v>
                </c:pt>
                <c:pt idx="120">
                  <c:v>408.14</c:v>
                </c:pt>
                <c:pt idx="121">
                  <c:v>403.69</c:v>
                </c:pt>
                <c:pt idx="122">
                  <c:v>417.09</c:v>
                </c:pt>
                <c:pt idx="123">
                  <c:v>387.86</c:v>
                </c:pt>
                <c:pt idx="124">
                  <c:v>371.16</c:v>
                </c:pt>
                <c:pt idx="125">
                  <c:v>375.22</c:v>
                </c:pt>
                <c:pt idx="126">
                  <c:v>330.22</c:v>
                </c:pt>
                <c:pt idx="127">
                  <c:v>306.05</c:v>
                </c:pt>
                <c:pt idx="128">
                  <c:v>358.02</c:v>
                </c:pt>
                <c:pt idx="129">
                  <c:v>339.94</c:v>
                </c:pt>
                <c:pt idx="130">
                  <c:v>353.4</c:v>
                </c:pt>
                <c:pt idx="131">
                  <c:v>349.15</c:v>
                </c:pt>
                <c:pt idx="132">
                  <c:v>317.98</c:v>
                </c:pt>
                <c:pt idx="133">
                  <c:v>294.87</c:v>
                </c:pt>
                <c:pt idx="134">
                  <c:v>277.72000000000003</c:v>
                </c:pt>
                <c:pt idx="135">
                  <c:v>271.91000000000003</c:v>
                </c:pt>
                <c:pt idx="136">
                  <c:v>273.5</c:v>
                </c:pt>
                <c:pt idx="137">
                  <c:v>258.89</c:v>
                </c:pt>
                <c:pt idx="138">
                  <c:v>247.08</c:v>
                </c:pt>
                <c:pt idx="139">
                  <c:v>321.83</c:v>
                </c:pt>
                <c:pt idx="140">
                  <c:v>304</c:v>
                </c:pt>
                <c:pt idx="141">
                  <c:v>291.7</c:v>
                </c:pt>
                <c:pt idx="142">
                  <c:v>242.17</c:v>
                </c:pt>
                <c:pt idx="143">
                  <c:v>231.32</c:v>
                </c:pt>
                <c:pt idx="144">
                  <c:v>250.84</c:v>
                </c:pt>
                <c:pt idx="145">
                  <c:v>238.9</c:v>
                </c:pt>
                <c:pt idx="146">
                  <c:v>211.28</c:v>
                </c:pt>
                <c:pt idx="147">
                  <c:v>182.08</c:v>
                </c:pt>
                <c:pt idx="148">
                  <c:v>191.85</c:v>
                </c:pt>
                <c:pt idx="149">
                  <c:v>180.66</c:v>
                </c:pt>
                <c:pt idx="150">
                  <c:v>167.24</c:v>
                </c:pt>
                <c:pt idx="151">
                  <c:v>166.1</c:v>
                </c:pt>
                <c:pt idx="152">
                  <c:v>153.18</c:v>
                </c:pt>
                <c:pt idx="153">
                  <c:v>159.18</c:v>
                </c:pt>
                <c:pt idx="154">
                  <c:v>164.93</c:v>
                </c:pt>
                <c:pt idx="155">
                  <c:v>166.07</c:v>
                </c:pt>
                <c:pt idx="156">
                  <c:v>168.11</c:v>
                </c:pt>
                <c:pt idx="157">
                  <c:v>152.96</c:v>
                </c:pt>
                <c:pt idx="158">
                  <c:v>140.63999999999999</c:v>
                </c:pt>
                <c:pt idx="159">
                  <c:v>120.42</c:v>
                </c:pt>
                <c:pt idx="160">
                  <c:v>109.61</c:v>
                </c:pt>
                <c:pt idx="161">
                  <c:v>111.96</c:v>
                </c:pt>
                <c:pt idx="162">
                  <c:v>122.55</c:v>
                </c:pt>
                <c:pt idx="163">
                  <c:v>116.18</c:v>
                </c:pt>
                <c:pt idx="164">
                  <c:v>131.21</c:v>
                </c:pt>
                <c:pt idx="165">
                  <c:v>136</c:v>
                </c:pt>
                <c:pt idx="166">
                  <c:v>135.76</c:v>
                </c:pt>
                <c:pt idx="167">
                  <c:v>125.46</c:v>
                </c:pt>
                <c:pt idx="168">
                  <c:v>114.24</c:v>
                </c:pt>
                <c:pt idx="169">
                  <c:v>102.09</c:v>
                </c:pt>
                <c:pt idx="170">
                  <c:v>107.94</c:v>
                </c:pt>
                <c:pt idx="171">
                  <c:v>109.32</c:v>
                </c:pt>
                <c:pt idx="172">
                  <c:v>102.91</c:v>
                </c:pt>
                <c:pt idx="173">
                  <c:v>101.59</c:v>
                </c:pt>
                <c:pt idx="174">
                  <c:v>96.11</c:v>
                </c:pt>
                <c:pt idx="175">
                  <c:v>102.54</c:v>
                </c:pt>
                <c:pt idx="176">
                  <c:v>95.53</c:v>
                </c:pt>
                <c:pt idx="177">
                  <c:v>89.21</c:v>
                </c:pt>
                <c:pt idx="178">
                  <c:v>95.1</c:v>
                </c:pt>
                <c:pt idx="179">
                  <c:v>96.53</c:v>
                </c:pt>
                <c:pt idx="180">
                  <c:v>100.48</c:v>
                </c:pt>
                <c:pt idx="181">
                  <c:v>98.42</c:v>
                </c:pt>
                <c:pt idx="182">
                  <c:v>107.46</c:v>
                </c:pt>
                <c:pt idx="183">
                  <c:v>105.24</c:v>
                </c:pt>
                <c:pt idx="184">
                  <c:v>104.28</c:v>
                </c:pt>
                <c:pt idx="185">
                  <c:v>102.77</c:v>
                </c:pt>
                <c:pt idx="186">
                  <c:v>90.19</c:v>
                </c:pt>
                <c:pt idx="187">
                  <c:v>83.87</c:v>
                </c:pt>
                <c:pt idx="188">
                  <c:v>95.19</c:v>
                </c:pt>
                <c:pt idx="189">
                  <c:v>83.36</c:v>
                </c:pt>
                <c:pt idx="190">
                  <c:v>68.56</c:v>
                </c:pt>
                <c:pt idx="191">
                  <c:v>63.54</c:v>
                </c:pt>
                <c:pt idx="192">
                  <c:v>86</c:v>
                </c:pt>
                <c:pt idx="193">
                  <c:v>93.98</c:v>
                </c:pt>
                <c:pt idx="194">
                  <c:v>97.55</c:v>
                </c:pt>
                <c:pt idx="195">
                  <c:v>108.43</c:v>
                </c:pt>
                <c:pt idx="196">
                  <c:v>104.26</c:v>
                </c:pt>
                <c:pt idx="197">
                  <c:v>111.52</c:v>
                </c:pt>
                <c:pt idx="198">
                  <c:v>118.05</c:v>
                </c:pt>
                <c:pt idx="199">
                  <c:v>110.55</c:v>
                </c:pt>
                <c:pt idx="200">
                  <c:v>107.14</c:v>
                </c:pt>
                <c:pt idx="201">
                  <c:v>107.2</c:v>
                </c:pt>
                <c:pt idx="202">
                  <c:v>102.09</c:v>
                </c:pt>
                <c:pt idx="203">
                  <c:v>98.34</c:v>
                </c:pt>
                <c:pt idx="204">
                  <c:v>99.7</c:v>
                </c:pt>
                <c:pt idx="205">
                  <c:v>100.31</c:v>
                </c:pt>
                <c:pt idx="206">
                  <c:v>92.15</c:v>
                </c:pt>
                <c:pt idx="207">
                  <c:v>84.21</c:v>
                </c:pt>
                <c:pt idx="208">
                  <c:v>72.72</c:v>
                </c:pt>
                <c:pt idx="209">
                  <c:v>89.63</c:v>
                </c:pt>
                <c:pt idx="210">
                  <c:v>92.06</c:v>
                </c:pt>
                <c:pt idx="211">
                  <c:v>93.12</c:v>
                </c:pt>
                <c:pt idx="212">
                  <c:v>97.71</c:v>
                </c:pt>
                <c:pt idx="213">
                  <c:v>101.51</c:v>
                </c:pt>
                <c:pt idx="214">
                  <c:v>103.86</c:v>
                </c:pt>
                <c:pt idx="215">
                  <c:v>102.67</c:v>
                </c:pt>
                <c:pt idx="216">
                  <c:v>99.58</c:v>
                </c:pt>
                <c:pt idx="217">
                  <c:v>90.2</c:v>
                </c:pt>
                <c:pt idx="218">
                  <c:v>96.47</c:v>
                </c:pt>
                <c:pt idx="219">
                  <c:v>96.71</c:v>
                </c:pt>
                <c:pt idx="220">
                  <c:v>90.64</c:v>
                </c:pt>
                <c:pt idx="221">
                  <c:v>90.2</c:v>
                </c:pt>
                <c:pt idx="222">
                  <c:v>80.33</c:v>
                </c:pt>
                <c:pt idx="223">
                  <c:v>76.56</c:v>
                </c:pt>
                <c:pt idx="224">
                  <c:v>84.74</c:v>
                </c:pt>
                <c:pt idx="225">
                  <c:v>89.23</c:v>
                </c:pt>
                <c:pt idx="226">
                  <c:v>92.43</c:v>
                </c:pt>
                <c:pt idx="227">
                  <c:v>89.96</c:v>
                </c:pt>
                <c:pt idx="228">
                  <c:v>84.12</c:v>
                </c:pt>
                <c:pt idx="229">
                  <c:v>86.16</c:v>
                </c:pt>
                <c:pt idx="230">
                  <c:v>84.75</c:v>
                </c:pt>
                <c:pt idx="231">
                  <c:v>84.18</c:v>
                </c:pt>
                <c:pt idx="232">
                  <c:v>81.69</c:v>
                </c:pt>
                <c:pt idx="233">
                  <c:v>78.98</c:v>
                </c:pt>
                <c:pt idx="234">
                  <c:v>75.02</c:v>
                </c:pt>
                <c:pt idx="235">
                  <c:v>71.7</c:v>
                </c:pt>
                <c:pt idx="236">
                  <c:v>69.37</c:v>
                </c:pt>
                <c:pt idx="237">
                  <c:v>66.569999999999993</c:v>
                </c:pt>
                <c:pt idx="238">
                  <c:v>63.1</c:v>
                </c:pt>
                <c:pt idx="239">
                  <c:v>56.27</c:v>
                </c:pt>
                <c:pt idx="240">
                  <c:v>54.75</c:v>
                </c:pt>
                <c:pt idx="241">
                  <c:v>69.55</c:v>
                </c:pt>
                <c:pt idx="242">
                  <c:v>71.55</c:v>
                </c:pt>
                <c:pt idx="243">
                  <c:v>66.73</c:v>
                </c:pt>
                <c:pt idx="244">
                  <c:v>64.64</c:v>
                </c:pt>
                <c:pt idx="245">
                  <c:v>65.06</c:v>
                </c:pt>
                <c:pt idx="246">
                  <c:v>58.11</c:v>
                </c:pt>
                <c:pt idx="247">
                  <c:v>53.52</c:v>
                </c:pt>
                <c:pt idx="248">
                  <c:v>56.92</c:v>
                </c:pt>
                <c:pt idx="249">
                  <c:v>55.34</c:v>
                </c:pt>
                <c:pt idx="250">
                  <c:v>59.89</c:v>
                </c:pt>
                <c:pt idx="251">
                  <c:v>56.88</c:v>
                </c:pt>
                <c:pt idx="252">
                  <c:v>58.47</c:v>
                </c:pt>
                <c:pt idx="253">
                  <c:v>55.44</c:v>
                </c:pt>
                <c:pt idx="254">
                  <c:v>55.21</c:v>
                </c:pt>
                <c:pt idx="255">
                  <c:v>50.06</c:v>
                </c:pt>
                <c:pt idx="256">
                  <c:v>45.24</c:v>
                </c:pt>
                <c:pt idx="257">
                  <c:v>42.1</c:v>
                </c:pt>
                <c:pt idx="258">
                  <c:v>39.99</c:v>
                </c:pt>
                <c:pt idx="259">
                  <c:v>42.42</c:v>
                </c:pt>
                <c:pt idx="260">
                  <c:v>47.37</c:v>
                </c:pt>
                <c:pt idx="261">
                  <c:v>44.11</c:v>
                </c:pt>
                <c:pt idx="262">
                  <c:v>46.67</c:v>
                </c:pt>
                <c:pt idx="263">
                  <c:v>45.35</c:v>
                </c:pt>
                <c:pt idx="264">
                  <c:v>46.97</c:v>
                </c:pt>
                <c:pt idx="265">
                  <c:v>48.48</c:v>
                </c:pt>
                <c:pt idx="266">
                  <c:v>45.48</c:v>
                </c:pt>
                <c:pt idx="267">
                  <c:v>43.67</c:v>
                </c:pt>
                <c:pt idx="268">
                  <c:v>41.03</c:v>
                </c:pt>
                <c:pt idx="269">
                  <c:v>36.58</c:v>
                </c:pt>
                <c:pt idx="270">
                  <c:v>35.979999999999997</c:v>
                </c:pt>
                <c:pt idx="271">
                  <c:v>32.31</c:v>
                </c:pt>
                <c:pt idx="272">
                  <c:v>29.21</c:v>
                </c:pt>
                <c:pt idx="273">
                  <c:v>26.94</c:v>
                </c:pt>
                <c:pt idx="274">
                  <c:v>24.81</c:v>
                </c:pt>
                <c:pt idx="275">
                  <c:v>23.35</c:v>
                </c:pt>
                <c:pt idx="276">
                  <c:v>24.14</c:v>
                </c:pt>
                <c:pt idx="277">
                  <c:v>25.29</c:v>
                </c:pt>
                <c:pt idx="278">
                  <c:v>26.57</c:v>
                </c:pt>
                <c:pt idx="279">
                  <c:v>24.54</c:v>
                </c:pt>
                <c:pt idx="280">
                  <c:v>24.96</c:v>
                </c:pt>
                <c:pt idx="281">
                  <c:v>24.37</c:v>
                </c:pt>
                <c:pt idx="282">
                  <c:v>23.77</c:v>
                </c:pt>
                <c:pt idx="283">
                  <c:v>23.26</c:v>
                </c:pt>
                <c:pt idx="284">
                  <c:v>20.96</c:v>
                </c:pt>
                <c:pt idx="285">
                  <c:v>21.48</c:v>
                </c:pt>
                <c:pt idx="286">
                  <c:v>20.43</c:v>
                </c:pt>
                <c:pt idx="287">
                  <c:v>19.45</c:v>
                </c:pt>
                <c:pt idx="288">
                  <c:v>17.690000000000001</c:v>
                </c:pt>
                <c:pt idx="289">
                  <c:v>17.29</c:v>
                </c:pt>
                <c:pt idx="290">
                  <c:v>16.79</c:v>
                </c:pt>
                <c:pt idx="291">
                  <c:v>15.58</c:v>
                </c:pt>
                <c:pt idx="292">
                  <c:v>14.16</c:v>
                </c:pt>
                <c:pt idx="293">
                  <c:v>15.06</c:v>
                </c:pt>
                <c:pt idx="294">
                  <c:v>15.2</c:v>
                </c:pt>
                <c:pt idx="295">
                  <c:v>15.49</c:v>
                </c:pt>
                <c:pt idx="296">
                  <c:v>16.739999999999998</c:v>
                </c:pt>
                <c:pt idx="297">
                  <c:v>15.08</c:v>
                </c:pt>
                <c:pt idx="298">
                  <c:v>15.3</c:v>
                </c:pt>
                <c:pt idx="299">
                  <c:v>15.11</c:v>
                </c:pt>
                <c:pt idx="300">
                  <c:v>15.21</c:v>
                </c:pt>
                <c:pt idx="301">
                  <c:v>15.17</c:v>
                </c:pt>
                <c:pt idx="302">
                  <c:v>15.3</c:v>
                </c:pt>
                <c:pt idx="303">
                  <c:v>14.96</c:v>
                </c:pt>
                <c:pt idx="304">
                  <c:v>18.43</c:v>
                </c:pt>
                <c:pt idx="305">
                  <c:v>18.04</c:v>
                </c:pt>
              </c:numCache>
            </c:numRef>
          </c:val>
          <c:smooth val="0"/>
          <c:extLst>
            <c:ext xmlns:c16="http://schemas.microsoft.com/office/drawing/2014/chart" uri="{C3380CC4-5D6E-409C-BE32-E72D297353CC}">
              <c16:uniqueId val="{00000000-46B7-4FE7-9472-0B9F0407C5C7}"/>
            </c:ext>
          </c:extLst>
        </c:ser>
        <c:dLbls>
          <c:showLegendKey val="0"/>
          <c:showVal val="0"/>
          <c:showCatName val="0"/>
          <c:showSerName val="0"/>
          <c:showPercent val="0"/>
          <c:showBubbleSize val="0"/>
        </c:dLbls>
        <c:marker val="1"/>
        <c:smooth val="0"/>
        <c:axId val="601176240"/>
        <c:axId val="601178208"/>
      </c:lineChart>
      <c:lineChart>
        <c:grouping val="standard"/>
        <c:varyColors val="0"/>
        <c:ser>
          <c:idx val="1"/>
          <c:order val="1"/>
          <c:tx>
            <c:strRef>
              <c:f>Sheet1!$C$1</c:f>
              <c:strCache>
                <c:ptCount val="1"/>
                <c:pt idx="0">
                  <c:v>GDP CHWG Index  (L1)</c:v>
                </c:pt>
              </c:strCache>
            </c:strRef>
          </c:tx>
          <c:spPr>
            <a:ln w="38100" cap="rnd">
              <a:solidFill>
                <a:schemeClr val="accent6"/>
              </a:solidFill>
              <a:prstDash val="sysDash"/>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Sheet1!$C$2:$C$307</c:f>
              <c:numCache>
                <c:formatCode>General</c:formatCode>
                <c:ptCount val="306"/>
                <c:pt idx="1">
                  <c:v>19727.919999999998</c:v>
                </c:pt>
                <c:pt idx="2">
                  <c:v>19806.29</c:v>
                </c:pt>
                <c:pt idx="3">
                  <c:v>19478.89</c:v>
                </c:pt>
                <c:pt idx="4">
                  <c:v>19368.310000000001</c:v>
                </c:pt>
                <c:pt idx="5">
                  <c:v>19055.650000000001</c:v>
                </c:pt>
                <c:pt idx="6">
                  <c:v>18767.78</c:v>
                </c:pt>
                <c:pt idx="7">
                  <c:v>18560.77</c:v>
                </c:pt>
                <c:pt idx="8">
                  <c:v>17258.21</c:v>
                </c:pt>
                <c:pt idx="9">
                  <c:v>18951.990000000002</c:v>
                </c:pt>
                <c:pt idx="10">
                  <c:v>19202.310000000001</c:v>
                </c:pt>
                <c:pt idx="11">
                  <c:v>19112.650000000001</c:v>
                </c:pt>
                <c:pt idx="12">
                  <c:v>18982.53</c:v>
                </c:pt>
                <c:pt idx="13">
                  <c:v>18833.2</c:v>
                </c:pt>
                <c:pt idx="14">
                  <c:v>18721.28</c:v>
                </c:pt>
                <c:pt idx="15">
                  <c:v>18679.599999999999</c:v>
                </c:pt>
                <c:pt idx="16">
                  <c:v>18590</c:v>
                </c:pt>
                <c:pt idx="17">
                  <c:v>18436.259999999998</c:v>
                </c:pt>
                <c:pt idx="18">
                  <c:v>18296.689999999999</c:v>
                </c:pt>
                <c:pt idx="19">
                  <c:v>18126.23</c:v>
                </c:pt>
                <c:pt idx="20">
                  <c:v>17996.8</c:v>
                </c:pt>
                <c:pt idx="21">
                  <c:v>17896.62</c:v>
                </c:pt>
                <c:pt idx="22">
                  <c:v>17812.560000000001</c:v>
                </c:pt>
                <c:pt idx="23">
                  <c:v>17724.490000000002</c:v>
                </c:pt>
                <c:pt idx="24">
                  <c:v>17618.580000000002</c:v>
                </c:pt>
                <c:pt idx="25">
                  <c:v>17565.46</c:v>
                </c:pt>
                <c:pt idx="26">
                  <c:v>17462.580000000002</c:v>
                </c:pt>
                <c:pt idx="27">
                  <c:v>17437.080000000002</c:v>
                </c:pt>
                <c:pt idx="28">
                  <c:v>17380.88</c:v>
                </c:pt>
                <c:pt idx="29">
                  <c:v>17280.650000000001</c:v>
                </c:pt>
                <c:pt idx="30">
                  <c:v>17141.23</c:v>
                </c:pt>
                <c:pt idx="31">
                  <c:v>17064.62</c:v>
                </c:pt>
                <c:pt idx="32">
                  <c:v>16868.11</c:v>
                </c:pt>
                <c:pt idx="33">
                  <c:v>16654.25</c:v>
                </c:pt>
                <c:pt idx="34">
                  <c:v>16712.759999999998</c:v>
                </c:pt>
                <c:pt idx="35">
                  <c:v>16594.740000000002</c:v>
                </c:pt>
                <c:pt idx="36">
                  <c:v>16464.400000000001</c:v>
                </c:pt>
                <c:pt idx="37">
                  <c:v>16441.48</c:v>
                </c:pt>
                <c:pt idx="38">
                  <c:v>16300.04</c:v>
                </c:pt>
                <c:pt idx="39">
                  <c:v>16282.15</c:v>
                </c:pt>
                <c:pt idx="40">
                  <c:v>16253.73</c:v>
                </c:pt>
                <c:pt idx="41">
                  <c:v>16179.97</c:v>
                </c:pt>
                <c:pt idx="42">
                  <c:v>16048.7</c:v>
                </c:pt>
                <c:pt idx="43">
                  <c:v>15870.68</c:v>
                </c:pt>
                <c:pt idx="44">
                  <c:v>15876.84</c:v>
                </c:pt>
                <c:pt idx="45">
                  <c:v>15769.91</c:v>
                </c:pt>
                <c:pt idx="46">
                  <c:v>15808</c:v>
                </c:pt>
                <c:pt idx="47">
                  <c:v>15726.28</c:v>
                </c:pt>
                <c:pt idx="48">
                  <c:v>15605.63</c:v>
                </c:pt>
                <c:pt idx="49">
                  <c:v>15456.06</c:v>
                </c:pt>
                <c:pt idx="50">
                  <c:v>15379.16</c:v>
                </c:pt>
                <c:pt idx="51">
                  <c:v>15216.65</c:v>
                </c:pt>
                <c:pt idx="52">
                  <c:v>15161.77</c:v>
                </c:pt>
                <c:pt idx="53">
                  <c:v>15187.47</c:v>
                </c:pt>
                <c:pt idx="54">
                  <c:v>15366.61</c:v>
                </c:pt>
                <c:pt idx="55">
                  <c:v>15709.56</c:v>
                </c:pt>
                <c:pt idx="56">
                  <c:v>15792.77</c:v>
                </c:pt>
                <c:pt idx="57">
                  <c:v>15702.91</c:v>
                </c:pt>
                <c:pt idx="58">
                  <c:v>15767.15</c:v>
                </c:pt>
                <c:pt idx="59">
                  <c:v>15671.61</c:v>
                </c:pt>
                <c:pt idx="60">
                  <c:v>15577.78</c:v>
                </c:pt>
                <c:pt idx="61">
                  <c:v>15478.96</c:v>
                </c:pt>
                <c:pt idx="62">
                  <c:v>15433.64</c:v>
                </c:pt>
                <c:pt idx="63">
                  <c:v>15304.52</c:v>
                </c:pt>
                <c:pt idx="64">
                  <c:v>15281.53</c:v>
                </c:pt>
                <c:pt idx="65">
                  <c:v>15244.09</c:v>
                </c:pt>
                <c:pt idx="66">
                  <c:v>15041.23</c:v>
                </c:pt>
                <c:pt idx="67">
                  <c:v>14956.29</c:v>
                </c:pt>
                <c:pt idx="68">
                  <c:v>14839.71</c:v>
                </c:pt>
                <c:pt idx="69">
                  <c:v>14767.85</c:v>
                </c:pt>
                <c:pt idx="70">
                  <c:v>14605.59</c:v>
                </c:pt>
                <c:pt idx="71">
                  <c:v>14457.83</c:v>
                </c:pt>
                <c:pt idx="72">
                  <c:v>14323.02</c:v>
                </c:pt>
                <c:pt idx="73">
                  <c:v>14212.34</c:v>
                </c:pt>
                <c:pt idx="74">
                  <c:v>14131.38</c:v>
                </c:pt>
                <c:pt idx="75">
                  <c:v>13970.16</c:v>
                </c:pt>
                <c:pt idx="76">
                  <c:v>13741.11</c:v>
                </c:pt>
                <c:pt idx="77">
                  <c:v>13619.43</c:v>
                </c:pt>
                <c:pt idx="78">
                  <c:v>13549.42</c:v>
                </c:pt>
                <c:pt idx="79">
                  <c:v>13531.74</c:v>
                </c:pt>
                <c:pt idx="80">
                  <c:v>13477.36</c:v>
                </c:pt>
                <c:pt idx="81">
                  <c:v>13394.91</c:v>
                </c:pt>
                <c:pt idx="82">
                  <c:v>13284.88</c:v>
                </c:pt>
                <c:pt idx="83">
                  <c:v>13248.14</c:v>
                </c:pt>
                <c:pt idx="84">
                  <c:v>13301.39</c:v>
                </c:pt>
                <c:pt idx="85">
                  <c:v>13219.25</c:v>
                </c:pt>
                <c:pt idx="86">
                  <c:v>13262.25</c:v>
                </c:pt>
                <c:pt idx="87">
                  <c:v>13183.89</c:v>
                </c:pt>
                <c:pt idx="88">
                  <c:v>13170.75</c:v>
                </c:pt>
                <c:pt idx="89">
                  <c:v>12935.25</c:v>
                </c:pt>
                <c:pt idx="90">
                  <c:v>12888.28</c:v>
                </c:pt>
                <c:pt idx="91">
                  <c:v>12679.98</c:v>
                </c:pt>
                <c:pt idx="92">
                  <c:v>12514.41</c:v>
                </c:pt>
                <c:pt idx="93">
                  <c:v>12410.78</c:v>
                </c:pt>
                <c:pt idx="94">
                  <c:v>12294.74</c:v>
                </c:pt>
                <c:pt idx="95">
                  <c:v>12099.19</c:v>
                </c:pt>
                <c:pt idx="96">
                  <c:v>11949.49</c:v>
                </c:pt>
                <c:pt idx="97">
                  <c:v>11839.88</c:v>
                </c:pt>
                <c:pt idx="98">
                  <c:v>11722.72</c:v>
                </c:pt>
                <c:pt idx="99">
                  <c:v>11622.91</c:v>
                </c:pt>
                <c:pt idx="100">
                  <c:v>11479.33</c:v>
                </c:pt>
                <c:pt idx="101">
                  <c:v>11291.67</c:v>
                </c:pt>
                <c:pt idx="102">
                  <c:v>11219.24</c:v>
                </c:pt>
                <c:pt idx="103">
                  <c:v>11103.93</c:v>
                </c:pt>
                <c:pt idx="104">
                  <c:v>11005.22</c:v>
                </c:pt>
                <c:pt idx="105">
                  <c:v>10824.67</c:v>
                </c:pt>
                <c:pt idx="106">
                  <c:v>10744.2</c:v>
                </c:pt>
                <c:pt idx="107">
                  <c:v>10671.74</c:v>
                </c:pt>
                <c:pt idx="108">
                  <c:v>10581.72</c:v>
                </c:pt>
                <c:pt idx="109">
                  <c:v>10550.25</c:v>
                </c:pt>
                <c:pt idx="110">
                  <c:v>10512.96</c:v>
                </c:pt>
                <c:pt idx="111">
                  <c:v>10393.9</c:v>
                </c:pt>
                <c:pt idx="112">
                  <c:v>10333.5</c:v>
                </c:pt>
                <c:pt idx="113">
                  <c:v>10195.34</c:v>
                </c:pt>
                <c:pt idx="114">
                  <c:v>10097.36</c:v>
                </c:pt>
                <c:pt idx="115">
                  <c:v>9961.8700000000008</c:v>
                </c:pt>
                <c:pt idx="116">
                  <c:v>9914.57</c:v>
                </c:pt>
                <c:pt idx="117">
                  <c:v>9857.18</c:v>
                </c:pt>
                <c:pt idx="118">
                  <c:v>9840.75</c:v>
                </c:pt>
                <c:pt idx="119">
                  <c:v>9739.18</c:v>
                </c:pt>
                <c:pt idx="120">
                  <c:v>9643.89</c:v>
                </c:pt>
                <c:pt idx="121">
                  <c:v>9540.44</c:v>
                </c:pt>
                <c:pt idx="122">
                  <c:v>9427.58</c:v>
                </c:pt>
                <c:pt idx="123">
                  <c:v>9394.83</c:v>
                </c:pt>
                <c:pt idx="124">
                  <c:v>9347.6</c:v>
                </c:pt>
                <c:pt idx="125">
                  <c:v>9275.2800000000007</c:v>
                </c:pt>
                <c:pt idx="126">
                  <c:v>9318.8799999999992</c:v>
                </c:pt>
                <c:pt idx="127">
                  <c:v>9404.49</c:v>
                </c:pt>
                <c:pt idx="128">
                  <c:v>9398.24</c:v>
                </c:pt>
                <c:pt idx="129">
                  <c:v>9364.26</c:v>
                </c:pt>
                <c:pt idx="130">
                  <c:v>9263.0300000000007</c:v>
                </c:pt>
                <c:pt idx="131">
                  <c:v>9244.82</c:v>
                </c:pt>
                <c:pt idx="132">
                  <c:v>9176.83</c:v>
                </c:pt>
                <c:pt idx="133">
                  <c:v>9107.31</c:v>
                </c:pt>
                <c:pt idx="134">
                  <c:v>9015.66</c:v>
                </c:pt>
                <c:pt idx="135">
                  <c:v>8897.11</c:v>
                </c:pt>
                <c:pt idx="136">
                  <c:v>8845.2800000000007</c:v>
                </c:pt>
                <c:pt idx="137">
                  <c:v>8730.57</c:v>
                </c:pt>
                <c:pt idx="138">
                  <c:v>8685.69</c:v>
                </c:pt>
                <c:pt idx="139">
                  <c:v>8539.08</c:v>
                </c:pt>
                <c:pt idx="140">
                  <c:v>8465.6299999999992</c:v>
                </c:pt>
                <c:pt idx="141">
                  <c:v>8375.27</c:v>
                </c:pt>
                <c:pt idx="142">
                  <c:v>8313.34</c:v>
                </c:pt>
                <c:pt idx="143">
                  <c:v>8268.93</c:v>
                </c:pt>
                <c:pt idx="144">
                  <c:v>8190.55</c:v>
                </c:pt>
                <c:pt idx="145">
                  <c:v>8153.83</c:v>
                </c:pt>
                <c:pt idx="146">
                  <c:v>8078.42</c:v>
                </c:pt>
                <c:pt idx="147">
                  <c:v>8018.81</c:v>
                </c:pt>
                <c:pt idx="148">
                  <c:v>7898.19</c:v>
                </c:pt>
                <c:pt idx="149">
                  <c:v>7829.26</c:v>
                </c:pt>
                <c:pt idx="150">
                  <c:v>7754.12</c:v>
                </c:pt>
                <c:pt idx="151">
                  <c:v>7690.98</c:v>
                </c:pt>
                <c:pt idx="152">
                  <c:v>7617.55</c:v>
                </c:pt>
                <c:pt idx="153">
                  <c:v>7488.17</c:v>
                </c:pt>
                <c:pt idx="154">
                  <c:v>7344.6</c:v>
                </c:pt>
                <c:pt idx="155">
                  <c:v>7194.5</c:v>
                </c:pt>
                <c:pt idx="156">
                  <c:v>7053.5</c:v>
                </c:pt>
                <c:pt idx="157">
                  <c:v>6896.56</c:v>
                </c:pt>
                <c:pt idx="158">
                  <c:v>6806.86</c:v>
                </c:pt>
                <c:pt idx="159">
                  <c:v>6804.14</c:v>
                </c:pt>
                <c:pt idx="160">
                  <c:v>6830.25</c:v>
                </c:pt>
                <c:pt idx="161">
                  <c:v>6799.23</c:v>
                </c:pt>
                <c:pt idx="162">
                  <c:v>6906.53</c:v>
                </c:pt>
                <c:pt idx="163">
                  <c:v>6982.61</c:v>
                </c:pt>
                <c:pt idx="164">
                  <c:v>6899.98</c:v>
                </c:pt>
                <c:pt idx="165">
                  <c:v>6951.5</c:v>
                </c:pt>
                <c:pt idx="166">
                  <c:v>6817.9</c:v>
                </c:pt>
                <c:pt idx="167">
                  <c:v>6693.08</c:v>
                </c:pt>
                <c:pt idx="168">
                  <c:v>6701.05</c:v>
                </c:pt>
                <c:pt idx="169">
                  <c:v>6842.02</c:v>
                </c:pt>
                <c:pt idx="170">
                  <c:v>6820.57</c:v>
                </c:pt>
                <c:pt idx="171">
                  <c:v>6803.56</c:v>
                </c:pt>
                <c:pt idx="172">
                  <c:v>6753.39</c:v>
                </c:pt>
                <c:pt idx="173">
                  <c:v>6746.18</c:v>
                </c:pt>
                <c:pt idx="174">
                  <c:v>6734.07</c:v>
                </c:pt>
                <c:pt idx="175">
                  <c:v>6644.75</c:v>
                </c:pt>
                <c:pt idx="176">
                  <c:v>6578.6</c:v>
                </c:pt>
                <c:pt idx="177">
                  <c:v>6333.85</c:v>
                </c:pt>
                <c:pt idx="178">
                  <c:v>6313.7</c:v>
                </c:pt>
                <c:pt idx="179">
                  <c:v>6313.56</c:v>
                </c:pt>
                <c:pt idx="180">
                  <c:v>6201.66</c:v>
                </c:pt>
                <c:pt idx="181">
                  <c:v>6083.39</c:v>
                </c:pt>
                <c:pt idx="182">
                  <c:v>6012.36</c:v>
                </c:pt>
                <c:pt idx="183">
                  <c:v>5969.09</c:v>
                </c:pt>
                <c:pt idx="184">
                  <c:v>5936.52</c:v>
                </c:pt>
                <c:pt idx="185">
                  <c:v>5893.28</c:v>
                </c:pt>
                <c:pt idx="186">
                  <c:v>5763.67</c:v>
                </c:pt>
                <c:pt idx="187">
                  <c:v>5687.09</c:v>
                </c:pt>
                <c:pt idx="188">
                  <c:v>5591.38</c:v>
                </c:pt>
                <c:pt idx="189">
                  <c:v>5551.71</c:v>
                </c:pt>
                <c:pt idx="190">
                  <c:v>5620.13</c:v>
                </c:pt>
                <c:pt idx="191">
                  <c:v>5642.02</c:v>
                </c:pt>
                <c:pt idx="192">
                  <c:v>5695.86</c:v>
                </c:pt>
                <c:pt idx="193">
                  <c:v>5682.35</c:v>
                </c:pt>
                <c:pt idx="194">
                  <c:v>5731.63</c:v>
                </c:pt>
                <c:pt idx="195">
                  <c:v>5677.74</c:v>
                </c:pt>
                <c:pt idx="196">
                  <c:v>5707.75</c:v>
                </c:pt>
                <c:pt idx="197">
                  <c:v>5646.29</c:v>
                </c:pt>
                <c:pt idx="198">
                  <c:v>5509.93</c:v>
                </c:pt>
                <c:pt idx="199">
                  <c:v>5419.18</c:v>
                </c:pt>
                <c:pt idx="200">
                  <c:v>5368.48</c:v>
                </c:pt>
                <c:pt idx="201">
                  <c:v>5249.34</c:v>
                </c:pt>
                <c:pt idx="202">
                  <c:v>5154.55</c:v>
                </c:pt>
                <c:pt idx="203">
                  <c:v>5142.42</c:v>
                </c:pt>
                <c:pt idx="204">
                  <c:v>5100.45</c:v>
                </c:pt>
                <c:pt idx="205">
                  <c:v>5073</c:v>
                </c:pt>
                <c:pt idx="206">
                  <c:v>4938.8599999999997</c:v>
                </c:pt>
                <c:pt idx="207">
                  <c:v>4992.3599999999997</c:v>
                </c:pt>
                <c:pt idx="208">
                  <c:v>4946.7700000000004</c:v>
                </c:pt>
                <c:pt idx="209">
                  <c:v>4939.76</c:v>
                </c:pt>
                <c:pt idx="210">
                  <c:v>4947.1000000000004</c:v>
                </c:pt>
                <c:pt idx="211">
                  <c:v>4971.3500000000004</c:v>
                </c:pt>
                <c:pt idx="212">
                  <c:v>4938.7299999999996</c:v>
                </c:pt>
                <c:pt idx="213">
                  <c:v>4923.76</c:v>
                </c:pt>
                <c:pt idx="214">
                  <c:v>4847.88</c:v>
                </c:pt>
                <c:pt idx="215">
                  <c:v>4828.8900000000003</c:v>
                </c:pt>
                <c:pt idx="216">
                  <c:v>4791.76</c:v>
                </c:pt>
                <c:pt idx="217">
                  <c:v>4713.01</c:v>
                </c:pt>
                <c:pt idx="218">
                  <c:v>4618.8100000000004</c:v>
                </c:pt>
                <c:pt idx="219">
                  <c:v>4584.25</c:v>
                </c:pt>
                <c:pt idx="220">
                  <c:v>4541.28</c:v>
                </c:pt>
                <c:pt idx="221">
                  <c:v>4538.5</c:v>
                </c:pt>
                <c:pt idx="222">
                  <c:v>4498.66</c:v>
                </c:pt>
                <c:pt idx="223">
                  <c:v>4462.05</c:v>
                </c:pt>
                <c:pt idx="224">
                  <c:v>4424.58</c:v>
                </c:pt>
                <c:pt idx="225">
                  <c:v>4409.5200000000004</c:v>
                </c:pt>
                <c:pt idx="226">
                  <c:v>4304.7299999999996</c:v>
                </c:pt>
                <c:pt idx="227">
                  <c:v>4207.78</c:v>
                </c:pt>
                <c:pt idx="228">
                  <c:v>4116.2700000000004</c:v>
                </c:pt>
                <c:pt idx="229">
                  <c:v>4064.92</c:v>
                </c:pt>
                <c:pt idx="230">
                  <c:v>3968.88</c:v>
                </c:pt>
                <c:pt idx="231">
                  <c:v>3956.66</c:v>
                </c:pt>
                <c:pt idx="232">
                  <c:v>3895.79</c:v>
                </c:pt>
                <c:pt idx="233">
                  <c:v>3853.83</c:v>
                </c:pt>
                <c:pt idx="234">
                  <c:v>3774.26</c:v>
                </c:pt>
                <c:pt idx="235">
                  <c:v>3749.68</c:v>
                </c:pt>
                <c:pt idx="236">
                  <c:v>3669.02</c:v>
                </c:pt>
                <c:pt idx="237">
                  <c:v>3628.31</c:v>
                </c:pt>
                <c:pt idx="238">
                  <c:v>3589.13</c:v>
                </c:pt>
                <c:pt idx="239">
                  <c:v>3577.36</c:v>
                </c:pt>
                <c:pt idx="240">
                  <c:v>3533.95</c:v>
                </c:pt>
                <c:pt idx="241">
                  <c:v>3502.3</c:v>
                </c:pt>
                <c:pt idx="242">
                  <c:v>3440.92</c:v>
                </c:pt>
                <c:pt idx="243">
                  <c:v>3374.74</c:v>
                </c:pt>
                <c:pt idx="244">
                  <c:v>3311.18</c:v>
                </c:pt>
                <c:pt idx="245">
                  <c:v>3255.91</c:v>
                </c:pt>
                <c:pt idx="246">
                  <c:v>3234.09</c:v>
                </c:pt>
                <c:pt idx="247">
                  <c:v>3276.13</c:v>
                </c:pt>
                <c:pt idx="248">
                  <c:v>3260.18</c:v>
                </c:pt>
                <c:pt idx="249">
                  <c:v>3277.85</c:v>
                </c:pt>
                <c:pt idx="250">
                  <c:v>3205.79</c:v>
                </c:pt>
                <c:pt idx="251">
                  <c:v>3196.68</c:v>
                </c:pt>
                <c:pt idx="252">
                  <c:v>3194.43</c:v>
                </c:pt>
                <c:pt idx="253">
                  <c:v>3123.98</c:v>
                </c:pt>
                <c:pt idx="254">
                  <c:v>3065.14</c:v>
                </c:pt>
                <c:pt idx="255">
                  <c:v>2995.11</c:v>
                </c:pt>
                <c:pt idx="256">
                  <c:v>2927.4</c:v>
                </c:pt>
                <c:pt idx="257">
                  <c:v>2908.28</c:v>
                </c:pt>
                <c:pt idx="258">
                  <c:v>2985.77</c:v>
                </c:pt>
                <c:pt idx="259">
                  <c:v>3016.98</c:v>
                </c:pt>
                <c:pt idx="260">
                  <c:v>2987.7</c:v>
                </c:pt>
                <c:pt idx="261">
                  <c:v>2994.26</c:v>
                </c:pt>
                <c:pt idx="262">
                  <c:v>2975.21</c:v>
                </c:pt>
                <c:pt idx="263">
                  <c:v>2927.03</c:v>
                </c:pt>
                <c:pt idx="264">
                  <c:v>2929.67</c:v>
                </c:pt>
                <c:pt idx="265">
                  <c:v>2905.66</c:v>
                </c:pt>
                <c:pt idx="266">
                  <c:v>2916.99</c:v>
                </c:pt>
                <c:pt idx="267">
                  <c:v>2899.58</c:v>
                </c:pt>
                <c:pt idx="268">
                  <c:v>2860.94</c:v>
                </c:pt>
                <c:pt idx="269">
                  <c:v>2815.13</c:v>
                </c:pt>
                <c:pt idx="270">
                  <c:v>2736.96</c:v>
                </c:pt>
                <c:pt idx="271">
                  <c:v>2684.43</c:v>
                </c:pt>
                <c:pt idx="272">
                  <c:v>2654.46</c:v>
                </c:pt>
                <c:pt idx="273">
                  <c:v>2651.57</c:v>
                </c:pt>
                <c:pt idx="274">
                  <c:v>2664.3</c:v>
                </c:pt>
                <c:pt idx="275">
                  <c:v>2705.26</c:v>
                </c:pt>
                <c:pt idx="276">
                  <c:v>2720.57</c:v>
                </c:pt>
                <c:pt idx="277">
                  <c:v>2699.7</c:v>
                </c:pt>
                <c:pt idx="278">
                  <c:v>2650.43</c:v>
                </c:pt>
                <c:pt idx="279">
                  <c:v>2566.15</c:v>
                </c:pt>
                <c:pt idx="280">
                  <c:v>2547.7600000000002</c:v>
                </c:pt>
                <c:pt idx="281">
                  <c:v>2542.29</c:v>
                </c:pt>
                <c:pt idx="282">
                  <c:v>2515.41</c:v>
                </c:pt>
                <c:pt idx="283">
                  <c:v>2509.88</c:v>
                </c:pt>
                <c:pt idx="284">
                  <c:v>2459.1999999999998</c:v>
                </c:pt>
                <c:pt idx="285">
                  <c:v>2417.31</c:v>
                </c:pt>
                <c:pt idx="286">
                  <c:v>2384.92</c:v>
                </c:pt>
                <c:pt idx="287">
                  <c:v>2340.11</c:v>
                </c:pt>
                <c:pt idx="288">
                  <c:v>2253.04</c:v>
                </c:pt>
                <c:pt idx="289">
                  <c:v>2186.36</c:v>
                </c:pt>
                <c:pt idx="290">
                  <c:v>2103.69</c:v>
                </c:pt>
                <c:pt idx="291">
                  <c:v>2121.4899999999998</c:v>
                </c:pt>
                <c:pt idx="292">
                  <c:v>2099.81</c:v>
                </c:pt>
                <c:pt idx="293">
                  <c:v>2107</c:v>
                </c:pt>
                <c:pt idx="294">
                  <c:v>2136.44</c:v>
                </c:pt>
                <c:pt idx="295">
                  <c:v>2134.06</c:v>
                </c:pt>
                <c:pt idx="296">
                  <c:v>2121.9</c:v>
                </c:pt>
                <c:pt idx="297">
                  <c:v>2087.44</c:v>
                </c:pt>
                <c:pt idx="298">
                  <c:v>2056.5100000000002</c:v>
                </c:pt>
                <c:pt idx="299">
                  <c:v>2024.83</c:v>
                </c:pt>
                <c:pt idx="300">
                  <c:v>2029.02</c:v>
                </c:pt>
                <c:pt idx="301">
                  <c:v>2034.45</c:v>
                </c:pt>
              </c:numCache>
            </c:numRef>
          </c:val>
          <c:smooth val="0"/>
          <c:extLst>
            <c:ext xmlns:c16="http://schemas.microsoft.com/office/drawing/2014/chart" uri="{C3380CC4-5D6E-409C-BE32-E72D297353CC}">
              <c16:uniqueId val="{00000001-46B7-4FE7-9472-0B9F0407C5C7}"/>
            </c:ext>
          </c:extLst>
        </c:ser>
        <c:dLbls>
          <c:showLegendKey val="0"/>
          <c:showVal val="0"/>
          <c:showCatName val="0"/>
          <c:showSerName val="0"/>
          <c:showPercent val="0"/>
          <c:showBubbleSize val="0"/>
        </c:dLbls>
        <c:marker val="1"/>
        <c:smooth val="0"/>
        <c:axId val="899859656"/>
        <c:axId val="899862280"/>
      </c:lineChart>
      <c:dateAx>
        <c:axId val="601176240"/>
        <c:scaling>
          <c:orientation val="minMax"/>
          <c:max val="28125"/>
          <c:min val="26845"/>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bg1"/>
                </a:solidFill>
                <a:latin typeface="+mn-lt"/>
                <a:ea typeface="+mn-ea"/>
                <a:cs typeface="+mn-cs"/>
              </a:defRPr>
            </a:pPr>
            <a:endParaRPr lang="en-US"/>
          </a:p>
        </c:txPr>
        <c:crossAx val="601178208"/>
        <c:crosses val="autoZero"/>
        <c:auto val="1"/>
        <c:lblOffset val="100"/>
        <c:baseTimeUnit val="months"/>
        <c:majorUnit val="9"/>
        <c:majorTimeUnit val="months"/>
      </c:dateAx>
      <c:valAx>
        <c:axId val="601178208"/>
        <c:scaling>
          <c:orientation val="minMax"/>
          <c:max val="110"/>
          <c:min val="6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crossAx val="601176240"/>
        <c:crosses val="autoZero"/>
        <c:crossBetween val="between"/>
        <c:majorUnit val="10"/>
        <c:minorUnit val="2"/>
      </c:valAx>
      <c:valAx>
        <c:axId val="899862280"/>
        <c:scaling>
          <c:orientation val="minMax"/>
          <c:max val="6100"/>
          <c:min val="55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99859656"/>
        <c:crosses val="max"/>
        <c:crossBetween val="between"/>
        <c:majorUnit val="100"/>
        <c:minorUnit val="20"/>
      </c:valAx>
      <c:dateAx>
        <c:axId val="899859656"/>
        <c:scaling>
          <c:orientation val="minMax"/>
        </c:scaling>
        <c:delete val="1"/>
        <c:axPos val="b"/>
        <c:numFmt formatCode="m/d/yyyy" sourceLinked="1"/>
        <c:majorTickMark val="out"/>
        <c:minorTickMark val="none"/>
        <c:tickLblPos val="nextTo"/>
        <c:crossAx val="89986228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bg1"/>
                </a:solidFill>
              </a:rPr>
              <a:t>1980’s Double-Dip Recession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SPX Index  (R1)</c:v>
                </c:pt>
              </c:strCache>
            </c:strRef>
          </c:tx>
          <c:spPr>
            <a:ln w="38100" cap="rnd">
              <a:solidFill>
                <a:schemeClr val="bg1">
                  <a:lumMod val="85000"/>
                </a:schemeClr>
              </a:solidFill>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Sheet1!$B$2:$B$307</c:f>
              <c:numCache>
                <c:formatCode>General</c:formatCode>
                <c:ptCount val="306"/>
                <c:pt idx="0">
                  <c:v>3785.38</c:v>
                </c:pt>
                <c:pt idx="1">
                  <c:v>4530.41</c:v>
                </c:pt>
                <c:pt idx="2">
                  <c:v>4766.18</c:v>
                </c:pt>
                <c:pt idx="3">
                  <c:v>4307.54</c:v>
                </c:pt>
                <c:pt idx="4">
                  <c:v>4297.5</c:v>
                </c:pt>
                <c:pt idx="5">
                  <c:v>3972.89</c:v>
                </c:pt>
                <c:pt idx="6">
                  <c:v>3756.07</c:v>
                </c:pt>
                <c:pt idx="7">
                  <c:v>3363</c:v>
                </c:pt>
                <c:pt idx="8">
                  <c:v>3100.29</c:v>
                </c:pt>
                <c:pt idx="9">
                  <c:v>2584.59</c:v>
                </c:pt>
                <c:pt idx="10">
                  <c:v>3230.78</c:v>
                </c:pt>
                <c:pt idx="11">
                  <c:v>2976.74</c:v>
                </c:pt>
                <c:pt idx="12">
                  <c:v>2941.76</c:v>
                </c:pt>
                <c:pt idx="13">
                  <c:v>2834.4</c:v>
                </c:pt>
                <c:pt idx="14">
                  <c:v>2506.85</c:v>
                </c:pt>
                <c:pt idx="15">
                  <c:v>2913.98</c:v>
                </c:pt>
                <c:pt idx="16">
                  <c:v>2718.37</c:v>
                </c:pt>
                <c:pt idx="17">
                  <c:v>2640.87</c:v>
                </c:pt>
                <c:pt idx="18">
                  <c:v>2673.61</c:v>
                </c:pt>
                <c:pt idx="19">
                  <c:v>2519.36</c:v>
                </c:pt>
                <c:pt idx="20">
                  <c:v>2423.41</c:v>
                </c:pt>
                <c:pt idx="21">
                  <c:v>2362.7199999999998</c:v>
                </c:pt>
                <c:pt idx="22">
                  <c:v>2238.83</c:v>
                </c:pt>
                <c:pt idx="23">
                  <c:v>2168.27</c:v>
                </c:pt>
                <c:pt idx="24">
                  <c:v>2098.86</c:v>
                </c:pt>
                <c:pt idx="25">
                  <c:v>2059.7399999999998</c:v>
                </c:pt>
                <c:pt idx="26">
                  <c:v>2043.94</c:v>
                </c:pt>
                <c:pt idx="27">
                  <c:v>1920.03</c:v>
                </c:pt>
                <c:pt idx="28">
                  <c:v>2063.11</c:v>
                </c:pt>
                <c:pt idx="29">
                  <c:v>2067.89</c:v>
                </c:pt>
                <c:pt idx="30">
                  <c:v>2058.9</c:v>
                </c:pt>
                <c:pt idx="31">
                  <c:v>1972.29</c:v>
                </c:pt>
                <c:pt idx="32">
                  <c:v>1960.23</c:v>
                </c:pt>
                <c:pt idx="33">
                  <c:v>1872.34</c:v>
                </c:pt>
                <c:pt idx="34">
                  <c:v>1848.36</c:v>
                </c:pt>
                <c:pt idx="35">
                  <c:v>1681.55</c:v>
                </c:pt>
                <c:pt idx="36">
                  <c:v>1606.28</c:v>
                </c:pt>
                <c:pt idx="37">
                  <c:v>1569.19</c:v>
                </c:pt>
                <c:pt idx="38">
                  <c:v>1426.19</c:v>
                </c:pt>
                <c:pt idx="39">
                  <c:v>1440.67</c:v>
                </c:pt>
                <c:pt idx="40">
                  <c:v>1362.16</c:v>
                </c:pt>
                <c:pt idx="41">
                  <c:v>1408.47</c:v>
                </c:pt>
                <c:pt idx="42">
                  <c:v>1257.6099999999999</c:v>
                </c:pt>
                <c:pt idx="43">
                  <c:v>1131.42</c:v>
                </c:pt>
                <c:pt idx="44">
                  <c:v>1320.64</c:v>
                </c:pt>
                <c:pt idx="45">
                  <c:v>1325.83</c:v>
                </c:pt>
                <c:pt idx="46">
                  <c:v>1257.6400000000001</c:v>
                </c:pt>
                <c:pt idx="47">
                  <c:v>1141.2</c:v>
                </c:pt>
                <c:pt idx="48">
                  <c:v>1030.71</c:v>
                </c:pt>
                <c:pt idx="49">
                  <c:v>1169.43</c:v>
                </c:pt>
                <c:pt idx="50">
                  <c:v>1115.0999999999999</c:v>
                </c:pt>
                <c:pt idx="51">
                  <c:v>1057.08</c:v>
                </c:pt>
                <c:pt idx="52">
                  <c:v>919.32</c:v>
                </c:pt>
                <c:pt idx="53">
                  <c:v>797.87</c:v>
                </c:pt>
                <c:pt idx="54">
                  <c:v>903.25</c:v>
                </c:pt>
                <c:pt idx="55">
                  <c:v>1166.3599999999999</c:v>
                </c:pt>
                <c:pt idx="56">
                  <c:v>1280</c:v>
                </c:pt>
                <c:pt idx="57">
                  <c:v>1322.7</c:v>
                </c:pt>
                <c:pt idx="58">
                  <c:v>1468.36</c:v>
                </c:pt>
                <c:pt idx="59">
                  <c:v>1526.75</c:v>
                </c:pt>
                <c:pt idx="60">
                  <c:v>1503.35</c:v>
                </c:pt>
                <c:pt idx="61">
                  <c:v>1420.86</c:v>
                </c:pt>
                <c:pt idx="62">
                  <c:v>1418.3</c:v>
                </c:pt>
                <c:pt idx="63">
                  <c:v>1335.85</c:v>
                </c:pt>
                <c:pt idx="64">
                  <c:v>1270.2</c:v>
                </c:pt>
                <c:pt idx="65">
                  <c:v>1294.83</c:v>
                </c:pt>
                <c:pt idx="66">
                  <c:v>1248.29</c:v>
                </c:pt>
                <c:pt idx="67">
                  <c:v>1228.81</c:v>
                </c:pt>
                <c:pt idx="68">
                  <c:v>1191.33</c:v>
                </c:pt>
                <c:pt idx="69">
                  <c:v>1180.5899999999999</c:v>
                </c:pt>
                <c:pt idx="70">
                  <c:v>1211.92</c:v>
                </c:pt>
                <c:pt idx="71">
                  <c:v>1114.58</c:v>
                </c:pt>
                <c:pt idx="72">
                  <c:v>1140.8399999999999</c:v>
                </c:pt>
                <c:pt idx="73">
                  <c:v>1126.21</c:v>
                </c:pt>
                <c:pt idx="74">
                  <c:v>1111.92</c:v>
                </c:pt>
                <c:pt idx="75">
                  <c:v>995.97</c:v>
                </c:pt>
                <c:pt idx="76">
                  <c:v>974.5</c:v>
                </c:pt>
                <c:pt idx="77">
                  <c:v>848.18</c:v>
                </c:pt>
                <c:pt idx="78">
                  <c:v>879.82</c:v>
                </c:pt>
                <c:pt idx="79">
                  <c:v>815.28</c:v>
                </c:pt>
                <c:pt idx="80">
                  <c:v>989.81</c:v>
                </c:pt>
                <c:pt idx="81">
                  <c:v>1147.3900000000001</c:v>
                </c:pt>
                <c:pt idx="82">
                  <c:v>1148.08</c:v>
                </c:pt>
                <c:pt idx="83">
                  <c:v>1040.94</c:v>
                </c:pt>
                <c:pt idx="84">
                  <c:v>1224.42</c:v>
                </c:pt>
                <c:pt idx="85">
                  <c:v>1160.33</c:v>
                </c:pt>
                <c:pt idx="86">
                  <c:v>1320.28</c:v>
                </c:pt>
                <c:pt idx="87">
                  <c:v>1436.51</c:v>
                </c:pt>
                <c:pt idx="88">
                  <c:v>1454.6</c:v>
                </c:pt>
                <c:pt idx="89">
                  <c:v>1498.58</c:v>
                </c:pt>
                <c:pt idx="90">
                  <c:v>1469.25</c:v>
                </c:pt>
                <c:pt idx="91">
                  <c:v>1282.71</c:v>
                </c:pt>
                <c:pt idx="92">
                  <c:v>1372.71</c:v>
                </c:pt>
                <c:pt idx="93">
                  <c:v>1286.3699999999999</c:v>
                </c:pt>
                <c:pt idx="94">
                  <c:v>1229.23</c:v>
                </c:pt>
                <c:pt idx="95">
                  <c:v>1017.01</c:v>
                </c:pt>
                <c:pt idx="96">
                  <c:v>1133.8399999999999</c:v>
                </c:pt>
                <c:pt idx="97">
                  <c:v>1101.75</c:v>
                </c:pt>
                <c:pt idx="98">
                  <c:v>970.43</c:v>
                </c:pt>
                <c:pt idx="99">
                  <c:v>947.28</c:v>
                </c:pt>
                <c:pt idx="100">
                  <c:v>885.14</c:v>
                </c:pt>
                <c:pt idx="101">
                  <c:v>757.12</c:v>
                </c:pt>
                <c:pt idx="102">
                  <c:v>740.74</c:v>
                </c:pt>
                <c:pt idx="103">
                  <c:v>687.31</c:v>
                </c:pt>
                <c:pt idx="104">
                  <c:v>670.63</c:v>
                </c:pt>
                <c:pt idx="105">
                  <c:v>645.5</c:v>
                </c:pt>
                <c:pt idx="106">
                  <c:v>615.92999999999995</c:v>
                </c:pt>
                <c:pt idx="107">
                  <c:v>584.41</c:v>
                </c:pt>
                <c:pt idx="108">
                  <c:v>544.75</c:v>
                </c:pt>
                <c:pt idx="109">
                  <c:v>500.71</c:v>
                </c:pt>
                <c:pt idx="110">
                  <c:v>459.27</c:v>
                </c:pt>
                <c:pt idx="111">
                  <c:v>462.69</c:v>
                </c:pt>
                <c:pt idx="112">
                  <c:v>444.27</c:v>
                </c:pt>
                <c:pt idx="113">
                  <c:v>445.77</c:v>
                </c:pt>
                <c:pt idx="114">
                  <c:v>466.45</c:v>
                </c:pt>
                <c:pt idx="115">
                  <c:v>458.93</c:v>
                </c:pt>
                <c:pt idx="116">
                  <c:v>450.53</c:v>
                </c:pt>
                <c:pt idx="117">
                  <c:v>451.67</c:v>
                </c:pt>
                <c:pt idx="118">
                  <c:v>435.71</c:v>
                </c:pt>
                <c:pt idx="119">
                  <c:v>417.8</c:v>
                </c:pt>
                <c:pt idx="120">
                  <c:v>408.14</c:v>
                </c:pt>
                <c:pt idx="121">
                  <c:v>403.69</c:v>
                </c:pt>
                <c:pt idx="122">
                  <c:v>417.09</c:v>
                </c:pt>
                <c:pt idx="123">
                  <c:v>387.86</c:v>
                </c:pt>
                <c:pt idx="124">
                  <c:v>371.16</c:v>
                </c:pt>
                <c:pt idx="125">
                  <c:v>375.22</c:v>
                </c:pt>
                <c:pt idx="126">
                  <c:v>330.22</c:v>
                </c:pt>
                <c:pt idx="127">
                  <c:v>306.05</c:v>
                </c:pt>
                <c:pt idx="128">
                  <c:v>358.02</c:v>
                </c:pt>
                <c:pt idx="129">
                  <c:v>339.94</c:v>
                </c:pt>
                <c:pt idx="130">
                  <c:v>353.4</c:v>
                </c:pt>
                <c:pt idx="131">
                  <c:v>349.15</c:v>
                </c:pt>
                <c:pt idx="132">
                  <c:v>317.98</c:v>
                </c:pt>
                <c:pt idx="133">
                  <c:v>294.87</c:v>
                </c:pt>
                <c:pt idx="134">
                  <c:v>277.72000000000003</c:v>
                </c:pt>
                <c:pt idx="135">
                  <c:v>271.91000000000003</c:v>
                </c:pt>
                <c:pt idx="136">
                  <c:v>273.5</c:v>
                </c:pt>
                <c:pt idx="137">
                  <c:v>258.89</c:v>
                </c:pt>
                <c:pt idx="138">
                  <c:v>247.08</c:v>
                </c:pt>
                <c:pt idx="139">
                  <c:v>321.83</c:v>
                </c:pt>
                <c:pt idx="140">
                  <c:v>304</c:v>
                </c:pt>
                <c:pt idx="141">
                  <c:v>291.7</c:v>
                </c:pt>
                <c:pt idx="142">
                  <c:v>242.17</c:v>
                </c:pt>
                <c:pt idx="143">
                  <c:v>231.32</c:v>
                </c:pt>
                <c:pt idx="144">
                  <c:v>250.84</c:v>
                </c:pt>
                <c:pt idx="145">
                  <c:v>238.9</c:v>
                </c:pt>
                <c:pt idx="146">
                  <c:v>211.28</c:v>
                </c:pt>
                <c:pt idx="147">
                  <c:v>182.08</c:v>
                </c:pt>
                <c:pt idx="148">
                  <c:v>191.85</c:v>
                </c:pt>
                <c:pt idx="149">
                  <c:v>180.66</c:v>
                </c:pt>
                <c:pt idx="150">
                  <c:v>167.24</c:v>
                </c:pt>
                <c:pt idx="151">
                  <c:v>166.1</c:v>
                </c:pt>
                <c:pt idx="152">
                  <c:v>153.18</c:v>
                </c:pt>
                <c:pt idx="153">
                  <c:v>159.18</c:v>
                </c:pt>
                <c:pt idx="154">
                  <c:v>164.93</c:v>
                </c:pt>
                <c:pt idx="155">
                  <c:v>166.07</c:v>
                </c:pt>
                <c:pt idx="156">
                  <c:v>168.11</c:v>
                </c:pt>
                <c:pt idx="157">
                  <c:v>152.96</c:v>
                </c:pt>
                <c:pt idx="158">
                  <c:v>140.63999999999999</c:v>
                </c:pt>
                <c:pt idx="159">
                  <c:v>120.42</c:v>
                </c:pt>
                <c:pt idx="160">
                  <c:v>109.61</c:v>
                </c:pt>
                <c:pt idx="161">
                  <c:v>111.96</c:v>
                </c:pt>
                <c:pt idx="162">
                  <c:v>122.55</c:v>
                </c:pt>
                <c:pt idx="163">
                  <c:v>116.18</c:v>
                </c:pt>
                <c:pt idx="164">
                  <c:v>131.21</c:v>
                </c:pt>
                <c:pt idx="165">
                  <c:v>136</c:v>
                </c:pt>
                <c:pt idx="166">
                  <c:v>135.76</c:v>
                </c:pt>
                <c:pt idx="167">
                  <c:v>125.46</c:v>
                </c:pt>
                <c:pt idx="168">
                  <c:v>114.24</c:v>
                </c:pt>
                <c:pt idx="169">
                  <c:v>102.09</c:v>
                </c:pt>
                <c:pt idx="170">
                  <c:v>107.94</c:v>
                </c:pt>
                <c:pt idx="171">
                  <c:v>109.32</c:v>
                </c:pt>
                <c:pt idx="172">
                  <c:v>102.91</c:v>
                </c:pt>
                <c:pt idx="173">
                  <c:v>101.59</c:v>
                </c:pt>
                <c:pt idx="174">
                  <c:v>96.11</c:v>
                </c:pt>
                <c:pt idx="175">
                  <c:v>102.54</c:v>
                </c:pt>
                <c:pt idx="176">
                  <c:v>95.53</c:v>
                </c:pt>
                <c:pt idx="177">
                  <c:v>89.21</c:v>
                </c:pt>
                <c:pt idx="178">
                  <c:v>95.1</c:v>
                </c:pt>
                <c:pt idx="179">
                  <c:v>96.53</c:v>
                </c:pt>
                <c:pt idx="180">
                  <c:v>100.48</c:v>
                </c:pt>
                <c:pt idx="181">
                  <c:v>98.42</c:v>
                </c:pt>
                <c:pt idx="182">
                  <c:v>107.46</c:v>
                </c:pt>
                <c:pt idx="183">
                  <c:v>105.24</c:v>
                </c:pt>
                <c:pt idx="184">
                  <c:v>104.28</c:v>
                </c:pt>
                <c:pt idx="185">
                  <c:v>102.77</c:v>
                </c:pt>
                <c:pt idx="186">
                  <c:v>90.19</c:v>
                </c:pt>
                <c:pt idx="187">
                  <c:v>83.87</c:v>
                </c:pt>
                <c:pt idx="188">
                  <c:v>95.19</c:v>
                </c:pt>
                <c:pt idx="189">
                  <c:v>83.36</c:v>
                </c:pt>
                <c:pt idx="190">
                  <c:v>68.56</c:v>
                </c:pt>
                <c:pt idx="191">
                  <c:v>63.54</c:v>
                </c:pt>
                <c:pt idx="192">
                  <c:v>86</c:v>
                </c:pt>
                <c:pt idx="193">
                  <c:v>93.98</c:v>
                </c:pt>
                <c:pt idx="194">
                  <c:v>97.55</c:v>
                </c:pt>
                <c:pt idx="195">
                  <c:v>108.43</c:v>
                </c:pt>
                <c:pt idx="196">
                  <c:v>104.26</c:v>
                </c:pt>
                <c:pt idx="197">
                  <c:v>111.52</c:v>
                </c:pt>
                <c:pt idx="198">
                  <c:v>118.05</c:v>
                </c:pt>
                <c:pt idx="199">
                  <c:v>110.55</c:v>
                </c:pt>
                <c:pt idx="200">
                  <c:v>107.14</c:v>
                </c:pt>
                <c:pt idx="201">
                  <c:v>107.2</c:v>
                </c:pt>
                <c:pt idx="202">
                  <c:v>102.09</c:v>
                </c:pt>
                <c:pt idx="203">
                  <c:v>98.34</c:v>
                </c:pt>
                <c:pt idx="204">
                  <c:v>99.7</c:v>
                </c:pt>
                <c:pt idx="205">
                  <c:v>100.31</c:v>
                </c:pt>
                <c:pt idx="206">
                  <c:v>92.15</c:v>
                </c:pt>
                <c:pt idx="207">
                  <c:v>84.21</c:v>
                </c:pt>
                <c:pt idx="208">
                  <c:v>72.72</c:v>
                </c:pt>
                <c:pt idx="209">
                  <c:v>89.63</c:v>
                </c:pt>
                <c:pt idx="210">
                  <c:v>92.06</c:v>
                </c:pt>
                <c:pt idx="211">
                  <c:v>93.12</c:v>
                </c:pt>
                <c:pt idx="212">
                  <c:v>97.71</c:v>
                </c:pt>
                <c:pt idx="213">
                  <c:v>101.51</c:v>
                </c:pt>
                <c:pt idx="214">
                  <c:v>103.86</c:v>
                </c:pt>
                <c:pt idx="215">
                  <c:v>102.67</c:v>
                </c:pt>
                <c:pt idx="216">
                  <c:v>99.58</c:v>
                </c:pt>
                <c:pt idx="217">
                  <c:v>90.2</c:v>
                </c:pt>
                <c:pt idx="218">
                  <c:v>96.47</c:v>
                </c:pt>
                <c:pt idx="219">
                  <c:v>96.71</c:v>
                </c:pt>
                <c:pt idx="220">
                  <c:v>90.64</c:v>
                </c:pt>
                <c:pt idx="221">
                  <c:v>90.2</c:v>
                </c:pt>
                <c:pt idx="222">
                  <c:v>80.33</c:v>
                </c:pt>
                <c:pt idx="223">
                  <c:v>76.56</c:v>
                </c:pt>
                <c:pt idx="224">
                  <c:v>84.74</c:v>
                </c:pt>
                <c:pt idx="225">
                  <c:v>89.23</c:v>
                </c:pt>
                <c:pt idx="226">
                  <c:v>92.43</c:v>
                </c:pt>
                <c:pt idx="227">
                  <c:v>89.96</c:v>
                </c:pt>
                <c:pt idx="228">
                  <c:v>84.12</c:v>
                </c:pt>
                <c:pt idx="229">
                  <c:v>86.16</c:v>
                </c:pt>
                <c:pt idx="230">
                  <c:v>84.75</c:v>
                </c:pt>
                <c:pt idx="231">
                  <c:v>84.18</c:v>
                </c:pt>
                <c:pt idx="232">
                  <c:v>81.69</c:v>
                </c:pt>
                <c:pt idx="233">
                  <c:v>78.98</c:v>
                </c:pt>
                <c:pt idx="234">
                  <c:v>75.02</c:v>
                </c:pt>
                <c:pt idx="235">
                  <c:v>71.7</c:v>
                </c:pt>
                <c:pt idx="236">
                  <c:v>69.37</c:v>
                </c:pt>
                <c:pt idx="237">
                  <c:v>66.569999999999993</c:v>
                </c:pt>
                <c:pt idx="238">
                  <c:v>63.1</c:v>
                </c:pt>
                <c:pt idx="239">
                  <c:v>56.27</c:v>
                </c:pt>
                <c:pt idx="240">
                  <c:v>54.75</c:v>
                </c:pt>
                <c:pt idx="241">
                  <c:v>69.55</c:v>
                </c:pt>
                <c:pt idx="242">
                  <c:v>71.55</c:v>
                </c:pt>
                <c:pt idx="243">
                  <c:v>66.73</c:v>
                </c:pt>
                <c:pt idx="244">
                  <c:v>64.64</c:v>
                </c:pt>
                <c:pt idx="245">
                  <c:v>65.06</c:v>
                </c:pt>
                <c:pt idx="246">
                  <c:v>58.11</c:v>
                </c:pt>
                <c:pt idx="247">
                  <c:v>53.52</c:v>
                </c:pt>
                <c:pt idx="248">
                  <c:v>56.92</c:v>
                </c:pt>
                <c:pt idx="249">
                  <c:v>55.34</c:v>
                </c:pt>
                <c:pt idx="250">
                  <c:v>59.89</c:v>
                </c:pt>
                <c:pt idx="251">
                  <c:v>56.88</c:v>
                </c:pt>
                <c:pt idx="252">
                  <c:v>58.47</c:v>
                </c:pt>
                <c:pt idx="253">
                  <c:v>55.44</c:v>
                </c:pt>
                <c:pt idx="254">
                  <c:v>55.21</c:v>
                </c:pt>
                <c:pt idx="255">
                  <c:v>50.06</c:v>
                </c:pt>
                <c:pt idx="256">
                  <c:v>45.24</c:v>
                </c:pt>
                <c:pt idx="257">
                  <c:v>42.1</c:v>
                </c:pt>
                <c:pt idx="258">
                  <c:v>39.99</c:v>
                </c:pt>
                <c:pt idx="259">
                  <c:v>42.42</c:v>
                </c:pt>
                <c:pt idx="260">
                  <c:v>47.37</c:v>
                </c:pt>
                <c:pt idx="261">
                  <c:v>44.11</c:v>
                </c:pt>
                <c:pt idx="262">
                  <c:v>46.67</c:v>
                </c:pt>
                <c:pt idx="263">
                  <c:v>45.35</c:v>
                </c:pt>
                <c:pt idx="264">
                  <c:v>46.97</c:v>
                </c:pt>
                <c:pt idx="265">
                  <c:v>48.48</c:v>
                </c:pt>
                <c:pt idx="266">
                  <c:v>45.48</c:v>
                </c:pt>
                <c:pt idx="267">
                  <c:v>43.67</c:v>
                </c:pt>
                <c:pt idx="268">
                  <c:v>41.03</c:v>
                </c:pt>
                <c:pt idx="269">
                  <c:v>36.58</c:v>
                </c:pt>
                <c:pt idx="270">
                  <c:v>35.979999999999997</c:v>
                </c:pt>
                <c:pt idx="271">
                  <c:v>32.31</c:v>
                </c:pt>
                <c:pt idx="272">
                  <c:v>29.21</c:v>
                </c:pt>
                <c:pt idx="273">
                  <c:v>26.94</c:v>
                </c:pt>
                <c:pt idx="274">
                  <c:v>24.81</c:v>
                </c:pt>
                <c:pt idx="275">
                  <c:v>23.35</c:v>
                </c:pt>
                <c:pt idx="276">
                  <c:v>24.14</c:v>
                </c:pt>
                <c:pt idx="277">
                  <c:v>25.29</c:v>
                </c:pt>
                <c:pt idx="278">
                  <c:v>26.57</c:v>
                </c:pt>
                <c:pt idx="279">
                  <c:v>24.54</c:v>
                </c:pt>
                <c:pt idx="280">
                  <c:v>24.96</c:v>
                </c:pt>
                <c:pt idx="281">
                  <c:v>24.37</c:v>
                </c:pt>
                <c:pt idx="282">
                  <c:v>23.77</c:v>
                </c:pt>
                <c:pt idx="283">
                  <c:v>23.26</c:v>
                </c:pt>
                <c:pt idx="284">
                  <c:v>20.96</c:v>
                </c:pt>
                <c:pt idx="285">
                  <c:v>21.48</c:v>
                </c:pt>
                <c:pt idx="286">
                  <c:v>20.43</c:v>
                </c:pt>
                <c:pt idx="287">
                  <c:v>19.45</c:v>
                </c:pt>
                <c:pt idx="288">
                  <c:v>17.690000000000001</c:v>
                </c:pt>
                <c:pt idx="289">
                  <c:v>17.29</c:v>
                </c:pt>
                <c:pt idx="290">
                  <c:v>16.79</c:v>
                </c:pt>
                <c:pt idx="291">
                  <c:v>15.58</c:v>
                </c:pt>
                <c:pt idx="292">
                  <c:v>14.16</c:v>
                </c:pt>
                <c:pt idx="293">
                  <c:v>15.06</c:v>
                </c:pt>
                <c:pt idx="294">
                  <c:v>15.2</c:v>
                </c:pt>
                <c:pt idx="295">
                  <c:v>15.49</c:v>
                </c:pt>
                <c:pt idx="296">
                  <c:v>16.739999999999998</c:v>
                </c:pt>
                <c:pt idx="297">
                  <c:v>15.08</c:v>
                </c:pt>
                <c:pt idx="298">
                  <c:v>15.3</c:v>
                </c:pt>
                <c:pt idx="299">
                  <c:v>15.11</c:v>
                </c:pt>
                <c:pt idx="300">
                  <c:v>15.21</c:v>
                </c:pt>
                <c:pt idx="301">
                  <c:v>15.17</c:v>
                </c:pt>
                <c:pt idx="302">
                  <c:v>15.3</c:v>
                </c:pt>
                <c:pt idx="303">
                  <c:v>14.96</c:v>
                </c:pt>
                <c:pt idx="304">
                  <c:v>18.43</c:v>
                </c:pt>
                <c:pt idx="305">
                  <c:v>18.04</c:v>
                </c:pt>
              </c:numCache>
            </c:numRef>
          </c:val>
          <c:smooth val="0"/>
          <c:extLst>
            <c:ext xmlns:c16="http://schemas.microsoft.com/office/drawing/2014/chart" uri="{C3380CC4-5D6E-409C-BE32-E72D297353CC}">
              <c16:uniqueId val="{00000000-5ED2-488A-88C4-5BD03498E441}"/>
            </c:ext>
          </c:extLst>
        </c:ser>
        <c:dLbls>
          <c:showLegendKey val="0"/>
          <c:showVal val="0"/>
          <c:showCatName val="0"/>
          <c:showSerName val="0"/>
          <c:showPercent val="0"/>
          <c:showBubbleSize val="0"/>
        </c:dLbls>
        <c:marker val="1"/>
        <c:smooth val="0"/>
        <c:axId val="601176240"/>
        <c:axId val="601178208"/>
      </c:lineChart>
      <c:lineChart>
        <c:grouping val="standard"/>
        <c:varyColors val="0"/>
        <c:ser>
          <c:idx val="1"/>
          <c:order val="1"/>
          <c:tx>
            <c:strRef>
              <c:f>Sheet1!$C$1</c:f>
              <c:strCache>
                <c:ptCount val="1"/>
                <c:pt idx="0">
                  <c:v>GDP CHWG Index  (L1)</c:v>
                </c:pt>
              </c:strCache>
            </c:strRef>
          </c:tx>
          <c:spPr>
            <a:ln w="38100" cap="rnd">
              <a:solidFill>
                <a:schemeClr val="accent6"/>
              </a:solidFill>
              <a:prstDash val="sysDash"/>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Sheet1!$C$2:$C$307</c:f>
              <c:numCache>
                <c:formatCode>General</c:formatCode>
                <c:ptCount val="306"/>
                <c:pt idx="1">
                  <c:v>19727.919999999998</c:v>
                </c:pt>
                <c:pt idx="2">
                  <c:v>19806.29</c:v>
                </c:pt>
                <c:pt idx="3">
                  <c:v>19478.89</c:v>
                </c:pt>
                <c:pt idx="4">
                  <c:v>19368.310000000001</c:v>
                </c:pt>
                <c:pt idx="5">
                  <c:v>19055.650000000001</c:v>
                </c:pt>
                <c:pt idx="6">
                  <c:v>18767.78</c:v>
                </c:pt>
                <c:pt idx="7">
                  <c:v>18560.77</c:v>
                </c:pt>
                <c:pt idx="8">
                  <c:v>17258.21</c:v>
                </c:pt>
                <c:pt idx="9">
                  <c:v>18951.990000000002</c:v>
                </c:pt>
                <c:pt idx="10">
                  <c:v>19202.310000000001</c:v>
                </c:pt>
                <c:pt idx="11">
                  <c:v>19112.650000000001</c:v>
                </c:pt>
                <c:pt idx="12">
                  <c:v>18982.53</c:v>
                </c:pt>
                <c:pt idx="13">
                  <c:v>18833.2</c:v>
                </c:pt>
                <c:pt idx="14">
                  <c:v>18721.28</c:v>
                </c:pt>
                <c:pt idx="15">
                  <c:v>18679.599999999999</c:v>
                </c:pt>
                <c:pt idx="16">
                  <c:v>18590</c:v>
                </c:pt>
                <c:pt idx="17">
                  <c:v>18436.259999999998</c:v>
                </c:pt>
                <c:pt idx="18">
                  <c:v>18296.689999999999</c:v>
                </c:pt>
                <c:pt idx="19">
                  <c:v>18126.23</c:v>
                </c:pt>
                <c:pt idx="20">
                  <c:v>17996.8</c:v>
                </c:pt>
                <c:pt idx="21">
                  <c:v>17896.62</c:v>
                </c:pt>
                <c:pt idx="22">
                  <c:v>17812.560000000001</c:v>
                </c:pt>
                <c:pt idx="23">
                  <c:v>17724.490000000002</c:v>
                </c:pt>
                <c:pt idx="24">
                  <c:v>17618.580000000002</c:v>
                </c:pt>
                <c:pt idx="25">
                  <c:v>17565.46</c:v>
                </c:pt>
                <c:pt idx="26">
                  <c:v>17462.580000000002</c:v>
                </c:pt>
                <c:pt idx="27">
                  <c:v>17437.080000000002</c:v>
                </c:pt>
                <c:pt idx="28">
                  <c:v>17380.88</c:v>
                </c:pt>
                <c:pt idx="29">
                  <c:v>17280.650000000001</c:v>
                </c:pt>
                <c:pt idx="30">
                  <c:v>17141.23</c:v>
                </c:pt>
                <c:pt idx="31">
                  <c:v>17064.62</c:v>
                </c:pt>
                <c:pt idx="32">
                  <c:v>16868.11</c:v>
                </c:pt>
                <c:pt idx="33">
                  <c:v>16654.25</c:v>
                </c:pt>
                <c:pt idx="34">
                  <c:v>16712.759999999998</c:v>
                </c:pt>
                <c:pt idx="35">
                  <c:v>16594.740000000002</c:v>
                </c:pt>
                <c:pt idx="36">
                  <c:v>16464.400000000001</c:v>
                </c:pt>
                <c:pt idx="37">
                  <c:v>16441.48</c:v>
                </c:pt>
                <c:pt idx="38">
                  <c:v>16300.04</c:v>
                </c:pt>
                <c:pt idx="39">
                  <c:v>16282.15</c:v>
                </c:pt>
                <c:pt idx="40">
                  <c:v>16253.73</c:v>
                </c:pt>
                <c:pt idx="41">
                  <c:v>16179.97</c:v>
                </c:pt>
                <c:pt idx="42">
                  <c:v>16048.7</c:v>
                </c:pt>
                <c:pt idx="43">
                  <c:v>15870.68</c:v>
                </c:pt>
                <c:pt idx="44">
                  <c:v>15876.84</c:v>
                </c:pt>
                <c:pt idx="45">
                  <c:v>15769.91</c:v>
                </c:pt>
                <c:pt idx="46">
                  <c:v>15808</c:v>
                </c:pt>
                <c:pt idx="47">
                  <c:v>15726.28</c:v>
                </c:pt>
                <c:pt idx="48">
                  <c:v>15605.63</c:v>
                </c:pt>
                <c:pt idx="49">
                  <c:v>15456.06</c:v>
                </c:pt>
                <c:pt idx="50">
                  <c:v>15379.16</c:v>
                </c:pt>
                <c:pt idx="51">
                  <c:v>15216.65</c:v>
                </c:pt>
                <c:pt idx="52">
                  <c:v>15161.77</c:v>
                </c:pt>
                <c:pt idx="53">
                  <c:v>15187.47</c:v>
                </c:pt>
                <c:pt idx="54">
                  <c:v>15366.61</c:v>
                </c:pt>
                <c:pt idx="55">
                  <c:v>15709.56</c:v>
                </c:pt>
                <c:pt idx="56">
                  <c:v>15792.77</c:v>
                </c:pt>
                <c:pt idx="57">
                  <c:v>15702.91</c:v>
                </c:pt>
                <c:pt idx="58">
                  <c:v>15767.15</c:v>
                </c:pt>
                <c:pt idx="59">
                  <c:v>15671.61</c:v>
                </c:pt>
                <c:pt idx="60">
                  <c:v>15577.78</c:v>
                </c:pt>
                <c:pt idx="61">
                  <c:v>15478.96</c:v>
                </c:pt>
                <c:pt idx="62">
                  <c:v>15433.64</c:v>
                </c:pt>
                <c:pt idx="63">
                  <c:v>15304.52</c:v>
                </c:pt>
                <c:pt idx="64">
                  <c:v>15281.53</c:v>
                </c:pt>
                <c:pt idx="65">
                  <c:v>15244.09</c:v>
                </c:pt>
                <c:pt idx="66">
                  <c:v>15041.23</c:v>
                </c:pt>
                <c:pt idx="67">
                  <c:v>14956.29</c:v>
                </c:pt>
                <c:pt idx="68">
                  <c:v>14839.71</c:v>
                </c:pt>
                <c:pt idx="69">
                  <c:v>14767.85</c:v>
                </c:pt>
                <c:pt idx="70">
                  <c:v>14605.59</c:v>
                </c:pt>
                <c:pt idx="71">
                  <c:v>14457.83</c:v>
                </c:pt>
                <c:pt idx="72">
                  <c:v>14323.02</c:v>
                </c:pt>
                <c:pt idx="73">
                  <c:v>14212.34</c:v>
                </c:pt>
                <c:pt idx="74">
                  <c:v>14131.38</c:v>
                </c:pt>
                <c:pt idx="75">
                  <c:v>13970.16</c:v>
                </c:pt>
                <c:pt idx="76">
                  <c:v>13741.11</c:v>
                </c:pt>
                <c:pt idx="77">
                  <c:v>13619.43</c:v>
                </c:pt>
                <c:pt idx="78">
                  <c:v>13549.42</c:v>
                </c:pt>
                <c:pt idx="79">
                  <c:v>13531.74</c:v>
                </c:pt>
                <c:pt idx="80">
                  <c:v>13477.36</c:v>
                </c:pt>
                <c:pt idx="81">
                  <c:v>13394.91</c:v>
                </c:pt>
                <c:pt idx="82">
                  <c:v>13284.88</c:v>
                </c:pt>
                <c:pt idx="83">
                  <c:v>13248.14</c:v>
                </c:pt>
                <c:pt idx="84">
                  <c:v>13301.39</c:v>
                </c:pt>
                <c:pt idx="85">
                  <c:v>13219.25</c:v>
                </c:pt>
                <c:pt idx="86">
                  <c:v>13262.25</c:v>
                </c:pt>
                <c:pt idx="87">
                  <c:v>13183.89</c:v>
                </c:pt>
                <c:pt idx="88">
                  <c:v>13170.75</c:v>
                </c:pt>
                <c:pt idx="89">
                  <c:v>12935.25</c:v>
                </c:pt>
                <c:pt idx="90">
                  <c:v>12888.28</c:v>
                </c:pt>
                <c:pt idx="91">
                  <c:v>12679.98</c:v>
                </c:pt>
                <c:pt idx="92">
                  <c:v>12514.41</c:v>
                </c:pt>
                <c:pt idx="93">
                  <c:v>12410.78</c:v>
                </c:pt>
                <c:pt idx="94">
                  <c:v>12294.74</c:v>
                </c:pt>
                <c:pt idx="95">
                  <c:v>12099.19</c:v>
                </c:pt>
                <c:pt idx="96">
                  <c:v>11949.49</c:v>
                </c:pt>
                <c:pt idx="97">
                  <c:v>11839.88</c:v>
                </c:pt>
                <c:pt idx="98">
                  <c:v>11722.72</c:v>
                </c:pt>
                <c:pt idx="99">
                  <c:v>11622.91</c:v>
                </c:pt>
                <c:pt idx="100">
                  <c:v>11479.33</c:v>
                </c:pt>
                <c:pt idx="101">
                  <c:v>11291.67</c:v>
                </c:pt>
                <c:pt idx="102">
                  <c:v>11219.24</c:v>
                </c:pt>
                <c:pt idx="103">
                  <c:v>11103.93</c:v>
                </c:pt>
                <c:pt idx="104">
                  <c:v>11005.22</c:v>
                </c:pt>
                <c:pt idx="105">
                  <c:v>10824.67</c:v>
                </c:pt>
                <c:pt idx="106">
                  <c:v>10744.2</c:v>
                </c:pt>
                <c:pt idx="107">
                  <c:v>10671.74</c:v>
                </c:pt>
                <c:pt idx="108">
                  <c:v>10581.72</c:v>
                </c:pt>
                <c:pt idx="109">
                  <c:v>10550.25</c:v>
                </c:pt>
                <c:pt idx="110">
                  <c:v>10512.96</c:v>
                </c:pt>
                <c:pt idx="111">
                  <c:v>10393.9</c:v>
                </c:pt>
                <c:pt idx="112">
                  <c:v>10333.5</c:v>
                </c:pt>
                <c:pt idx="113">
                  <c:v>10195.34</c:v>
                </c:pt>
                <c:pt idx="114">
                  <c:v>10097.36</c:v>
                </c:pt>
                <c:pt idx="115">
                  <c:v>9961.8700000000008</c:v>
                </c:pt>
                <c:pt idx="116">
                  <c:v>9914.57</c:v>
                </c:pt>
                <c:pt idx="117">
                  <c:v>9857.18</c:v>
                </c:pt>
                <c:pt idx="118">
                  <c:v>9840.75</c:v>
                </c:pt>
                <c:pt idx="119">
                  <c:v>9739.18</c:v>
                </c:pt>
                <c:pt idx="120">
                  <c:v>9643.89</c:v>
                </c:pt>
                <c:pt idx="121">
                  <c:v>9540.44</c:v>
                </c:pt>
                <c:pt idx="122">
                  <c:v>9427.58</c:v>
                </c:pt>
                <c:pt idx="123">
                  <c:v>9394.83</c:v>
                </c:pt>
                <c:pt idx="124">
                  <c:v>9347.6</c:v>
                </c:pt>
                <c:pt idx="125">
                  <c:v>9275.2800000000007</c:v>
                </c:pt>
                <c:pt idx="126">
                  <c:v>9318.8799999999992</c:v>
                </c:pt>
                <c:pt idx="127">
                  <c:v>9404.49</c:v>
                </c:pt>
                <c:pt idx="128">
                  <c:v>9398.24</c:v>
                </c:pt>
                <c:pt idx="129">
                  <c:v>9364.26</c:v>
                </c:pt>
                <c:pt idx="130">
                  <c:v>9263.0300000000007</c:v>
                </c:pt>
                <c:pt idx="131">
                  <c:v>9244.82</c:v>
                </c:pt>
                <c:pt idx="132">
                  <c:v>9176.83</c:v>
                </c:pt>
                <c:pt idx="133">
                  <c:v>9107.31</c:v>
                </c:pt>
                <c:pt idx="134">
                  <c:v>9015.66</c:v>
                </c:pt>
                <c:pt idx="135">
                  <c:v>8897.11</c:v>
                </c:pt>
                <c:pt idx="136">
                  <c:v>8845.2800000000007</c:v>
                </c:pt>
                <c:pt idx="137">
                  <c:v>8730.57</c:v>
                </c:pt>
                <c:pt idx="138">
                  <c:v>8685.69</c:v>
                </c:pt>
                <c:pt idx="139">
                  <c:v>8539.08</c:v>
                </c:pt>
                <c:pt idx="140">
                  <c:v>8465.6299999999992</c:v>
                </c:pt>
                <c:pt idx="141">
                  <c:v>8375.27</c:v>
                </c:pt>
                <c:pt idx="142">
                  <c:v>8313.34</c:v>
                </c:pt>
                <c:pt idx="143">
                  <c:v>8268.93</c:v>
                </c:pt>
                <c:pt idx="144">
                  <c:v>8190.55</c:v>
                </c:pt>
                <c:pt idx="145">
                  <c:v>8153.83</c:v>
                </c:pt>
                <c:pt idx="146">
                  <c:v>8078.42</c:v>
                </c:pt>
                <c:pt idx="147">
                  <c:v>8018.81</c:v>
                </c:pt>
                <c:pt idx="148">
                  <c:v>7898.19</c:v>
                </c:pt>
                <c:pt idx="149">
                  <c:v>7829.26</c:v>
                </c:pt>
                <c:pt idx="150">
                  <c:v>7754.12</c:v>
                </c:pt>
                <c:pt idx="151">
                  <c:v>7690.98</c:v>
                </c:pt>
                <c:pt idx="152">
                  <c:v>7617.55</c:v>
                </c:pt>
                <c:pt idx="153">
                  <c:v>7488.17</c:v>
                </c:pt>
                <c:pt idx="154">
                  <c:v>7344.6</c:v>
                </c:pt>
                <c:pt idx="155">
                  <c:v>7194.5</c:v>
                </c:pt>
                <c:pt idx="156">
                  <c:v>7053.5</c:v>
                </c:pt>
                <c:pt idx="157">
                  <c:v>6896.56</c:v>
                </c:pt>
                <c:pt idx="158">
                  <c:v>6806.86</c:v>
                </c:pt>
                <c:pt idx="159">
                  <c:v>6804.14</c:v>
                </c:pt>
                <c:pt idx="160">
                  <c:v>6830.25</c:v>
                </c:pt>
                <c:pt idx="161">
                  <c:v>6799.23</c:v>
                </c:pt>
                <c:pt idx="162">
                  <c:v>6906.53</c:v>
                </c:pt>
                <c:pt idx="163">
                  <c:v>6982.61</c:v>
                </c:pt>
                <c:pt idx="164">
                  <c:v>6899.98</c:v>
                </c:pt>
                <c:pt idx="165">
                  <c:v>6951.5</c:v>
                </c:pt>
                <c:pt idx="166">
                  <c:v>6817.9</c:v>
                </c:pt>
                <c:pt idx="167">
                  <c:v>6693.08</c:v>
                </c:pt>
                <c:pt idx="168">
                  <c:v>6701.05</c:v>
                </c:pt>
                <c:pt idx="169">
                  <c:v>6842.02</c:v>
                </c:pt>
                <c:pt idx="170">
                  <c:v>6820.57</c:v>
                </c:pt>
                <c:pt idx="171">
                  <c:v>6803.56</c:v>
                </c:pt>
                <c:pt idx="172">
                  <c:v>6753.39</c:v>
                </c:pt>
                <c:pt idx="173">
                  <c:v>6746.18</c:v>
                </c:pt>
                <c:pt idx="174">
                  <c:v>6734.07</c:v>
                </c:pt>
                <c:pt idx="175">
                  <c:v>6644.75</c:v>
                </c:pt>
                <c:pt idx="176">
                  <c:v>6578.6</c:v>
                </c:pt>
                <c:pt idx="177">
                  <c:v>6333.85</c:v>
                </c:pt>
                <c:pt idx="178">
                  <c:v>6313.7</c:v>
                </c:pt>
                <c:pt idx="179">
                  <c:v>6313.56</c:v>
                </c:pt>
                <c:pt idx="180">
                  <c:v>6201.66</c:v>
                </c:pt>
                <c:pt idx="181">
                  <c:v>6083.39</c:v>
                </c:pt>
                <c:pt idx="182">
                  <c:v>6012.36</c:v>
                </c:pt>
                <c:pt idx="183">
                  <c:v>5969.09</c:v>
                </c:pt>
                <c:pt idx="184">
                  <c:v>5936.52</c:v>
                </c:pt>
                <c:pt idx="185">
                  <c:v>5893.28</c:v>
                </c:pt>
                <c:pt idx="186">
                  <c:v>5763.67</c:v>
                </c:pt>
                <c:pt idx="187">
                  <c:v>5687.09</c:v>
                </c:pt>
                <c:pt idx="188">
                  <c:v>5591.38</c:v>
                </c:pt>
                <c:pt idx="189">
                  <c:v>5551.71</c:v>
                </c:pt>
                <c:pt idx="190">
                  <c:v>5620.13</c:v>
                </c:pt>
                <c:pt idx="191">
                  <c:v>5642.02</c:v>
                </c:pt>
                <c:pt idx="192">
                  <c:v>5695.86</c:v>
                </c:pt>
                <c:pt idx="193">
                  <c:v>5682.35</c:v>
                </c:pt>
                <c:pt idx="194">
                  <c:v>5731.63</c:v>
                </c:pt>
                <c:pt idx="195">
                  <c:v>5677.74</c:v>
                </c:pt>
                <c:pt idx="196">
                  <c:v>5707.75</c:v>
                </c:pt>
                <c:pt idx="197">
                  <c:v>5646.29</c:v>
                </c:pt>
                <c:pt idx="198">
                  <c:v>5509.93</c:v>
                </c:pt>
                <c:pt idx="199">
                  <c:v>5419.18</c:v>
                </c:pt>
                <c:pt idx="200">
                  <c:v>5368.48</c:v>
                </c:pt>
                <c:pt idx="201">
                  <c:v>5249.34</c:v>
                </c:pt>
                <c:pt idx="202">
                  <c:v>5154.55</c:v>
                </c:pt>
                <c:pt idx="203">
                  <c:v>5142.42</c:v>
                </c:pt>
                <c:pt idx="204">
                  <c:v>5100.45</c:v>
                </c:pt>
                <c:pt idx="205">
                  <c:v>5073</c:v>
                </c:pt>
                <c:pt idx="206">
                  <c:v>4938.8599999999997</c:v>
                </c:pt>
                <c:pt idx="207">
                  <c:v>4992.3599999999997</c:v>
                </c:pt>
                <c:pt idx="208">
                  <c:v>4946.7700000000004</c:v>
                </c:pt>
                <c:pt idx="209">
                  <c:v>4939.76</c:v>
                </c:pt>
                <c:pt idx="210">
                  <c:v>4947.1000000000004</c:v>
                </c:pt>
                <c:pt idx="211">
                  <c:v>4971.3500000000004</c:v>
                </c:pt>
                <c:pt idx="212">
                  <c:v>4938.7299999999996</c:v>
                </c:pt>
                <c:pt idx="213">
                  <c:v>4923.76</c:v>
                </c:pt>
                <c:pt idx="214">
                  <c:v>4847.88</c:v>
                </c:pt>
                <c:pt idx="215">
                  <c:v>4828.8900000000003</c:v>
                </c:pt>
                <c:pt idx="216">
                  <c:v>4791.76</c:v>
                </c:pt>
                <c:pt idx="217">
                  <c:v>4713.01</c:v>
                </c:pt>
                <c:pt idx="218">
                  <c:v>4618.8100000000004</c:v>
                </c:pt>
                <c:pt idx="219">
                  <c:v>4584.25</c:v>
                </c:pt>
                <c:pt idx="220">
                  <c:v>4541.28</c:v>
                </c:pt>
                <c:pt idx="221">
                  <c:v>4538.5</c:v>
                </c:pt>
                <c:pt idx="222">
                  <c:v>4498.66</c:v>
                </c:pt>
                <c:pt idx="223">
                  <c:v>4462.05</c:v>
                </c:pt>
                <c:pt idx="224">
                  <c:v>4424.58</c:v>
                </c:pt>
                <c:pt idx="225">
                  <c:v>4409.5200000000004</c:v>
                </c:pt>
                <c:pt idx="226">
                  <c:v>4304.7299999999996</c:v>
                </c:pt>
                <c:pt idx="227">
                  <c:v>4207.78</c:v>
                </c:pt>
                <c:pt idx="228">
                  <c:v>4116.2700000000004</c:v>
                </c:pt>
                <c:pt idx="229">
                  <c:v>4064.92</c:v>
                </c:pt>
                <c:pt idx="230">
                  <c:v>3968.88</c:v>
                </c:pt>
                <c:pt idx="231">
                  <c:v>3956.66</c:v>
                </c:pt>
                <c:pt idx="232">
                  <c:v>3895.79</c:v>
                </c:pt>
                <c:pt idx="233">
                  <c:v>3853.83</c:v>
                </c:pt>
                <c:pt idx="234">
                  <c:v>3774.26</c:v>
                </c:pt>
                <c:pt idx="235">
                  <c:v>3749.68</c:v>
                </c:pt>
                <c:pt idx="236">
                  <c:v>3669.02</c:v>
                </c:pt>
                <c:pt idx="237">
                  <c:v>3628.31</c:v>
                </c:pt>
                <c:pt idx="238">
                  <c:v>3589.13</c:v>
                </c:pt>
                <c:pt idx="239">
                  <c:v>3577.36</c:v>
                </c:pt>
                <c:pt idx="240">
                  <c:v>3533.95</c:v>
                </c:pt>
                <c:pt idx="241">
                  <c:v>3502.3</c:v>
                </c:pt>
                <c:pt idx="242">
                  <c:v>3440.92</c:v>
                </c:pt>
                <c:pt idx="243">
                  <c:v>3374.74</c:v>
                </c:pt>
                <c:pt idx="244">
                  <c:v>3311.18</c:v>
                </c:pt>
                <c:pt idx="245">
                  <c:v>3255.91</c:v>
                </c:pt>
                <c:pt idx="246">
                  <c:v>3234.09</c:v>
                </c:pt>
                <c:pt idx="247">
                  <c:v>3276.13</c:v>
                </c:pt>
                <c:pt idx="248">
                  <c:v>3260.18</c:v>
                </c:pt>
                <c:pt idx="249">
                  <c:v>3277.85</c:v>
                </c:pt>
                <c:pt idx="250">
                  <c:v>3205.79</c:v>
                </c:pt>
                <c:pt idx="251">
                  <c:v>3196.68</c:v>
                </c:pt>
                <c:pt idx="252">
                  <c:v>3194.43</c:v>
                </c:pt>
                <c:pt idx="253">
                  <c:v>3123.98</c:v>
                </c:pt>
                <c:pt idx="254">
                  <c:v>3065.14</c:v>
                </c:pt>
                <c:pt idx="255">
                  <c:v>2995.11</c:v>
                </c:pt>
                <c:pt idx="256">
                  <c:v>2927.4</c:v>
                </c:pt>
                <c:pt idx="257">
                  <c:v>2908.28</c:v>
                </c:pt>
                <c:pt idx="258">
                  <c:v>2985.77</c:v>
                </c:pt>
                <c:pt idx="259">
                  <c:v>3016.98</c:v>
                </c:pt>
                <c:pt idx="260">
                  <c:v>2987.7</c:v>
                </c:pt>
                <c:pt idx="261">
                  <c:v>2994.26</c:v>
                </c:pt>
                <c:pt idx="262">
                  <c:v>2975.21</c:v>
                </c:pt>
                <c:pt idx="263">
                  <c:v>2927.03</c:v>
                </c:pt>
                <c:pt idx="264">
                  <c:v>2929.67</c:v>
                </c:pt>
                <c:pt idx="265">
                  <c:v>2905.66</c:v>
                </c:pt>
                <c:pt idx="266">
                  <c:v>2916.99</c:v>
                </c:pt>
                <c:pt idx="267">
                  <c:v>2899.58</c:v>
                </c:pt>
                <c:pt idx="268">
                  <c:v>2860.94</c:v>
                </c:pt>
                <c:pt idx="269">
                  <c:v>2815.13</c:v>
                </c:pt>
                <c:pt idx="270">
                  <c:v>2736.96</c:v>
                </c:pt>
                <c:pt idx="271">
                  <c:v>2684.43</c:v>
                </c:pt>
                <c:pt idx="272">
                  <c:v>2654.46</c:v>
                </c:pt>
                <c:pt idx="273">
                  <c:v>2651.57</c:v>
                </c:pt>
                <c:pt idx="274">
                  <c:v>2664.3</c:v>
                </c:pt>
                <c:pt idx="275">
                  <c:v>2705.26</c:v>
                </c:pt>
                <c:pt idx="276">
                  <c:v>2720.57</c:v>
                </c:pt>
                <c:pt idx="277">
                  <c:v>2699.7</c:v>
                </c:pt>
                <c:pt idx="278">
                  <c:v>2650.43</c:v>
                </c:pt>
                <c:pt idx="279">
                  <c:v>2566.15</c:v>
                </c:pt>
                <c:pt idx="280">
                  <c:v>2547.7600000000002</c:v>
                </c:pt>
                <c:pt idx="281">
                  <c:v>2542.29</c:v>
                </c:pt>
                <c:pt idx="282">
                  <c:v>2515.41</c:v>
                </c:pt>
                <c:pt idx="283">
                  <c:v>2509.88</c:v>
                </c:pt>
                <c:pt idx="284">
                  <c:v>2459.1999999999998</c:v>
                </c:pt>
                <c:pt idx="285">
                  <c:v>2417.31</c:v>
                </c:pt>
                <c:pt idx="286">
                  <c:v>2384.92</c:v>
                </c:pt>
                <c:pt idx="287">
                  <c:v>2340.11</c:v>
                </c:pt>
                <c:pt idx="288">
                  <c:v>2253.04</c:v>
                </c:pt>
                <c:pt idx="289">
                  <c:v>2186.36</c:v>
                </c:pt>
                <c:pt idx="290">
                  <c:v>2103.69</c:v>
                </c:pt>
                <c:pt idx="291">
                  <c:v>2121.4899999999998</c:v>
                </c:pt>
                <c:pt idx="292">
                  <c:v>2099.81</c:v>
                </c:pt>
                <c:pt idx="293">
                  <c:v>2107</c:v>
                </c:pt>
                <c:pt idx="294">
                  <c:v>2136.44</c:v>
                </c:pt>
                <c:pt idx="295">
                  <c:v>2134.06</c:v>
                </c:pt>
                <c:pt idx="296">
                  <c:v>2121.9</c:v>
                </c:pt>
                <c:pt idx="297">
                  <c:v>2087.44</c:v>
                </c:pt>
                <c:pt idx="298">
                  <c:v>2056.5100000000002</c:v>
                </c:pt>
                <c:pt idx="299">
                  <c:v>2024.83</c:v>
                </c:pt>
                <c:pt idx="300">
                  <c:v>2029.02</c:v>
                </c:pt>
                <c:pt idx="301">
                  <c:v>2034.45</c:v>
                </c:pt>
              </c:numCache>
            </c:numRef>
          </c:val>
          <c:smooth val="0"/>
          <c:extLst>
            <c:ext xmlns:c16="http://schemas.microsoft.com/office/drawing/2014/chart" uri="{C3380CC4-5D6E-409C-BE32-E72D297353CC}">
              <c16:uniqueId val="{00000001-5ED2-488A-88C4-5BD03498E441}"/>
            </c:ext>
          </c:extLst>
        </c:ser>
        <c:dLbls>
          <c:showLegendKey val="0"/>
          <c:showVal val="0"/>
          <c:showCatName val="0"/>
          <c:showSerName val="0"/>
          <c:showPercent val="0"/>
          <c:showBubbleSize val="0"/>
        </c:dLbls>
        <c:marker val="1"/>
        <c:smooth val="0"/>
        <c:axId val="899859656"/>
        <c:axId val="899862280"/>
      </c:lineChart>
      <c:dateAx>
        <c:axId val="601176240"/>
        <c:scaling>
          <c:orientation val="minMax"/>
          <c:max val="30620"/>
          <c:min val="29525"/>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bg1"/>
                </a:solidFill>
                <a:latin typeface="+mn-lt"/>
                <a:ea typeface="+mn-ea"/>
                <a:cs typeface="+mn-cs"/>
              </a:defRPr>
            </a:pPr>
            <a:endParaRPr lang="en-US"/>
          </a:p>
        </c:txPr>
        <c:crossAx val="601178208"/>
        <c:crosses val="autoZero"/>
        <c:auto val="1"/>
        <c:lblOffset val="100"/>
        <c:baseTimeUnit val="months"/>
        <c:majorUnit val="9"/>
        <c:majorTimeUnit val="months"/>
      </c:dateAx>
      <c:valAx>
        <c:axId val="601178208"/>
        <c:scaling>
          <c:orientation val="minMax"/>
          <c:max val="170"/>
          <c:min val="10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crossAx val="601176240"/>
        <c:crosses val="autoZero"/>
        <c:crossBetween val="between"/>
        <c:majorUnit val="10"/>
      </c:valAx>
      <c:valAx>
        <c:axId val="899862280"/>
        <c:scaling>
          <c:orientation val="minMax"/>
          <c:max val="7300"/>
          <c:min val="67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99859656"/>
        <c:crosses val="max"/>
        <c:crossBetween val="between"/>
        <c:majorUnit val="200"/>
        <c:minorUnit val="40"/>
      </c:valAx>
      <c:dateAx>
        <c:axId val="899859656"/>
        <c:scaling>
          <c:orientation val="minMax"/>
        </c:scaling>
        <c:delete val="1"/>
        <c:axPos val="b"/>
        <c:numFmt formatCode="m/d/yyyy" sourceLinked="1"/>
        <c:majorTickMark val="out"/>
        <c:minorTickMark val="none"/>
        <c:tickLblPos val="nextTo"/>
        <c:crossAx val="89986228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bg1"/>
                </a:solidFill>
              </a:rPr>
              <a:t>Savings &amp; Loan Crisis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SPX Index  (R1)</c:v>
                </c:pt>
              </c:strCache>
            </c:strRef>
          </c:tx>
          <c:spPr>
            <a:ln w="38100" cap="rnd">
              <a:solidFill>
                <a:schemeClr val="bg1">
                  <a:lumMod val="85000"/>
                </a:schemeClr>
              </a:solidFill>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Sheet1!$B$2:$B$307</c:f>
              <c:numCache>
                <c:formatCode>General</c:formatCode>
                <c:ptCount val="306"/>
                <c:pt idx="0">
                  <c:v>3785.38</c:v>
                </c:pt>
                <c:pt idx="1">
                  <c:v>4530.41</c:v>
                </c:pt>
                <c:pt idx="2">
                  <c:v>4766.18</c:v>
                </c:pt>
                <c:pt idx="3">
                  <c:v>4307.54</c:v>
                </c:pt>
                <c:pt idx="4">
                  <c:v>4297.5</c:v>
                </c:pt>
                <c:pt idx="5">
                  <c:v>3972.89</c:v>
                </c:pt>
                <c:pt idx="6">
                  <c:v>3756.07</c:v>
                </c:pt>
                <c:pt idx="7">
                  <c:v>3363</c:v>
                </c:pt>
                <c:pt idx="8">
                  <c:v>3100.29</c:v>
                </c:pt>
                <c:pt idx="9">
                  <c:v>2584.59</c:v>
                </c:pt>
                <c:pt idx="10">
                  <c:v>3230.78</c:v>
                </c:pt>
                <c:pt idx="11">
                  <c:v>2976.74</c:v>
                </c:pt>
                <c:pt idx="12">
                  <c:v>2941.76</c:v>
                </c:pt>
                <c:pt idx="13">
                  <c:v>2834.4</c:v>
                </c:pt>
                <c:pt idx="14">
                  <c:v>2506.85</c:v>
                </c:pt>
                <c:pt idx="15">
                  <c:v>2913.98</c:v>
                </c:pt>
                <c:pt idx="16">
                  <c:v>2718.37</c:v>
                </c:pt>
                <c:pt idx="17">
                  <c:v>2640.87</c:v>
                </c:pt>
                <c:pt idx="18">
                  <c:v>2673.61</c:v>
                </c:pt>
                <c:pt idx="19">
                  <c:v>2519.36</c:v>
                </c:pt>
                <c:pt idx="20">
                  <c:v>2423.41</c:v>
                </c:pt>
                <c:pt idx="21">
                  <c:v>2362.7199999999998</c:v>
                </c:pt>
                <c:pt idx="22">
                  <c:v>2238.83</c:v>
                </c:pt>
                <c:pt idx="23">
                  <c:v>2168.27</c:v>
                </c:pt>
                <c:pt idx="24">
                  <c:v>2098.86</c:v>
                </c:pt>
                <c:pt idx="25">
                  <c:v>2059.7399999999998</c:v>
                </c:pt>
                <c:pt idx="26">
                  <c:v>2043.94</c:v>
                </c:pt>
                <c:pt idx="27">
                  <c:v>1920.03</c:v>
                </c:pt>
                <c:pt idx="28">
                  <c:v>2063.11</c:v>
                </c:pt>
                <c:pt idx="29">
                  <c:v>2067.89</c:v>
                </c:pt>
                <c:pt idx="30">
                  <c:v>2058.9</c:v>
                </c:pt>
                <c:pt idx="31">
                  <c:v>1972.29</c:v>
                </c:pt>
                <c:pt idx="32">
                  <c:v>1960.23</c:v>
                </c:pt>
                <c:pt idx="33">
                  <c:v>1872.34</c:v>
                </c:pt>
                <c:pt idx="34">
                  <c:v>1848.36</c:v>
                </c:pt>
                <c:pt idx="35">
                  <c:v>1681.55</c:v>
                </c:pt>
                <c:pt idx="36">
                  <c:v>1606.28</c:v>
                </c:pt>
                <c:pt idx="37">
                  <c:v>1569.19</c:v>
                </c:pt>
                <c:pt idx="38">
                  <c:v>1426.19</c:v>
                </c:pt>
                <c:pt idx="39">
                  <c:v>1440.67</c:v>
                </c:pt>
                <c:pt idx="40">
                  <c:v>1362.16</c:v>
                </c:pt>
                <c:pt idx="41">
                  <c:v>1408.47</c:v>
                </c:pt>
                <c:pt idx="42">
                  <c:v>1257.6099999999999</c:v>
                </c:pt>
                <c:pt idx="43">
                  <c:v>1131.42</c:v>
                </c:pt>
                <c:pt idx="44">
                  <c:v>1320.64</c:v>
                </c:pt>
                <c:pt idx="45">
                  <c:v>1325.83</c:v>
                </c:pt>
                <c:pt idx="46">
                  <c:v>1257.6400000000001</c:v>
                </c:pt>
                <c:pt idx="47">
                  <c:v>1141.2</c:v>
                </c:pt>
                <c:pt idx="48">
                  <c:v>1030.71</c:v>
                </c:pt>
                <c:pt idx="49">
                  <c:v>1169.43</c:v>
                </c:pt>
                <c:pt idx="50">
                  <c:v>1115.0999999999999</c:v>
                </c:pt>
                <c:pt idx="51">
                  <c:v>1057.08</c:v>
                </c:pt>
                <c:pt idx="52">
                  <c:v>919.32</c:v>
                </c:pt>
                <c:pt idx="53">
                  <c:v>797.87</c:v>
                </c:pt>
                <c:pt idx="54">
                  <c:v>903.25</c:v>
                </c:pt>
                <c:pt idx="55">
                  <c:v>1166.3599999999999</c:v>
                </c:pt>
                <c:pt idx="56">
                  <c:v>1280</c:v>
                </c:pt>
                <c:pt idx="57">
                  <c:v>1322.7</c:v>
                </c:pt>
                <c:pt idx="58">
                  <c:v>1468.36</c:v>
                </c:pt>
                <c:pt idx="59">
                  <c:v>1526.75</c:v>
                </c:pt>
                <c:pt idx="60">
                  <c:v>1503.35</c:v>
                </c:pt>
                <c:pt idx="61">
                  <c:v>1420.86</c:v>
                </c:pt>
                <c:pt idx="62">
                  <c:v>1418.3</c:v>
                </c:pt>
                <c:pt idx="63">
                  <c:v>1335.85</c:v>
                </c:pt>
                <c:pt idx="64">
                  <c:v>1270.2</c:v>
                </c:pt>
                <c:pt idx="65">
                  <c:v>1294.83</c:v>
                </c:pt>
                <c:pt idx="66">
                  <c:v>1248.29</c:v>
                </c:pt>
                <c:pt idx="67">
                  <c:v>1228.81</c:v>
                </c:pt>
                <c:pt idx="68">
                  <c:v>1191.33</c:v>
                </c:pt>
                <c:pt idx="69">
                  <c:v>1180.5899999999999</c:v>
                </c:pt>
                <c:pt idx="70">
                  <c:v>1211.92</c:v>
                </c:pt>
                <c:pt idx="71">
                  <c:v>1114.58</c:v>
                </c:pt>
                <c:pt idx="72">
                  <c:v>1140.8399999999999</c:v>
                </c:pt>
                <c:pt idx="73">
                  <c:v>1126.21</c:v>
                </c:pt>
                <c:pt idx="74">
                  <c:v>1111.92</c:v>
                </c:pt>
                <c:pt idx="75">
                  <c:v>995.97</c:v>
                </c:pt>
                <c:pt idx="76">
                  <c:v>974.5</c:v>
                </c:pt>
                <c:pt idx="77">
                  <c:v>848.18</c:v>
                </c:pt>
                <c:pt idx="78">
                  <c:v>879.82</c:v>
                </c:pt>
                <c:pt idx="79">
                  <c:v>815.28</c:v>
                </c:pt>
                <c:pt idx="80">
                  <c:v>989.81</c:v>
                </c:pt>
                <c:pt idx="81">
                  <c:v>1147.3900000000001</c:v>
                </c:pt>
                <c:pt idx="82">
                  <c:v>1148.08</c:v>
                </c:pt>
                <c:pt idx="83">
                  <c:v>1040.94</c:v>
                </c:pt>
                <c:pt idx="84">
                  <c:v>1224.42</c:v>
                </c:pt>
                <c:pt idx="85">
                  <c:v>1160.33</c:v>
                </c:pt>
                <c:pt idx="86">
                  <c:v>1320.28</c:v>
                </c:pt>
                <c:pt idx="87">
                  <c:v>1436.51</c:v>
                </c:pt>
                <c:pt idx="88">
                  <c:v>1454.6</c:v>
                </c:pt>
                <c:pt idx="89">
                  <c:v>1498.58</c:v>
                </c:pt>
                <c:pt idx="90">
                  <c:v>1469.25</c:v>
                </c:pt>
                <c:pt idx="91">
                  <c:v>1282.71</c:v>
                </c:pt>
                <c:pt idx="92">
                  <c:v>1372.71</c:v>
                </c:pt>
                <c:pt idx="93">
                  <c:v>1286.3699999999999</c:v>
                </c:pt>
                <c:pt idx="94">
                  <c:v>1229.23</c:v>
                </c:pt>
                <c:pt idx="95">
                  <c:v>1017.01</c:v>
                </c:pt>
                <c:pt idx="96">
                  <c:v>1133.8399999999999</c:v>
                </c:pt>
                <c:pt idx="97">
                  <c:v>1101.75</c:v>
                </c:pt>
                <c:pt idx="98">
                  <c:v>970.43</c:v>
                </c:pt>
                <c:pt idx="99">
                  <c:v>947.28</c:v>
                </c:pt>
                <c:pt idx="100">
                  <c:v>885.14</c:v>
                </c:pt>
                <c:pt idx="101">
                  <c:v>757.12</c:v>
                </c:pt>
                <c:pt idx="102">
                  <c:v>740.74</c:v>
                </c:pt>
                <c:pt idx="103">
                  <c:v>687.31</c:v>
                </c:pt>
                <c:pt idx="104">
                  <c:v>670.63</c:v>
                </c:pt>
                <c:pt idx="105">
                  <c:v>645.5</c:v>
                </c:pt>
                <c:pt idx="106">
                  <c:v>615.92999999999995</c:v>
                </c:pt>
                <c:pt idx="107">
                  <c:v>584.41</c:v>
                </c:pt>
                <c:pt idx="108">
                  <c:v>544.75</c:v>
                </c:pt>
                <c:pt idx="109">
                  <c:v>500.71</c:v>
                </c:pt>
                <c:pt idx="110">
                  <c:v>459.27</c:v>
                </c:pt>
                <c:pt idx="111">
                  <c:v>462.69</c:v>
                </c:pt>
                <c:pt idx="112">
                  <c:v>444.27</c:v>
                </c:pt>
                <c:pt idx="113">
                  <c:v>445.77</c:v>
                </c:pt>
                <c:pt idx="114">
                  <c:v>466.45</c:v>
                </c:pt>
                <c:pt idx="115">
                  <c:v>458.93</c:v>
                </c:pt>
                <c:pt idx="116">
                  <c:v>450.53</c:v>
                </c:pt>
                <c:pt idx="117">
                  <c:v>451.67</c:v>
                </c:pt>
                <c:pt idx="118">
                  <c:v>435.71</c:v>
                </c:pt>
                <c:pt idx="119">
                  <c:v>417.8</c:v>
                </c:pt>
                <c:pt idx="120">
                  <c:v>408.14</c:v>
                </c:pt>
                <c:pt idx="121">
                  <c:v>403.69</c:v>
                </c:pt>
                <c:pt idx="122">
                  <c:v>417.09</c:v>
                </c:pt>
                <c:pt idx="123">
                  <c:v>387.86</c:v>
                </c:pt>
                <c:pt idx="124">
                  <c:v>371.16</c:v>
                </c:pt>
                <c:pt idx="125">
                  <c:v>375.22</c:v>
                </c:pt>
                <c:pt idx="126">
                  <c:v>330.22</c:v>
                </c:pt>
                <c:pt idx="127">
                  <c:v>306.05</c:v>
                </c:pt>
                <c:pt idx="128">
                  <c:v>358.02</c:v>
                </c:pt>
                <c:pt idx="129">
                  <c:v>339.94</c:v>
                </c:pt>
                <c:pt idx="130">
                  <c:v>353.4</c:v>
                </c:pt>
                <c:pt idx="131">
                  <c:v>349.15</c:v>
                </c:pt>
                <c:pt idx="132">
                  <c:v>317.98</c:v>
                </c:pt>
                <c:pt idx="133">
                  <c:v>294.87</c:v>
                </c:pt>
                <c:pt idx="134">
                  <c:v>277.72000000000003</c:v>
                </c:pt>
                <c:pt idx="135">
                  <c:v>271.91000000000003</c:v>
                </c:pt>
                <c:pt idx="136">
                  <c:v>273.5</c:v>
                </c:pt>
                <c:pt idx="137">
                  <c:v>258.89</c:v>
                </c:pt>
                <c:pt idx="138">
                  <c:v>247.08</c:v>
                </c:pt>
                <c:pt idx="139">
                  <c:v>321.83</c:v>
                </c:pt>
                <c:pt idx="140">
                  <c:v>304</c:v>
                </c:pt>
                <c:pt idx="141">
                  <c:v>291.7</c:v>
                </c:pt>
                <c:pt idx="142">
                  <c:v>242.17</c:v>
                </c:pt>
                <c:pt idx="143">
                  <c:v>231.32</c:v>
                </c:pt>
                <c:pt idx="144">
                  <c:v>250.84</c:v>
                </c:pt>
                <c:pt idx="145">
                  <c:v>238.9</c:v>
                </c:pt>
                <c:pt idx="146">
                  <c:v>211.28</c:v>
                </c:pt>
                <c:pt idx="147">
                  <c:v>182.08</c:v>
                </c:pt>
                <c:pt idx="148">
                  <c:v>191.85</c:v>
                </c:pt>
                <c:pt idx="149">
                  <c:v>180.66</c:v>
                </c:pt>
                <c:pt idx="150">
                  <c:v>167.24</c:v>
                </c:pt>
                <c:pt idx="151">
                  <c:v>166.1</c:v>
                </c:pt>
                <c:pt idx="152">
                  <c:v>153.18</c:v>
                </c:pt>
                <c:pt idx="153">
                  <c:v>159.18</c:v>
                </c:pt>
                <c:pt idx="154">
                  <c:v>164.93</c:v>
                </c:pt>
                <c:pt idx="155">
                  <c:v>166.07</c:v>
                </c:pt>
                <c:pt idx="156">
                  <c:v>168.11</c:v>
                </c:pt>
                <c:pt idx="157">
                  <c:v>152.96</c:v>
                </c:pt>
                <c:pt idx="158">
                  <c:v>140.63999999999999</c:v>
                </c:pt>
                <c:pt idx="159">
                  <c:v>120.42</c:v>
                </c:pt>
                <c:pt idx="160">
                  <c:v>109.61</c:v>
                </c:pt>
                <c:pt idx="161">
                  <c:v>111.96</c:v>
                </c:pt>
                <c:pt idx="162">
                  <c:v>122.55</c:v>
                </c:pt>
                <c:pt idx="163">
                  <c:v>116.18</c:v>
                </c:pt>
                <c:pt idx="164">
                  <c:v>131.21</c:v>
                </c:pt>
                <c:pt idx="165">
                  <c:v>136</c:v>
                </c:pt>
                <c:pt idx="166">
                  <c:v>135.76</c:v>
                </c:pt>
                <c:pt idx="167">
                  <c:v>125.46</c:v>
                </c:pt>
                <c:pt idx="168">
                  <c:v>114.24</c:v>
                </c:pt>
                <c:pt idx="169">
                  <c:v>102.09</c:v>
                </c:pt>
                <c:pt idx="170">
                  <c:v>107.94</c:v>
                </c:pt>
                <c:pt idx="171">
                  <c:v>109.32</c:v>
                </c:pt>
                <c:pt idx="172">
                  <c:v>102.91</c:v>
                </c:pt>
                <c:pt idx="173">
                  <c:v>101.59</c:v>
                </c:pt>
                <c:pt idx="174">
                  <c:v>96.11</c:v>
                </c:pt>
                <c:pt idx="175">
                  <c:v>102.54</c:v>
                </c:pt>
                <c:pt idx="176">
                  <c:v>95.53</c:v>
                </c:pt>
                <c:pt idx="177">
                  <c:v>89.21</c:v>
                </c:pt>
                <c:pt idx="178">
                  <c:v>95.1</c:v>
                </c:pt>
                <c:pt idx="179">
                  <c:v>96.53</c:v>
                </c:pt>
                <c:pt idx="180">
                  <c:v>100.48</c:v>
                </c:pt>
                <c:pt idx="181">
                  <c:v>98.42</c:v>
                </c:pt>
                <c:pt idx="182">
                  <c:v>107.46</c:v>
                </c:pt>
                <c:pt idx="183">
                  <c:v>105.24</c:v>
                </c:pt>
                <c:pt idx="184">
                  <c:v>104.28</c:v>
                </c:pt>
                <c:pt idx="185">
                  <c:v>102.77</c:v>
                </c:pt>
                <c:pt idx="186">
                  <c:v>90.19</c:v>
                </c:pt>
                <c:pt idx="187">
                  <c:v>83.87</c:v>
                </c:pt>
                <c:pt idx="188">
                  <c:v>95.19</c:v>
                </c:pt>
                <c:pt idx="189">
                  <c:v>83.36</c:v>
                </c:pt>
                <c:pt idx="190">
                  <c:v>68.56</c:v>
                </c:pt>
                <c:pt idx="191">
                  <c:v>63.54</c:v>
                </c:pt>
                <c:pt idx="192">
                  <c:v>86</c:v>
                </c:pt>
                <c:pt idx="193">
                  <c:v>93.98</c:v>
                </c:pt>
                <c:pt idx="194">
                  <c:v>97.55</c:v>
                </c:pt>
                <c:pt idx="195">
                  <c:v>108.43</c:v>
                </c:pt>
                <c:pt idx="196">
                  <c:v>104.26</c:v>
                </c:pt>
                <c:pt idx="197">
                  <c:v>111.52</c:v>
                </c:pt>
                <c:pt idx="198">
                  <c:v>118.05</c:v>
                </c:pt>
                <c:pt idx="199">
                  <c:v>110.55</c:v>
                </c:pt>
                <c:pt idx="200">
                  <c:v>107.14</c:v>
                </c:pt>
                <c:pt idx="201">
                  <c:v>107.2</c:v>
                </c:pt>
                <c:pt idx="202">
                  <c:v>102.09</c:v>
                </c:pt>
                <c:pt idx="203">
                  <c:v>98.34</c:v>
                </c:pt>
                <c:pt idx="204">
                  <c:v>99.7</c:v>
                </c:pt>
                <c:pt idx="205">
                  <c:v>100.31</c:v>
                </c:pt>
                <c:pt idx="206">
                  <c:v>92.15</c:v>
                </c:pt>
                <c:pt idx="207">
                  <c:v>84.21</c:v>
                </c:pt>
                <c:pt idx="208">
                  <c:v>72.72</c:v>
                </c:pt>
                <c:pt idx="209">
                  <c:v>89.63</c:v>
                </c:pt>
                <c:pt idx="210">
                  <c:v>92.06</c:v>
                </c:pt>
                <c:pt idx="211">
                  <c:v>93.12</c:v>
                </c:pt>
                <c:pt idx="212">
                  <c:v>97.71</c:v>
                </c:pt>
                <c:pt idx="213">
                  <c:v>101.51</c:v>
                </c:pt>
                <c:pt idx="214">
                  <c:v>103.86</c:v>
                </c:pt>
                <c:pt idx="215">
                  <c:v>102.67</c:v>
                </c:pt>
                <c:pt idx="216">
                  <c:v>99.58</c:v>
                </c:pt>
                <c:pt idx="217">
                  <c:v>90.2</c:v>
                </c:pt>
                <c:pt idx="218">
                  <c:v>96.47</c:v>
                </c:pt>
                <c:pt idx="219">
                  <c:v>96.71</c:v>
                </c:pt>
                <c:pt idx="220">
                  <c:v>90.64</c:v>
                </c:pt>
                <c:pt idx="221">
                  <c:v>90.2</c:v>
                </c:pt>
                <c:pt idx="222">
                  <c:v>80.33</c:v>
                </c:pt>
                <c:pt idx="223">
                  <c:v>76.56</c:v>
                </c:pt>
                <c:pt idx="224">
                  <c:v>84.74</c:v>
                </c:pt>
                <c:pt idx="225">
                  <c:v>89.23</c:v>
                </c:pt>
                <c:pt idx="226">
                  <c:v>92.43</c:v>
                </c:pt>
                <c:pt idx="227">
                  <c:v>89.96</c:v>
                </c:pt>
                <c:pt idx="228">
                  <c:v>84.12</c:v>
                </c:pt>
                <c:pt idx="229">
                  <c:v>86.16</c:v>
                </c:pt>
                <c:pt idx="230">
                  <c:v>84.75</c:v>
                </c:pt>
                <c:pt idx="231">
                  <c:v>84.18</c:v>
                </c:pt>
                <c:pt idx="232">
                  <c:v>81.69</c:v>
                </c:pt>
                <c:pt idx="233">
                  <c:v>78.98</c:v>
                </c:pt>
                <c:pt idx="234">
                  <c:v>75.02</c:v>
                </c:pt>
                <c:pt idx="235">
                  <c:v>71.7</c:v>
                </c:pt>
                <c:pt idx="236">
                  <c:v>69.37</c:v>
                </c:pt>
                <c:pt idx="237">
                  <c:v>66.569999999999993</c:v>
                </c:pt>
                <c:pt idx="238">
                  <c:v>63.1</c:v>
                </c:pt>
                <c:pt idx="239">
                  <c:v>56.27</c:v>
                </c:pt>
                <c:pt idx="240">
                  <c:v>54.75</c:v>
                </c:pt>
                <c:pt idx="241">
                  <c:v>69.55</c:v>
                </c:pt>
                <c:pt idx="242">
                  <c:v>71.55</c:v>
                </c:pt>
                <c:pt idx="243">
                  <c:v>66.73</c:v>
                </c:pt>
                <c:pt idx="244">
                  <c:v>64.64</c:v>
                </c:pt>
                <c:pt idx="245">
                  <c:v>65.06</c:v>
                </c:pt>
                <c:pt idx="246">
                  <c:v>58.11</c:v>
                </c:pt>
                <c:pt idx="247">
                  <c:v>53.52</c:v>
                </c:pt>
                <c:pt idx="248">
                  <c:v>56.92</c:v>
                </c:pt>
                <c:pt idx="249">
                  <c:v>55.34</c:v>
                </c:pt>
                <c:pt idx="250">
                  <c:v>59.89</c:v>
                </c:pt>
                <c:pt idx="251">
                  <c:v>56.88</c:v>
                </c:pt>
                <c:pt idx="252">
                  <c:v>58.47</c:v>
                </c:pt>
                <c:pt idx="253">
                  <c:v>55.44</c:v>
                </c:pt>
                <c:pt idx="254">
                  <c:v>55.21</c:v>
                </c:pt>
                <c:pt idx="255">
                  <c:v>50.06</c:v>
                </c:pt>
                <c:pt idx="256">
                  <c:v>45.24</c:v>
                </c:pt>
                <c:pt idx="257">
                  <c:v>42.1</c:v>
                </c:pt>
                <c:pt idx="258">
                  <c:v>39.99</c:v>
                </c:pt>
                <c:pt idx="259">
                  <c:v>42.42</c:v>
                </c:pt>
                <c:pt idx="260">
                  <c:v>47.37</c:v>
                </c:pt>
                <c:pt idx="261">
                  <c:v>44.11</c:v>
                </c:pt>
                <c:pt idx="262">
                  <c:v>46.67</c:v>
                </c:pt>
                <c:pt idx="263">
                  <c:v>45.35</c:v>
                </c:pt>
                <c:pt idx="264">
                  <c:v>46.97</c:v>
                </c:pt>
                <c:pt idx="265">
                  <c:v>48.48</c:v>
                </c:pt>
                <c:pt idx="266">
                  <c:v>45.48</c:v>
                </c:pt>
                <c:pt idx="267">
                  <c:v>43.67</c:v>
                </c:pt>
                <c:pt idx="268">
                  <c:v>41.03</c:v>
                </c:pt>
                <c:pt idx="269">
                  <c:v>36.58</c:v>
                </c:pt>
                <c:pt idx="270">
                  <c:v>35.979999999999997</c:v>
                </c:pt>
                <c:pt idx="271">
                  <c:v>32.31</c:v>
                </c:pt>
                <c:pt idx="272">
                  <c:v>29.21</c:v>
                </c:pt>
                <c:pt idx="273">
                  <c:v>26.94</c:v>
                </c:pt>
                <c:pt idx="274">
                  <c:v>24.81</c:v>
                </c:pt>
                <c:pt idx="275">
                  <c:v>23.35</c:v>
                </c:pt>
                <c:pt idx="276">
                  <c:v>24.14</c:v>
                </c:pt>
                <c:pt idx="277">
                  <c:v>25.29</c:v>
                </c:pt>
                <c:pt idx="278">
                  <c:v>26.57</c:v>
                </c:pt>
                <c:pt idx="279">
                  <c:v>24.54</c:v>
                </c:pt>
                <c:pt idx="280">
                  <c:v>24.96</c:v>
                </c:pt>
                <c:pt idx="281">
                  <c:v>24.37</c:v>
                </c:pt>
                <c:pt idx="282">
                  <c:v>23.77</c:v>
                </c:pt>
                <c:pt idx="283">
                  <c:v>23.26</c:v>
                </c:pt>
                <c:pt idx="284">
                  <c:v>20.96</c:v>
                </c:pt>
                <c:pt idx="285">
                  <c:v>21.48</c:v>
                </c:pt>
                <c:pt idx="286">
                  <c:v>20.43</c:v>
                </c:pt>
                <c:pt idx="287">
                  <c:v>19.45</c:v>
                </c:pt>
                <c:pt idx="288">
                  <c:v>17.690000000000001</c:v>
                </c:pt>
                <c:pt idx="289">
                  <c:v>17.29</c:v>
                </c:pt>
                <c:pt idx="290">
                  <c:v>16.79</c:v>
                </c:pt>
                <c:pt idx="291">
                  <c:v>15.58</c:v>
                </c:pt>
                <c:pt idx="292">
                  <c:v>14.16</c:v>
                </c:pt>
                <c:pt idx="293">
                  <c:v>15.06</c:v>
                </c:pt>
                <c:pt idx="294">
                  <c:v>15.2</c:v>
                </c:pt>
                <c:pt idx="295">
                  <c:v>15.49</c:v>
                </c:pt>
                <c:pt idx="296">
                  <c:v>16.739999999999998</c:v>
                </c:pt>
                <c:pt idx="297">
                  <c:v>15.08</c:v>
                </c:pt>
                <c:pt idx="298">
                  <c:v>15.3</c:v>
                </c:pt>
                <c:pt idx="299">
                  <c:v>15.11</c:v>
                </c:pt>
                <c:pt idx="300">
                  <c:v>15.21</c:v>
                </c:pt>
                <c:pt idx="301">
                  <c:v>15.17</c:v>
                </c:pt>
                <c:pt idx="302">
                  <c:v>15.3</c:v>
                </c:pt>
                <c:pt idx="303">
                  <c:v>14.96</c:v>
                </c:pt>
                <c:pt idx="304">
                  <c:v>18.43</c:v>
                </c:pt>
                <c:pt idx="305">
                  <c:v>18.04</c:v>
                </c:pt>
              </c:numCache>
            </c:numRef>
          </c:val>
          <c:smooth val="0"/>
          <c:extLst>
            <c:ext xmlns:c16="http://schemas.microsoft.com/office/drawing/2014/chart" uri="{C3380CC4-5D6E-409C-BE32-E72D297353CC}">
              <c16:uniqueId val="{00000000-E914-4FCB-A5AC-89DA6AD4BB1D}"/>
            </c:ext>
          </c:extLst>
        </c:ser>
        <c:dLbls>
          <c:showLegendKey val="0"/>
          <c:showVal val="0"/>
          <c:showCatName val="0"/>
          <c:showSerName val="0"/>
          <c:showPercent val="0"/>
          <c:showBubbleSize val="0"/>
        </c:dLbls>
        <c:marker val="1"/>
        <c:smooth val="0"/>
        <c:axId val="601176240"/>
        <c:axId val="601178208"/>
      </c:lineChart>
      <c:lineChart>
        <c:grouping val="standard"/>
        <c:varyColors val="0"/>
        <c:ser>
          <c:idx val="1"/>
          <c:order val="1"/>
          <c:tx>
            <c:strRef>
              <c:f>Sheet1!$C$1</c:f>
              <c:strCache>
                <c:ptCount val="1"/>
                <c:pt idx="0">
                  <c:v>GDP CHWG Index  (L1)</c:v>
                </c:pt>
              </c:strCache>
            </c:strRef>
          </c:tx>
          <c:spPr>
            <a:ln w="38100" cap="rnd">
              <a:solidFill>
                <a:schemeClr val="accent6"/>
              </a:solidFill>
              <a:prstDash val="sysDash"/>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Sheet1!$C$2:$C$307</c:f>
              <c:numCache>
                <c:formatCode>General</c:formatCode>
                <c:ptCount val="306"/>
                <c:pt idx="1">
                  <c:v>19727.919999999998</c:v>
                </c:pt>
                <c:pt idx="2">
                  <c:v>19806.29</c:v>
                </c:pt>
                <c:pt idx="3">
                  <c:v>19478.89</c:v>
                </c:pt>
                <c:pt idx="4">
                  <c:v>19368.310000000001</c:v>
                </c:pt>
                <c:pt idx="5">
                  <c:v>19055.650000000001</c:v>
                </c:pt>
                <c:pt idx="6">
                  <c:v>18767.78</c:v>
                </c:pt>
                <c:pt idx="7">
                  <c:v>18560.77</c:v>
                </c:pt>
                <c:pt idx="8">
                  <c:v>17258.21</c:v>
                </c:pt>
                <c:pt idx="9">
                  <c:v>18951.990000000002</c:v>
                </c:pt>
                <c:pt idx="10">
                  <c:v>19202.310000000001</c:v>
                </c:pt>
                <c:pt idx="11">
                  <c:v>19112.650000000001</c:v>
                </c:pt>
                <c:pt idx="12">
                  <c:v>18982.53</c:v>
                </c:pt>
                <c:pt idx="13">
                  <c:v>18833.2</c:v>
                </c:pt>
                <c:pt idx="14">
                  <c:v>18721.28</c:v>
                </c:pt>
                <c:pt idx="15">
                  <c:v>18679.599999999999</c:v>
                </c:pt>
                <c:pt idx="16">
                  <c:v>18590</c:v>
                </c:pt>
                <c:pt idx="17">
                  <c:v>18436.259999999998</c:v>
                </c:pt>
                <c:pt idx="18">
                  <c:v>18296.689999999999</c:v>
                </c:pt>
                <c:pt idx="19">
                  <c:v>18126.23</c:v>
                </c:pt>
                <c:pt idx="20">
                  <c:v>17996.8</c:v>
                </c:pt>
                <c:pt idx="21">
                  <c:v>17896.62</c:v>
                </c:pt>
                <c:pt idx="22">
                  <c:v>17812.560000000001</c:v>
                </c:pt>
                <c:pt idx="23">
                  <c:v>17724.490000000002</c:v>
                </c:pt>
                <c:pt idx="24">
                  <c:v>17618.580000000002</c:v>
                </c:pt>
                <c:pt idx="25">
                  <c:v>17565.46</c:v>
                </c:pt>
                <c:pt idx="26">
                  <c:v>17462.580000000002</c:v>
                </c:pt>
                <c:pt idx="27">
                  <c:v>17437.080000000002</c:v>
                </c:pt>
                <c:pt idx="28">
                  <c:v>17380.88</c:v>
                </c:pt>
                <c:pt idx="29">
                  <c:v>17280.650000000001</c:v>
                </c:pt>
                <c:pt idx="30">
                  <c:v>17141.23</c:v>
                </c:pt>
                <c:pt idx="31">
                  <c:v>17064.62</c:v>
                </c:pt>
                <c:pt idx="32">
                  <c:v>16868.11</c:v>
                </c:pt>
                <c:pt idx="33">
                  <c:v>16654.25</c:v>
                </c:pt>
                <c:pt idx="34">
                  <c:v>16712.759999999998</c:v>
                </c:pt>
                <c:pt idx="35">
                  <c:v>16594.740000000002</c:v>
                </c:pt>
                <c:pt idx="36">
                  <c:v>16464.400000000001</c:v>
                </c:pt>
                <c:pt idx="37">
                  <c:v>16441.48</c:v>
                </c:pt>
                <c:pt idx="38">
                  <c:v>16300.04</c:v>
                </c:pt>
                <c:pt idx="39">
                  <c:v>16282.15</c:v>
                </c:pt>
                <c:pt idx="40">
                  <c:v>16253.73</c:v>
                </c:pt>
                <c:pt idx="41">
                  <c:v>16179.97</c:v>
                </c:pt>
                <c:pt idx="42">
                  <c:v>16048.7</c:v>
                </c:pt>
                <c:pt idx="43">
                  <c:v>15870.68</c:v>
                </c:pt>
                <c:pt idx="44">
                  <c:v>15876.84</c:v>
                </c:pt>
                <c:pt idx="45">
                  <c:v>15769.91</c:v>
                </c:pt>
                <c:pt idx="46">
                  <c:v>15808</c:v>
                </c:pt>
                <c:pt idx="47">
                  <c:v>15726.28</c:v>
                </c:pt>
                <c:pt idx="48">
                  <c:v>15605.63</c:v>
                </c:pt>
                <c:pt idx="49">
                  <c:v>15456.06</c:v>
                </c:pt>
                <c:pt idx="50">
                  <c:v>15379.16</c:v>
                </c:pt>
                <c:pt idx="51">
                  <c:v>15216.65</c:v>
                </c:pt>
                <c:pt idx="52">
                  <c:v>15161.77</c:v>
                </c:pt>
                <c:pt idx="53">
                  <c:v>15187.47</c:v>
                </c:pt>
                <c:pt idx="54">
                  <c:v>15366.61</c:v>
                </c:pt>
                <c:pt idx="55">
                  <c:v>15709.56</c:v>
                </c:pt>
                <c:pt idx="56">
                  <c:v>15792.77</c:v>
                </c:pt>
                <c:pt idx="57">
                  <c:v>15702.91</c:v>
                </c:pt>
                <c:pt idx="58">
                  <c:v>15767.15</c:v>
                </c:pt>
                <c:pt idx="59">
                  <c:v>15671.61</c:v>
                </c:pt>
                <c:pt idx="60">
                  <c:v>15577.78</c:v>
                </c:pt>
                <c:pt idx="61">
                  <c:v>15478.96</c:v>
                </c:pt>
                <c:pt idx="62">
                  <c:v>15433.64</c:v>
                </c:pt>
                <c:pt idx="63">
                  <c:v>15304.52</c:v>
                </c:pt>
                <c:pt idx="64">
                  <c:v>15281.53</c:v>
                </c:pt>
                <c:pt idx="65">
                  <c:v>15244.09</c:v>
                </c:pt>
                <c:pt idx="66">
                  <c:v>15041.23</c:v>
                </c:pt>
                <c:pt idx="67">
                  <c:v>14956.29</c:v>
                </c:pt>
                <c:pt idx="68">
                  <c:v>14839.71</c:v>
                </c:pt>
                <c:pt idx="69">
                  <c:v>14767.85</c:v>
                </c:pt>
                <c:pt idx="70">
                  <c:v>14605.59</c:v>
                </c:pt>
                <c:pt idx="71">
                  <c:v>14457.83</c:v>
                </c:pt>
                <c:pt idx="72">
                  <c:v>14323.02</c:v>
                </c:pt>
                <c:pt idx="73">
                  <c:v>14212.34</c:v>
                </c:pt>
                <c:pt idx="74">
                  <c:v>14131.38</c:v>
                </c:pt>
                <c:pt idx="75">
                  <c:v>13970.16</c:v>
                </c:pt>
                <c:pt idx="76">
                  <c:v>13741.11</c:v>
                </c:pt>
                <c:pt idx="77">
                  <c:v>13619.43</c:v>
                </c:pt>
                <c:pt idx="78">
                  <c:v>13549.42</c:v>
                </c:pt>
                <c:pt idx="79">
                  <c:v>13531.74</c:v>
                </c:pt>
                <c:pt idx="80">
                  <c:v>13477.36</c:v>
                </c:pt>
                <c:pt idx="81">
                  <c:v>13394.91</c:v>
                </c:pt>
                <c:pt idx="82">
                  <c:v>13284.88</c:v>
                </c:pt>
                <c:pt idx="83">
                  <c:v>13248.14</c:v>
                </c:pt>
                <c:pt idx="84">
                  <c:v>13301.39</c:v>
                </c:pt>
                <c:pt idx="85">
                  <c:v>13219.25</c:v>
                </c:pt>
                <c:pt idx="86">
                  <c:v>13262.25</c:v>
                </c:pt>
                <c:pt idx="87">
                  <c:v>13183.89</c:v>
                </c:pt>
                <c:pt idx="88">
                  <c:v>13170.75</c:v>
                </c:pt>
                <c:pt idx="89">
                  <c:v>12935.25</c:v>
                </c:pt>
                <c:pt idx="90">
                  <c:v>12888.28</c:v>
                </c:pt>
                <c:pt idx="91">
                  <c:v>12679.98</c:v>
                </c:pt>
                <c:pt idx="92">
                  <c:v>12514.41</c:v>
                </c:pt>
                <c:pt idx="93">
                  <c:v>12410.78</c:v>
                </c:pt>
                <c:pt idx="94">
                  <c:v>12294.74</c:v>
                </c:pt>
                <c:pt idx="95">
                  <c:v>12099.19</c:v>
                </c:pt>
                <c:pt idx="96">
                  <c:v>11949.49</c:v>
                </c:pt>
                <c:pt idx="97">
                  <c:v>11839.88</c:v>
                </c:pt>
                <c:pt idx="98">
                  <c:v>11722.72</c:v>
                </c:pt>
                <c:pt idx="99">
                  <c:v>11622.91</c:v>
                </c:pt>
                <c:pt idx="100">
                  <c:v>11479.33</c:v>
                </c:pt>
                <c:pt idx="101">
                  <c:v>11291.67</c:v>
                </c:pt>
                <c:pt idx="102">
                  <c:v>11219.24</c:v>
                </c:pt>
                <c:pt idx="103">
                  <c:v>11103.93</c:v>
                </c:pt>
                <c:pt idx="104">
                  <c:v>11005.22</c:v>
                </c:pt>
                <c:pt idx="105">
                  <c:v>10824.67</c:v>
                </c:pt>
                <c:pt idx="106">
                  <c:v>10744.2</c:v>
                </c:pt>
                <c:pt idx="107">
                  <c:v>10671.74</c:v>
                </c:pt>
                <c:pt idx="108">
                  <c:v>10581.72</c:v>
                </c:pt>
                <c:pt idx="109">
                  <c:v>10550.25</c:v>
                </c:pt>
                <c:pt idx="110">
                  <c:v>10512.96</c:v>
                </c:pt>
                <c:pt idx="111">
                  <c:v>10393.9</c:v>
                </c:pt>
                <c:pt idx="112">
                  <c:v>10333.5</c:v>
                </c:pt>
                <c:pt idx="113">
                  <c:v>10195.34</c:v>
                </c:pt>
                <c:pt idx="114">
                  <c:v>10097.36</c:v>
                </c:pt>
                <c:pt idx="115">
                  <c:v>9961.8700000000008</c:v>
                </c:pt>
                <c:pt idx="116">
                  <c:v>9914.57</c:v>
                </c:pt>
                <c:pt idx="117">
                  <c:v>9857.18</c:v>
                </c:pt>
                <c:pt idx="118">
                  <c:v>9840.75</c:v>
                </c:pt>
                <c:pt idx="119">
                  <c:v>9739.18</c:v>
                </c:pt>
                <c:pt idx="120">
                  <c:v>9643.89</c:v>
                </c:pt>
                <c:pt idx="121">
                  <c:v>9540.44</c:v>
                </c:pt>
                <c:pt idx="122">
                  <c:v>9427.58</c:v>
                </c:pt>
                <c:pt idx="123">
                  <c:v>9394.83</c:v>
                </c:pt>
                <c:pt idx="124">
                  <c:v>9347.6</c:v>
                </c:pt>
                <c:pt idx="125">
                  <c:v>9275.2800000000007</c:v>
                </c:pt>
                <c:pt idx="126">
                  <c:v>9318.8799999999992</c:v>
                </c:pt>
                <c:pt idx="127">
                  <c:v>9404.49</c:v>
                </c:pt>
                <c:pt idx="128">
                  <c:v>9398.24</c:v>
                </c:pt>
                <c:pt idx="129">
                  <c:v>9364.26</c:v>
                </c:pt>
                <c:pt idx="130">
                  <c:v>9263.0300000000007</c:v>
                </c:pt>
                <c:pt idx="131">
                  <c:v>9244.82</c:v>
                </c:pt>
                <c:pt idx="132">
                  <c:v>9176.83</c:v>
                </c:pt>
                <c:pt idx="133">
                  <c:v>9107.31</c:v>
                </c:pt>
                <c:pt idx="134">
                  <c:v>9015.66</c:v>
                </c:pt>
                <c:pt idx="135">
                  <c:v>8897.11</c:v>
                </c:pt>
                <c:pt idx="136">
                  <c:v>8845.2800000000007</c:v>
                </c:pt>
                <c:pt idx="137">
                  <c:v>8730.57</c:v>
                </c:pt>
                <c:pt idx="138">
                  <c:v>8685.69</c:v>
                </c:pt>
                <c:pt idx="139">
                  <c:v>8539.08</c:v>
                </c:pt>
                <c:pt idx="140">
                  <c:v>8465.6299999999992</c:v>
                </c:pt>
                <c:pt idx="141">
                  <c:v>8375.27</c:v>
                </c:pt>
                <c:pt idx="142">
                  <c:v>8313.34</c:v>
                </c:pt>
                <c:pt idx="143">
                  <c:v>8268.93</c:v>
                </c:pt>
                <c:pt idx="144">
                  <c:v>8190.55</c:v>
                </c:pt>
                <c:pt idx="145">
                  <c:v>8153.83</c:v>
                </c:pt>
                <c:pt idx="146">
                  <c:v>8078.42</c:v>
                </c:pt>
                <c:pt idx="147">
                  <c:v>8018.81</c:v>
                </c:pt>
                <c:pt idx="148">
                  <c:v>7898.19</c:v>
                </c:pt>
                <c:pt idx="149">
                  <c:v>7829.26</c:v>
                </c:pt>
                <c:pt idx="150">
                  <c:v>7754.12</c:v>
                </c:pt>
                <c:pt idx="151">
                  <c:v>7690.98</c:v>
                </c:pt>
                <c:pt idx="152">
                  <c:v>7617.55</c:v>
                </c:pt>
                <c:pt idx="153">
                  <c:v>7488.17</c:v>
                </c:pt>
                <c:pt idx="154">
                  <c:v>7344.6</c:v>
                </c:pt>
                <c:pt idx="155">
                  <c:v>7194.5</c:v>
                </c:pt>
                <c:pt idx="156">
                  <c:v>7053.5</c:v>
                </c:pt>
                <c:pt idx="157">
                  <c:v>6896.56</c:v>
                </c:pt>
                <c:pt idx="158">
                  <c:v>6806.86</c:v>
                </c:pt>
                <c:pt idx="159">
                  <c:v>6804.14</c:v>
                </c:pt>
                <c:pt idx="160">
                  <c:v>6830.25</c:v>
                </c:pt>
                <c:pt idx="161">
                  <c:v>6799.23</c:v>
                </c:pt>
                <c:pt idx="162">
                  <c:v>6906.53</c:v>
                </c:pt>
                <c:pt idx="163">
                  <c:v>6982.61</c:v>
                </c:pt>
                <c:pt idx="164">
                  <c:v>6899.98</c:v>
                </c:pt>
                <c:pt idx="165">
                  <c:v>6951.5</c:v>
                </c:pt>
                <c:pt idx="166">
                  <c:v>6817.9</c:v>
                </c:pt>
                <c:pt idx="167">
                  <c:v>6693.08</c:v>
                </c:pt>
                <c:pt idx="168">
                  <c:v>6701.05</c:v>
                </c:pt>
                <c:pt idx="169">
                  <c:v>6842.02</c:v>
                </c:pt>
                <c:pt idx="170">
                  <c:v>6820.57</c:v>
                </c:pt>
                <c:pt idx="171">
                  <c:v>6803.56</c:v>
                </c:pt>
                <c:pt idx="172">
                  <c:v>6753.39</c:v>
                </c:pt>
                <c:pt idx="173">
                  <c:v>6746.18</c:v>
                </c:pt>
                <c:pt idx="174">
                  <c:v>6734.07</c:v>
                </c:pt>
                <c:pt idx="175">
                  <c:v>6644.75</c:v>
                </c:pt>
                <c:pt idx="176">
                  <c:v>6578.6</c:v>
                </c:pt>
                <c:pt idx="177">
                  <c:v>6333.85</c:v>
                </c:pt>
                <c:pt idx="178">
                  <c:v>6313.7</c:v>
                </c:pt>
                <c:pt idx="179">
                  <c:v>6313.56</c:v>
                </c:pt>
                <c:pt idx="180">
                  <c:v>6201.66</c:v>
                </c:pt>
                <c:pt idx="181">
                  <c:v>6083.39</c:v>
                </c:pt>
                <c:pt idx="182">
                  <c:v>6012.36</c:v>
                </c:pt>
                <c:pt idx="183">
                  <c:v>5969.09</c:v>
                </c:pt>
                <c:pt idx="184">
                  <c:v>5936.52</c:v>
                </c:pt>
                <c:pt idx="185">
                  <c:v>5893.28</c:v>
                </c:pt>
                <c:pt idx="186">
                  <c:v>5763.67</c:v>
                </c:pt>
                <c:pt idx="187">
                  <c:v>5687.09</c:v>
                </c:pt>
                <c:pt idx="188">
                  <c:v>5591.38</c:v>
                </c:pt>
                <c:pt idx="189">
                  <c:v>5551.71</c:v>
                </c:pt>
                <c:pt idx="190">
                  <c:v>5620.13</c:v>
                </c:pt>
                <c:pt idx="191">
                  <c:v>5642.02</c:v>
                </c:pt>
                <c:pt idx="192">
                  <c:v>5695.86</c:v>
                </c:pt>
                <c:pt idx="193">
                  <c:v>5682.35</c:v>
                </c:pt>
                <c:pt idx="194">
                  <c:v>5731.63</c:v>
                </c:pt>
                <c:pt idx="195">
                  <c:v>5677.74</c:v>
                </c:pt>
                <c:pt idx="196">
                  <c:v>5707.75</c:v>
                </c:pt>
                <c:pt idx="197">
                  <c:v>5646.29</c:v>
                </c:pt>
                <c:pt idx="198">
                  <c:v>5509.93</c:v>
                </c:pt>
                <c:pt idx="199">
                  <c:v>5419.18</c:v>
                </c:pt>
                <c:pt idx="200">
                  <c:v>5368.48</c:v>
                </c:pt>
                <c:pt idx="201">
                  <c:v>5249.34</c:v>
                </c:pt>
                <c:pt idx="202">
                  <c:v>5154.55</c:v>
                </c:pt>
                <c:pt idx="203">
                  <c:v>5142.42</c:v>
                </c:pt>
                <c:pt idx="204">
                  <c:v>5100.45</c:v>
                </c:pt>
                <c:pt idx="205">
                  <c:v>5073</c:v>
                </c:pt>
                <c:pt idx="206">
                  <c:v>4938.8599999999997</c:v>
                </c:pt>
                <c:pt idx="207">
                  <c:v>4992.3599999999997</c:v>
                </c:pt>
                <c:pt idx="208">
                  <c:v>4946.7700000000004</c:v>
                </c:pt>
                <c:pt idx="209">
                  <c:v>4939.76</c:v>
                </c:pt>
                <c:pt idx="210">
                  <c:v>4947.1000000000004</c:v>
                </c:pt>
                <c:pt idx="211">
                  <c:v>4971.3500000000004</c:v>
                </c:pt>
                <c:pt idx="212">
                  <c:v>4938.7299999999996</c:v>
                </c:pt>
                <c:pt idx="213">
                  <c:v>4923.76</c:v>
                </c:pt>
                <c:pt idx="214">
                  <c:v>4847.88</c:v>
                </c:pt>
                <c:pt idx="215">
                  <c:v>4828.8900000000003</c:v>
                </c:pt>
                <c:pt idx="216">
                  <c:v>4791.76</c:v>
                </c:pt>
                <c:pt idx="217">
                  <c:v>4713.01</c:v>
                </c:pt>
                <c:pt idx="218">
                  <c:v>4618.8100000000004</c:v>
                </c:pt>
                <c:pt idx="219">
                  <c:v>4584.25</c:v>
                </c:pt>
                <c:pt idx="220">
                  <c:v>4541.28</c:v>
                </c:pt>
                <c:pt idx="221">
                  <c:v>4538.5</c:v>
                </c:pt>
                <c:pt idx="222">
                  <c:v>4498.66</c:v>
                </c:pt>
                <c:pt idx="223">
                  <c:v>4462.05</c:v>
                </c:pt>
                <c:pt idx="224">
                  <c:v>4424.58</c:v>
                </c:pt>
                <c:pt idx="225">
                  <c:v>4409.5200000000004</c:v>
                </c:pt>
                <c:pt idx="226">
                  <c:v>4304.7299999999996</c:v>
                </c:pt>
                <c:pt idx="227">
                  <c:v>4207.78</c:v>
                </c:pt>
                <c:pt idx="228">
                  <c:v>4116.2700000000004</c:v>
                </c:pt>
                <c:pt idx="229">
                  <c:v>4064.92</c:v>
                </c:pt>
                <c:pt idx="230">
                  <c:v>3968.88</c:v>
                </c:pt>
                <c:pt idx="231">
                  <c:v>3956.66</c:v>
                </c:pt>
                <c:pt idx="232">
                  <c:v>3895.79</c:v>
                </c:pt>
                <c:pt idx="233">
                  <c:v>3853.83</c:v>
                </c:pt>
                <c:pt idx="234">
                  <c:v>3774.26</c:v>
                </c:pt>
                <c:pt idx="235">
                  <c:v>3749.68</c:v>
                </c:pt>
                <c:pt idx="236">
                  <c:v>3669.02</c:v>
                </c:pt>
                <c:pt idx="237">
                  <c:v>3628.31</c:v>
                </c:pt>
                <c:pt idx="238">
                  <c:v>3589.13</c:v>
                </c:pt>
                <c:pt idx="239">
                  <c:v>3577.36</c:v>
                </c:pt>
                <c:pt idx="240">
                  <c:v>3533.95</c:v>
                </c:pt>
                <c:pt idx="241">
                  <c:v>3502.3</c:v>
                </c:pt>
                <c:pt idx="242">
                  <c:v>3440.92</c:v>
                </c:pt>
                <c:pt idx="243">
                  <c:v>3374.74</c:v>
                </c:pt>
                <c:pt idx="244">
                  <c:v>3311.18</c:v>
                </c:pt>
                <c:pt idx="245">
                  <c:v>3255.91</c:v>
                </c:pt>
                <c:pt idx="246">
                  <c:v>3234.09</c:v>
                </c:pt>
                <c:pt idx="247">
                  <c:v>3276.13</c:v>
                </c:pt>
                <c:pt idx="248">
                  <c:v>3260.18</c:v>
                </c:pt>
                <c:pt idx="249">
                  <c:v>3277.85</c:v>
                </c:pt>
                <c:pt idx="250">
                  <c:v>3205.79</c:v>
                </c:pt>
                <c:pt idx="251">
                  <c:v>3196.68</c:v>
                </c:pt>
                <c:pt idx="252">
                  <c:v>3194.43</c:v>
                </c:pt>
                <c:pt idx="253">
                  <c:v>3123.98</c:v>
                </c:pt>
                <c:pt idx="254">
                  <c:v>3065.14</c:v>
                </c:pt>
                <c:pt idx="255">
                  <c:v>2995.11</c:v>
                </c:pt>
                <c:pt idx="256">
                  <c:v>2927.4</c:v>
                </c:pt>
                <c:pt idx="257">
                  <c:v>2908.28</c:v>
                </c:pt>
                <c:pt idx="258">
                  <c:v>2985.77</c:v>
                </c:pt>
                <c:pt idx="259">
                  <c:v>3016.98</c:v>
                </c:pt>
                <c:pt idx="260">
                  <c:v>2987.7</c:v>
                </c:pt>
                <c:pt idx="261">
                  <c:v>2994.26</c:v>
                </c:pt>
                <c:pt idx="262">
                  <c:v>2975.21</c:v>
                </c:pt>
                <c:pt idx="263">
                  <c:v>2927.03</c:v>
                </c:pt>
                <c:pt idx="264">
                  <c:v>2929.67</c:v>
                </c:pt>
                <c:pt idx="265">
                  <c:v>2905.66</c:v>
                </c:pt>
                <c:pt idx="266">
                  <c:v>2916.99</c:v>
                </c:pt>
                <c:pt idx="267">
                  <c:v>2899.58</c:v>
                </c:pt>
                <c:pt idx="268">
                  <c:v>2860.94</c:v>
                </c:pt>
                <c:pt idx="269">
                  <c:v>2815.13</c:v>
                </c:pt>
                <c:pt idx="270">
                  <c:v>2736.96</c:v>
                </c:pt>
                <c:pt idx="271">
                  <c:v>2684.43</c:v>
                </c:pt>
                <c:pt idx="272">
                  <c:v>2654.46</c:v>
                </c:pt>
                <c:pt idx="273">
                  <c:v>2651.57</c:v>
                </c:pt>
                <c:pt idx="274">
                  <c:v>2664.3</c:v>
                </c:pt>
                <c:pt idx="275">
                  <c:v>2705.26</c:v>
                </c:pt>
                <c:pt idx="276">
                  <c:v>2720.57</c:v>
                </c:pt>
                <c:pt idx="277">
                  <c:v>2699.7</c:v>
                </c:pt>
                <c:pt idx="278">
                  <c:v>2650.43</c:v>
                </c:pt>
                <c:pt idx="279">
                  <c:v>2566.15</c:v>
                </c:pt>
                <c:pt idx="280">
                  <c:v>2547.7600000000002</c:v>
                </c:pt>
                <c:pt idx="281">
                  <c:v>2542.29</c:v>
                </c:pt>
                <c:pt idx="282">
                  <c:v>2515.41</c:v>
                </c:pt>
                <c:pt idx="283">
                  <c:v>2509.88</c:v>
                </c:pt>
                <c:pt idx="284">
                  <c:v>2459.1999999999998</c:v>
                </c:pt>
                <c:pt idx="285">
                  <c:v>2417.31</c:v>
                </c:pt>
                <c:pt idx="286">
                  <c:v>2384.92</c:v>
                </c:pt>
                <c:pt idx="287">
                  <c:v>2340.11</c:v>
                </c:pt>
                <c:pt idx="288">
                  <c:v>2253.04</c:v>
                </c:pt>
                <c:pt idx="289">
                  <c:v>2186.36</c:v>
                </c:pt>
                <c:pt idx="290">
                  <c:v>2103.69</c:v>
                </c:pt>
                <c:pt idx="291">
                  <c:v>2121.4899999999998</c:v>
                </c:pt>
                <c:pt idx="292">
                  <c:v>2099.81</c:v>
                </c:pt>
                <c:pt idx="293">
                  <c:v>2107</c:v>
                </c:pt>
                <c:pt idx="294">
                  <c:v>2136.44</c:v>
                </c:pt>
                <c:pt idx="295">
                  <c:v>2134.06</c:v>
                </c:pt>
                <c:pt idx="296">
                  <c:v>2121.9</c:v>
                </c:pt>
                <c:pt idx="297">
                  <c:v>2087.44</c:v>
                </c:pt>
                <c:pt idx="298">
                  <c:v>2056.5100000000002</c:v>
                </c:pt>
                <c:pt idx="299">
                  <c:v>2024.83</c:v>
                </c:pt>
                <c:pt idx="300">
                  <c:v>2029.02</c:v>
                </c:pt>
                <c:pt idx="301">
                  <c:v>2034.45</c:v>
                </c:pt>
              </c:numCache>
            </c:numRef>
          </c:val>
          <c:smooth val="0"/>
          <c:extLst>
            <c:ext xmlns:c16="http://schemas.microsoft.com/office/drawing/2014/chart" uri="{C3380CC4-5D6E-409C-BE32-E72D297353CC}">
              <c16:uniqueId val="{00000001-E914-4FCB-A5AC-89DA6AD4BB1D}"/>
            </c:ext>
          </c:extLst>
        </c:ser>
        <c:dLbls>
          <c:showLegendKey val="0"/>
          <c:showVal val="0"/>
          <c:showCatName val="0"/>
          <c:showSerName val="0"/>
          <c:showPercent val="0"/>
          <c:showBubbleSize val="0"/>
        </c:dLbls>
        <c:marker val="1"/>
        <c:smooth val="0"/>
        <c:axId val="899859656"/>
        <c:axId val="899862280"/>
      </c:lineChart>
      <c:dateAx>
        <c:axId val="601176240"/>
        <c:scaling>
          <c:orientation val="minMax"/>
          <c:max val="33572"/>
          <c:min val="32689"/>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bg1"/>
                </a:solidFill>
                <a:latin typeface="+mn-lt"/>
                <a:ea typeface="+mn-ea"/>
                <a:cs typeface="+mn-cs"/>
              </a:defRPr>
            </a:pPr>
            <a:endParaRPr lang="en-US"/>
          </a:p>
        </c:txPr>
        <c:crossAx val="601178208"/>
        <c:crosses val="autoZero"/>
        <c:auto val="1"/>
        <c:lblOffset val="100"/>
        <c:baseTimeUnit val="months"/>
        <c:majorUnit val="6"/>
        <c:majorTimeUnit val="months"/>
      </c:dateAx>
      <c:valAx>
        <c:axId val="601178208"/>
        <c:scaling>
          <c:orientation val="minMax"/>
          <c:max val="420"/>
          <c:min val="30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crossAx val="601176240"/>
        <c:crosses val="autoZero"/>
        <c:crossBetween val="between"/>
        <c:majorUnit val="30"/>
      </c:valAx>
      <c:valAx>
        <c:axId val="899862280"/>
        <c:scaling>
          <c:orientation val="minMax"/>
          <c:max val="9500"/>
          <c:min val="91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99859656"/>
        <c:crosses val="max"/>
        <c:crossBetween val="between"/>
        <c:majorUnit val="100"/>
        <c:minorUnit val="20"/>
      </c:valAx>
      <c:dateAx>
        <c:axId val="899859656"/>
        <c:scaling>
          <c:orientation val="minMax"/>
        </c:scaling>
        <c:delete val="1"/>
        <c:axPos val="b"/>
        <c:numFmt formatCode="m/d/yyyy" sourceLinked="1"/>
        <c:majorTickMark val="out"/>
        <c:minorTickMark val="none"/>
        <c:tickLblPos val="nextTo"/>
        <c:crossAx val="89986228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bg1"/>
                </a:solidFill>
              </a:rPr>
              <a:t>Global Financial Crisis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SPX Index  (R1)</c:v>
                </c:pt>
              </c:strCache>
            </c:strRef>
          </c:tx>
          <c:spPr>
            <a:ln w="38100" cap="rnd">
              <a:solidFill>
                <a:schemeClr val="bg1">
                  <a:lumMod val="85000"/>
                </a:schemeClr>
              </a:solidFill>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Sheet1!$B$2:$B$307</c:f>
              <c:numCache>
                <c:formatCode>General</c:formatCode>
                <c:ptCount val="306"/>
                <c:pt idx="0">
                  <c:v>3785.38</c:v>
                </c:pt>
                <c:pt idx="1">
                  <c:v>4530.41</c:v>
                </c:pt>
                <c:pt idx="2">
                  <c:v>4766.18</c:v>
                </c:pt>
                <c:pt idx="3">
                  <c:v>4307.54</c:v>
                </c:pt>
                <c:pt idx="4">
                  <c:v>4297.5</c:v>
                </c:pt>
                <c:pt idx="5">
                  <c:v>3972.89</c:v>
                </c:pt>
                <c:pt idx="6">
                  <c:v>3756.07</c:v>
                </c:pt>
                <c:pt idx="7">
                  <c:v>3363</c:v>
                </c:pt>
                <c:pt idx="8">
                  <c:v>3100.29</c:v>
                </c:pt>
                <c:pt idx="9">
                  <c:v>2584.59</c:v>
                </c:pt>
                <c:pt idx="10">
                  <c:v>3230.78</c:v>
                </c:pt>
                <c:pt idx="11">
                  <c:v>2976.74</c:v>
                </c:pt>
                <c:pt idx="12">
                  <c:v>2941.76</c:v>
                </c:pt>
                <c:pt idx="13">
                  <c:v>2834.4</c:v>
                </c:pt>
                <c:pt idx="14">
                  <c:v>2506.85</c:v>
                </c:pt>
                <c:pt idx="15">
                  <c:v>2913.98</c:v>
                </c:pt>
                <c:pt idx="16">
                  <c:v>2718.37</c:v>
                </c:pt>
                <c:pt idx="17">
                  <c:v>2640.87</c:v>
                </c:pt>
                <c:pt idx="18">
                  <c:v>2673.61</c:v>
                </c:pt>
                <c:pt idx="19">
                  <c:v>2519.36</c:v>
                </c:pt>
                <c:pt idx="20">
                  <c:v>2423.41</c:v>
                </c:pt>
                <c:pt idx="21">
                  <c:v>2362.7199999999998</c:v>
                </c:pt>
                <c:pt idx="22">
                  <c:v>2238.83</c:v>
                </c:pt>
                <c:pt idx="23">
                  <c:v>2168.27</c:v>
                </c:pt>
                <c:pt idx="24">
                  <c:v>2098.86</c:v>
                </c:pt>
                <c:pt idx="25">
                  <c:v>2059.7399999999998</c:v>
                </c:pt>
                <c:pt idx="26">
                  <c:v>2043.94</c:v>
                </c:pt>
                <c:pt idx="27">
                  <c:v>1920.03</c:v>
                </c:pt>
                <c:pt idx="28">
                  <c:v>2063.11</c:v>
                </c:pt>
                <c:pt idx="29">
                  <c:v>2067.89</c:v>
                </c:pt>
                <c:pt idx="30">
                  <c:v>2058.9</c:v>
                </c:pt>
                <c:pt idx="31">
                  <c:v>1972.29</c:v>
                </c:pt>
                <c:pt idx="32">
                  <c:v>1960.23</c:v>
                </c:pt>
                <c:pt idx="33">
                  <c:v>1872.34</c:v>
                </c:pt>
                <c:pt idx="34">
                  <c:v>1848.36</c:v>
                </c:pt>
                <c:pt idx="35">
                  <c:v>1681.55</c:v>
                </c:pt>
                <c:pt idx="36">
                  <c:v>1606.28</c:v>
                </c:pt>
                <c:pt idx="37">
                  <c:v>1569.19</c:v>
                </c:pt>
                <c:pt idx="38">
                  <c:v>1426.19</c:v>
                </c:pt>
                <c:pt idx="39">
                  <c:v>1440.67</c:v>
                </c:pt>
                <c:pt idx="40">
                  <c:v>1362.16</c:v>
                </c:pt>
                <c:pt idx="41">
                  <c:v>1408.47</c:v>
                </c:pt>
                <c:pt idx="42">
                  <c:v>1257.6099999999999</c:v>
                </c:pt>
                <c:pt idx="43">
                  <c:v>1131.42</c:v>
                </c:pt>
                <c:pt idx="44">
                  <c:v>1320.64</c:v>
                </c:pt>
                <c:pt idx="45">
                  <c:v>1325.83</c:v>
                </c:pt>
                <c:pt idx="46">
                  <c:v>1257.6400000000001</c:v>
                </c:pt>
                <c:pt idx="47">
                  <c:v>1141.2</c:v>
                </c:pt>
                <c:pt idx="48">
                  <c:v>1030.71</c:v>
                </c:pt>
                <c:pt idx="49">
                  <c:v>1169.43</c:v>
                </c:pt>
                <c:pt idx="50">
                  <c:v>1115.0999999999999</c:v>
                </c:pt>
                <c:pt idx="51">
                  <c:v>1057.08</c:v>
                </c:pt>
                <c:pt idx="52">
                  <c:v>919.32</c:v>
                </c:pt>
                <c:pt idx="53">
                  <c:v>797.87</c:v>
                </c:pt>
                <c:pt idx="54">
                  <c:v>903.25</c:v>
                </c:pt>
                <c:pt idx="55">
                  <c:v>1166.3599999999999</c:v>
                </c:pt>
                <c:pt idx="56">
                  <c:v>1280</c:v>
                </c:pt>
                <c:pt idx="57">
                  <c:v>1322.7</c:v>
                </c:pt>
                <c:pt idx="58">
                  <c:v>1468.36</c:v>
                </c:pt>
                <c:pt idx="59">
                  <c:v>1526.75</c:v>
                </c:pt>
                <c:pt idx="60">
                  <c:v>1503.35</c:v>
                </c:pt>
                <c:pt idx="61">
                  <c:v>1420.86</c:v>
                </c:pt>
                <c:pt idx="62">
                  <c:v>1418.3</c:v>
                </c:pt>
                <c:pt idx="63">
                  <c:v>1335.85</c:v>
                </c:pt>
                <c:pt idx="64">
                  <c:v>1270.2</c:v>
                </c:pt>
                <c:pt idx="65">
                  <c:v>1294.83</c:v>
                </c:pt>
                <c:pt idx="66">
                  <c:v>1248.29</c:v>
                </c:pt>
                <c:pt idx="67">
                  <c:v>1228.81</c:v>
                </c:pt>
                <c:pt idx="68">
                  <c:v>1191.33</c:v>
                </c:pt>
                <c:pt idx="69">
                  <c:v>1180.5899999999999</c:v>
                </c:pt>
                <c:pt idx="70">
                  <c:v>1211.92</c:v>
                </c:pt>
                <c:pt idx="71">
                  <c:v>1114.58</c:v>
                </c:pt>
                <c:pt idx="72">
                  <c:v>1140.8399999999999</c:v>
                </c:pt>
                <c:pt idx="73">
                  <c:v>1126.21</c:v>
                </c:pt>
                <c:pt idx="74">
                  <c:v>1111.92</c:v>
                </c:pt>
                <c:pt idx="75">
                  <c:v>995.97</c:v>
                </c:pt>
                <c:pt idx="76">
                  <c:v>974.5</c:v>
                </c:pt>
                <c:pt idx="77">
                  <c:v>848.18</c:v>
                </c:pt>
                <c:pt idx="78">
                  <c:v>879.82</c:v>
                </c:pt>
                <c:pt idx="79">
                  <c:v>815.28</c:v>
                </c:pt>
                <c:pt idx="80">
                  <c:v>989.81</c:v>
                </c:pt>
                <c:pt idx="81">
                  <c:v>1147.3900000000001</c:v>
                </c:pt>
                <c:pt idx="82">
                  <c:v>1148.08</c:v>
                </c:pt>
                <c:pt idx="83">
                  <c:v>1040.94</c:v>
                </c:pt>
                <c:pt idx="84">
                  <c:v>1224.42</c:v>
                </c:pt>
                <c:pt idx="85">
                  <c:v>1160.33</c:v>
                </c:pt>
                <c:pt idx="86">
                  <c:v>1320.28</c:v>
                </c:pt>
                <c:pt idx="87">
                  <c:v>1436.51</c:v>
                </c:pt>
                <c:pt idx="88">
                  <c:v>1454.6</c:v>
                </c:pt>
                <c:pt idx="89">
                  <c:v>1498.58</c:v>
                </c:pt>
                <c:pt idx="90">
                  <c:v>1469.25</c:v>
                </c:pt>
                <c:pt idx="91">
                  <c:v>1282.71</c:v>
                </c:pt>
                <c:pt idx="92">
                  <c:v>1372.71</c:v>
                </c:pt>
                <c:pt idx="93">
                  <c:v>1286.3699999999999</c:v>
                </c:pt>
                <c:pt idx="94">
                  <c:v>1229.23</c:v>
                </c:pt>
                <c:pt idx="95">
                  <c:v>1017.01</c:v>
                </c:pt>
                <c:pt idx="96">
                  <c:v>1133.8399999999999</c:v>
                </c:pt>
                <c:pt idx="97">
                  <c:v>1101.75</c:v>
                </c:pt>
                <c:pt idx="98">
                  <c:v>970.43</c:v>
                </c:pt>
                <c:pt idx="99">
                  <c:v>947.28</c:v>
                </c:pt>
                <c:pt idx="100">
                  <c:v>885.14</c:v>
                </c:pt>
                <c:pt idx="101">
                  <c:v>757.12</c:v>
                </c:pt>
                <c:pt idx="102">
                  <c:v>740.74</c:v>
                </c:pt>
                <c:pt idx="103">
                  <c:v>687.31</c:v>
                </c:pt>
                <c:pt idx="104">
                  <c:v>670.63</c:v>
                </c:pt>
                <c:pt idx="105">
                  <c:v>645.5</c:v>
                </c:pt>
                <c:pt idx="106">
                  <c:v>615.92999999999995</c:v>
                </c:pt>
                <c:pt idx="107">
                  <c:v>584.41</c:v>
                </c:pt>
                <c:pt idx="108">
                  <c:v>544.75</c:v>
                </c:pt>
                <c:pt idx="109">
                  <c:v>500.71</c:v>
                </c:pt>
                <c:pt idx="110">
                  <c:v>459.27</c:v>
                </c:pt>
                <c:pt idx="111">
                  <c:v>462.69</c:v>
                </c:pt>
                <c:pt idx="112">
                  <c:v>444.27</c:v>
                </c:pt>
                <c:pt idx="113">
                  <c:v>445.77</c:v>
                </c:pt>
                <c:pt idx="114">
                  <c:v>466.45</c:v>
                </c:pt>
                <c:pt idx="115">
                  <c:v>458.93</c:v>
                </c:pt>
                <c:pt idx="116">
                  <c:v>450.53</c:v>
                </c:pt>
                <c:pt idx="117">
                  <c:v>451.67</c:v>
                </c:pt>
                <c:pt idx="118">
                  <c:v>435.71</c:v>
                </c:pt>
                <c:pt idx="119">
                  <c:v>417.8</c:v>
                </c:pt>
                <c:pt idx="120">
                  <c:v>408.14</c:v>
                </c:pt>
                <c:pt idx="121">
                  <c:v>403.69</c:v>
                </c:pt>
                <c:pt idx="122">
                  <c:v>417.09</c:v>
                </c:pt>
                <c:pt idx="123">
                  <c:v>387.86</c:v>
                </c:pt>
                <c:pt idx="124">
                  <c:v>371.16</c:v>
                </c:pt>
                <c:pt idx="125">
                  <c:v>375.22</c:v>
                </c:pt>
                <c:pt idx="126">
                  <c:v>330.22</c:v>
                </c:pt>
                <c:pt idx="127">
                  <c:v>306.05</c:v>
                </c:pt>
                <c:pt idx="128">
                  <c:v>358.02</c:v>
                </c:pt>
                <c:pt idx="129">
                  <c:v>339.94</c:v>
                </c:pt>
                <c:pt idx="130">
                  <c:v>353.4</c:v>
                </c:pt>
                <c:pt idx="131">
                  <c:v>349.15</c:v>
                </c:pt>
                <c:pt idx="132">
                  <c:v>317.98</c:v>
                </c:pt>
                <c:pt idx="133">
                  <c:v>294.87</c:v>
                </c:pt>
                <c:pt idx="134">
                  <c:v>277.72000000000003</c:v>
                </c:pt>
                <c:pt idx="135">
                  <c:v>271.91000000000003</c:v>
                </c:pt>
                <c:pt idx="136">
                  <c:v>273.5</c:v>
                </c:pt>
                <c:pt idx="137">
                  <c:v>258.89</c:v>
                </c:pt>
                <c:pt idx="138">
                  <c:v>247.08</c:v>
                </c:pt>
                <c:pt idx="139">
                  <c:v>321.83</c:v>
                </c:pt>
                <c:pt idx="140">
                  <c:v>304</c:v>
                </c:pt>
                <c:pt idx="141">
                  <c:v>291.7</c:v>
                </c:pt>
                <c:pt idx="142">
                  <c:v>242.17</c:v>
                </c:pt>
                <c:pt idx="143">
                  <c:v>231.32</c:v>
                </c:pt>
                <c:pt idx="144">
                  <c:v>250.84</c:v>
                </c:pt>
                <c:pt idx="145">
                  <c:v>238.9</c:v>
                </c:pt>
                <c:pt idx="146">
                  <c:v>211.28</c:v>
                </c:pt>
                <c:pt idx="147">
                  <c:v>182.08</c:v>
                </c:pt>
                <c:pt idx="148">
                  <c:v>191.85</c:v>
                </c:pt>
                <c:pt idx="149">
                  <c:v>180.66</c:v>
                </c:pt>
                <c:pt idx="150">
                  <c:v>167.24</c:v>
                </c:pt>
                <c:pt idx="151">
                  <c:v>166.1</c:v>
                </c:pt>
                <c:pt idx="152">
                  <c:v>153.18</c:v>
                </c:pt>
                <c:pt idx="153">
                  <c:v>159.18</c:v>
                </c:pt>
                <c:pt idx="154">
                  <c:v>164.93</c:v>
                </c:pt>
                <c:pt idx="155">
                  <c:v>166.07</c:v>
                </c:pt>
                <c:pt idx="156">
                  <c:v>168.11</c:v>
                </c:pt>
                <c:pt idx="157">
                  <c:v>152.96</c:v>
                </c:pt>
                <c:pt idx="158">
                  <c:v>140.63999999999999</c:v>
                </c:pt>
                <c:pt idx="159">
                  <c:v>120.42</c:v>
                </c:pt>
                <c:pt idx="160">
                  <c:v>109.61</c:v>
                </c:pt>
                <c:pt idx="161">
                  <c:v>111.96</c:v>
                </c:pt>
                <c:pt idx="162">
                  <c:v>122.55</c:v>
                </c:pt>
                <c:pt idx="163">
                  <c:v>116.18</c:v>
                </c:pt>
                <c:pt idx="164">
                  <c:v>131.21</c:v>
                </c:pt>
                <c:pt idx="165">
                  <c:v>136</c:v>
                </c:pt>
                <c:pt idx="166">
                  <c:v>135.76</c:v>
                </c:pt>
                <c:pt idx="167">
                  <c:v>125.46</c:v>
                </c:pt>
                <c:pt idx="168">
                  <c:v>114.24</c:v>
                </c:pt>
                <c:pt idx="169">
                  <c:v>102.09</c:v>
                </c:pt>
                <c:pt idx="170">
                  <c:v>107.94</c:v>
                </c:pt>
                <c:pt idx="171">
                  <c:v>109.32</c:v>
                </c:pt>
                <c:pt idx="172">
                  <c:v>102.91</c:v>
                </c:pt>
                <c:pt idx="173">
                  <c:v>101.59</c:v>
                </c:pt>
                <c:pt idx="174">
                  <c:v>96.11</c:v>
                </c:pt>
                <c:pt idx="175">
                  <c:v>102.54</c:v>
                </c:pt>
                <c:pt idx="176">
                  <c:v>95.53</c:v>
                </c:pt>
                <c:pt idx="177">
                  <c:v>89.21</c:v>
                </c:pt>
                <c:pt idx="178">
                  <c:v>95.1</c:v>
                </c:pt>
                <c:pt idx="179">
                  <c:v>96.53</c:v>
                </c:pt>
                <c:pt idx="180">
                  <c:v>100.48</c:v>
                </c:pt>
                <c:pt idx="181">
                  <c:v>98.42</c:v>
                </c:pt>
                <c:pt idx="182">
                  <c:v>107.46</c:v>
                </c:pt>
                <c:pt idx="183">
                  <c:v>105.24</c:v>
                </c:pt>
                <c:pt idx="184">
                  <c:v>104.28</c:v>
                </c:pt>
                <c:pt idx="185">
                  <c:v>102.77</c:v>
                </c:pt>
                <c:pt idx="186">
                  <c:v>90.19</c:v>
                </c:pt>
                <c:pt idx="187">
                  <c:v>83.87</c:v>
                </c:pt>
                <c:pt idx="188">
                  <c:v>95.19</c:v>
                </c:pt>
                <c:pt idx="189">
                  <c:v>83.36</c:v>
                </c:pt>
                <c:pt idx="190">
                  <c:v>68.56</c:v>
                </c:pt>
                <c:pt idx="191">
                  <c:v>63.54</c:v>
                </c:pt>
                <c:pt idx="192">
                  <c:v>86</c:v>
                </c:pt>
                <c:pt idx="193">
                  <c:v>93.98</c:v>
                </c:pt>
                <c:pt idx="194">
                  <c:v>97.55</c:v>
                </c:pt>
                <c:pt idx="195">
                  <c:v>108.43</c:v>
                </c:pt>
                <c:pt idx="196">
                  <c:v>104.26</c:v>
                </c:pt>
                <c:pt idx="197">
                  <c:v>111.52</c:v>
                </c:pt>
                <c:pt idx="198">
                  <c:v>118.05</c:v>
                </c:pt>
                <c:pt idx="199">
                  <c:v>110.55</c:v>
                </c:pt>
                <c:pt idx="200">
                  <c:v>107.14</c:v>
                </c:pt>
                <c:pt idx="201">
                  <c:v>107.2</c:v>
                </c:pt>
                <c:pt idx="202">
                  <c:v>102.09</c:v>
                </c:pt>
                <c:pt idx="203">
                  <c:v>98.34</c:v>
                </c:pt>
                <c:pt idx="204">
                  <c:v>99.7</c:v>
                </c:pt>
                <c:pt idx="205">
                  <c:v>100.31</c:v>
                </c:pt>
                <c:pt idx="206">
                  <c:v>92.15</c:v>
                </c:pt>
                <c:pt idx="207">
                  <c:v>84.21</c:v>
                </c:pt>
                <c:pt idx="208">
                  <c:v>72.72</c:v>
                </c:pt>
                <c:pt idx="209">
                  <c:v>89.63</c:v>
                </c:pt>
                <c:pt idx="210">
                  <c:v>92.06</c:v>
                </c:pt>
                <c:pt idx="211">
                  <c:v>93.12</c:v>
                </c:pt>
                <c:pt idx="212">
                  <c:v>97.71</c:v>
                </c:pt>
                <c:pt idx="213">
                  <c:v>101.51</c:v>
                </c:pt>
                <c:pt idx="214">
                  <c:v>103.86</c:v>
                </c:pt>
                <c:pt idx="215">
                  <c:v>102.67</c:v>
                </c:pt>
                <c:pt idx="216">
                  <c:v>99.58</c:v>
                </c:pt>
                <c:pt idx="217">
                  <c:v>90.2</c:v>
                </c:pt>
                <c:pt idx="218">
                  <c:v>96.47</c:v>
                </c:pt>
                <c:pt idx="219">
                  <c:v>96.71</c:v>
                </c:pt>
                <c:pt idx="220">
                  <c:v>90.64</c:v>
                </c:pt>
                <c:pt idx="221">
                  <c:v>90.2</c:v>
                </c:pt>
                <c:pt idx="222">
                  <c:v>80.33</c:v>
                </c:pt>
                <c:pt idx="223">
                  <c:v>76.56</c:v>
                </c:pt>
                <c:pt idx="224">
                  <c:v>84.74</c:v>
                </c:pt>
                <c:pt idx="225">
                  <c:v>89.23</c:v>
                </c:pt>
                <c:pt idx="226">
                  <c:v>92.43</c:v>
                </c:pt>
                <c:pt idx="227">
                  <c:v>89.96</c:v>
                </c:pt>
                <c:pt idx="228">
                  <c:v>84.12</c:v>
                </c:pt>
                <c:pt idx="229">
                  <c:v>86.16</c:v>
                </c:pt>
                <c:pt idx="230">
                  <c:v>84.75</c:v>
                </c:pt>
                <c:pt idx="231">
                  <c:v>84.18</c:v>
                </c:pt>
                <c:pt idx="232">
                  <c:v>81.69</c:v>
                </c:pt>
                <c:pt idx="233">
                  <c:v>78.98</c:v>
                </c:pt>
                <c:pt idx="234">
                  <c:v>75.02</c:v>
                </c:pt>
                <c:pt idx="235">
                  <c:v>71.7</c:v>
                </c:pt>
                <c:pt idx="236">
                  <c:v>69.37</c:v>
                </c:pt>
                <c:pt idx="237">
                  <c:v>66.569999999999993</c:v>
                </c:pt>
                <c:pt idx="238">
                  <c:v>63.1</c:v>
                </c:pt>
                <c:pt idx="239">
                  <c:v>56.27</c:v>
                </c:pt>
                <c:pt idx="240">
                  <c:v>54.75</c:v>
                </c:pt>
                <c:pt idx="241">
                  <c:v>69.55</c:v>
                </c:pt>
                <c:pt idx="242">
                  <c:v>71.55</c:v>
                </c:pt>
                <c:pt idx="243">
                  <c:v>66.73</c:v>
                </c:pt>
                <c:pt idx="244">
                  <c:v>64.64</c:v>
                </c:pt>
                <c:pt idx="245">
                  <c:v>65.06</c:v>
                </c:pt>
                <c:pt idx="246">
                  <c:v>58.11</c:v>
                </c:pt>
                <c:pt idx="247">
                  <c:v>53.52</c:v>
                </c:pt>
                <c:pt idx="248">
                  <c:v>56.92</c:v>
                </c:pt>
                <c:pt idx="249">
                  <c:v>55.34</c:v>
                </c:pt>
                <c:pt idx="250">
                  <c:v>59.89</c:v>
                </c:pt>
                <c:pt idx="251">
                  <c:v>56.88</c:v>
                </c:pt>
                <c:pt idx="252">
                  <c:v>58.47</c:v>
                </c:pt>
                <c:pt idx="253">
                  <c:v>55.44</c:v>
                </c:pt>
                <c:pt idx="254">
                  <c:v>55.21</c:v>
                </c:pt>
                <c:pt idx="255">
                  <c:v>50.06</c:v>
                </c:pt>
                <c:pt idx="256">
                  <c:v>45.24</c:v>
                </c:pt>
                <c:pt idx="257">
                  <c:v>42.1</c:v>
                </c:pt>
                <c:pt idx="258">
                  <c:v>39.99</c:v>
                </c:pt>
                <c:pt idx="259">
                  <c:v>42.42</c:v>
                </c:pt>
                <c:pt idx="260">
                  <c:v>47.37</c:v>
                </c:pt>
                <c:pt idx="261">
                  <c:v>44.11</c:v>
                </c:pt>
                <c:pt idx="262">
                  <c:v>46.67</c:v>
                </c:pt>
                <c:pt idx="263">
                  <c:v>45.35</c:v>
                </c:pt>
                <c:pt idx="264">
                  <c:v>46.97</c:v>
                </c:pt>
                <c:pt idx="265">
                  <c:v>48.48</c:v>
                </c:pt>
                <c:pt idx="266">
                  <c:v>45.48</c:v>
                </c:pt>
                <c:pt idx="267">
                  <c:v>43.67</c:v>
                </c:pt>
                <c:pt idx="268">
                  <c:v>41.03</c:v>
                </c:pt>
                <c:pt idx="269">
                  <c:v>36.58</c:v>
                </c:pt>
                <c:pt idx="270">
                  <c:v>35.979999999999997</c:v>
                </c:pt>
                <c:pt idx="271">
                  <c:v>32.31</c:v>
                </c:pt>
                <c:pt idx="272">
                  <c:v>29.21</c:v>
                </c:pt>
                <c:pt idx="273">
                  <c:v>26.94</c:v>
                </c:pt>
                <c:pt idx="274">
                  <c:v>24.81</c:v>
                </c:pt>
                <c:pt idx="275">
                  <c:v>23.35</c:v>
                </c:pt>
                <c:pt idx="276">
                  <c:v>24.14</c:v>
                </c:pt>
                <c:pt idx="277">
                  <c:v>25.29</c:v>
                </c:pt>
                <c:pt idx="278">
                  <c:v>26.57</c:v>
                </c:pt>
                <c:pt idx="279">
                  <c:v>24.54</c:v>
                </c:pt>
                <c:pt idx="280">
                  <c:v>24.96</c:v>
                </c:pt>
                <c:pt idx="281">
                  <c:v>24.37</c:v>
                </c:pt>
                <c:pt idx="282">
                  <c:v>23.77</c:v>
                </c:pt>
                <c:pt idx="283">
                  <c:v>23.26</c:v>
                </c:pt>
                <c:pt idx="284">
                  <c:v>20.96</c:v>
                </c:pt>
                <c:pt idx="285">
                  <c:v>21.48</c:v>
                </c:pt>
                <c:pt idx="286">
                  <c:v>20.43</c:v>
                </c:pt>
                <c:pt idx="287">
                  <c:v>19.45</c:v>
                </c:pt>
                <c:pt idx="288">
                  <c:v>17.690000000000001</c:v>
                </c:pt>
                <c:pt idx="289">
                  <c:v>17.29</c:v>
                </c:pt>
                <c:pt idx="290">
                  <c:v>16.79</c:v>
                </c:pt>
                <c:pt idx="291">
                  <c:v>15.58</c:v>
                </c:pt>
                <c:pt idx="292">
                  <c:v>14.16</c:v>
                </c:pt>
                <c:pt idx="293">
                  <c:v>15.06</c:v>
                </c:pt>
                <c:pt idx="294">
                  <c:v>15.2</c:v>
                </c:pt>
                <c:pt idx="295">
                  <c:v>15.49</c:v>
                </c:pt>
                <c:pt idx="296">
                  <c:v>16.739999999999998</c:v>
                </c:pt>
                <c:pt idx="297">
                  <c:v>15.08</c:v>
                </c:pt>
                <c:pt idx="298">
                  <c:v>15.3</c:v>
                </c:pt>
                <c:pt idx="299">
                  <c:v>15.11</c:v>
                </c:pt>
                <c:pt idx="300">
                  <c:v>15.21</c:v>
                </c:pt>
                <c:pt idx="301">
                  <c:v>15.17</c:v>
                </c:pt>
                <c:pt idx="302">
                  <c:v>15.3</c:v>
                </c:pt>
                <c:pt idx="303">
                  <c:v>14.96</c:v>
                </c:pt>
                <c:pt idx="304">
                  <c:v>18.43</c:v>
                </c:pt>
                <c:pt idx="305">
                  <c:v>18.04</c:v>
                </c:pt>
              </c:numCache>
            </c:numRef>
          </c:val>
          <c:smooth val="0"/>
          <c:extLst>
            <c:ext xmlns:c16="http://schemas.microsoft.com/office/drawing/2014/chart" uri="{C3380CC4-5D6E-409C-BE32-E72D297353CC}">
              <c16:uniqueId val="{00000000-2EB0-4B11-9C8D-6DC5F94932B1}"/>
            </c:ext>
          </c:extLst>
        </c:ser>
        <c:dLbls>
          <c:showLegendKey val="0"/>
          <c:showVal val="0"/>
          <c:showCatName val="0"/>
          <c:showSerName val="0"/>
          <c:showPercent val="0"/>
          <c:showBubbleSize val="0"/>
        </c:dLbls>
        <c:marker val="1"/>
        <c:smooth val="0"/>
        <c:axId val="601176240"/>
        <c:axId val="601178208"/>
      </c:lineChart>
      <c:lineChart>
        <c:grouping val="standard"/>
        <c:varyColors val="0"/>
        <c:ser>
          <c:idx val="1"/>
          <c:order val="1"/>
          <c:tx>
            <c:strRef>
              <c:f>Sheet1!$C$1</c:f>
              <c:strCache>
                <c:ptCount val="1"/>
                <c:pt idx="0">
                  <c:v>GDP CHWG Index  (L1)</c:v>
                </c:pt>
              </c:strCache>
            </c:strRef>
          </c:tx>
          <c:spPr>
            <a:ln w="38100" cap="rnd">
              <a:solidFill>
                <a:schemeClr val="accent6"/>
              </a:solidFill>
              <a:prstDash val="sysDash"/>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Sheet1!$C$2:$C$307</c:f>
              <c:numCache>
                <c:formatCode>General</c:formatCode>
                <c:ptCount val="306"/>
                <c:pt idx="1">
                  <c:v>19727.919999999998</c:v>
                </c:pt>
                <c:pt idx="2">
                  <c:v>19806.29</c:v>
                </c:pt>
                <c:pt idx="3">
                  <c:v>19478.89</c:v>
                </c:pt>
                <c:pt idx="4">
                  <c:v>19368.310000000001</c:v>
                </c:pt>
                <c:pt idx="5">
                  <c:v>19055.650000000001</c:v>
                </c:pt>
                <c:pt idx="6">
                  <c:v>18767.78</c:v>
                </c:pt>
                <c:pt idx="7">
                  <c:v>18560.77</c:v>
                </c:pt>
                <c:pt idx="8">
                  <c:v>17258.21</c:v>
                </c:pt>
                <c:pt idx="9">
                  <c:v>18951.990000000002</c:v>
                </c:pt>
                <c:pt idx="10">
                  <c:v>19202.310000000001</c:v>
                </c:pt>
                <c:pt idx="11">
                  <c:v>19112.650000000001</c:v>
                </c:pt>
                <c:pt idx="12">
                  <c:v>18982.53</c:v>
                </c:pt>
                <c:pt idx="13">
                  <c:v>18833.2</c:v>
                </c:pt>
                <c:pt idx="14">
                  <c:v>18721.28</c:v>
                </c:pt>
                <c:pt idx="15">
                  <c:v>18679.599999999999</c:v>
                </c:pt>
                <c:pt idx="16">
                  <c:v>18590</c:v>
                </c:pt>
                <c:pt idx="17">
                  <c:v>18436.259999999998</c:v>
                </c:pt>
                <c:pt idx="18">
                  <c:v>18296.689999999999</c:v>
                </c:pt>
                <c:pt idx="19">
                  <c:v>18126.23</c:v>
                </c:pt>
                <c:pt idx="20">
                  <c:v>17996.8</c:v>
                </c:pt>
                <c:pt idx="21">
                  <c:v>17896.62</c:v>
                </c:pt>
                <c:pt idx="22">
                  <c:v>17812.560000000001</c:v>
                </c:pt>
                <c:pt idx="23">
                  <c:v>17724.490000000002</c:v>
                </c:pt>
                <c:pt idx="24">
                  <c:v>17618.580000000002</c:v>
                </c:pt>
                <c:pt idx="25">
                  <c:v>17565.46</c:v>
                </c:pt>
                <c:pt idx="26">
                  <c:v>17462.580000000002</c:v>
                </c:pt>
                <c:pt idx="27">
                  <c:v>17437.080000000002</c:v>
                </c:pt>
                <c:pt idx="28">
                  <c:v>17380.88</c:v>
                </c:pt>
                <c:pt idx="29">
                  <c:v>17280.650000000001</c:v>
                </c:pt>
                <c:pt idx="30">
                  <c:v>17141.23</c:v>
                </c:pt>
                <c:pt idx="31">
                  <c:v>17064.62</c:v>
                </c:pt>
                <c:pt idx="32">
                  <c:v>16868.11</c:v>
                </c:pt>
                <c:pt idx="33">
                  <c:v>16654.25</c:v>
                </c:pt>
                <c:pt idx="34">
                  <c:v>16712.759999999998</c:v>
                </c:pt>
                <c:pt idx="35">
                  <c:v>16594.740000000002</c:v>
                </c:pt>
                <c:pt idx="36">
                  <c:v>16464.400000000001</c:v>
                </c:pt>
                <c:pt idx="37">
                  <c:v>16441.48</c:v>
                </c:pt>
                <c:pt idx="38">
                  <c:v>16300.04</c:v>
                </c:pt>
                <c:pt idx="39">
                  <c:v>16282.15</c:v>
                </c:pt>
                <c:pt idx="40">
                  <c:v>16253.73</c:v>
                </c:pt>
                <c:pt idx="41">
                  <c:v>16179.97</c:v>
                </c:pt>
                <c:pt idx="42">
                  <c:v>16048.7</c:v>
                </c:pt>
                <c:pt idx="43">
                  <c:v>15870.68</c:v>
                </c:pt>
                <c:pt idx="44">
                  <c:v>15876.84</c:v>
                </c:pt>
                <c:pt idx="45">
                  <c:v>15769.91</c:v>
                </c:pt>
                <c:pt idx="46">
                  <c:v>15808</c:v>
                </c:pt>
                <c:pt idx="47">
                  <c:v>15726.28</c:v>
                </c:pt>
                <c:pt idx="48">
                  <c:v>15605.63</c:v>
                </c:pt>
                <c:pt idx="49">
                  <c:v>15456.06</c:v>
                </c:pt>
                <c:pt idx="50">
                  <c:v>15379.16</c:v>
                </c:pt>
                <c:pt idx="51">
                  <c:v>15216.65</c:v>
                </c:pt>
                <c:pt idx="52">
                  <c:v>15161.77</c:v>
                </c:pt>
                <c:pt idx="53">
                  <c:v>15187.47</c:v>
                </c:pt>
                <c:pt idx="54">
                  <c:v>15366.61</c:v>
                </c:pt>
                <c:pt idx="55">
                  <c:v>15709.56</c:v>
                </c:pt>
                <c:pt idx="56">
                  <c:v>15792.77</c:v>
                </c:pt>
                <c:pt idx="57">
                  <c:v>15702.91</c:v>
                </c:pt>
                <c:pt idx="58">
                  <c:v>15767.15</c:v>
                </c:pt>
                <c:pt idx="59">
                  <c:v>15671.61</c:v>
                </c:pt>
                <c:pt idx="60">
                  <c:v>15577.78</c:v>
                </c:pt>
                <c:pt idx="61">
                  <c:v>15478.96</c:v>
                </c:pt>
                <c:pt idx="62">
                  <c:v>15433.64</c:v>
                </c:pt>
                <c:pt idx="63">
                  <c:v>15304.52</c:v>
                </c:pt>
                <c:pt idx="64">
                  <c:v>15281.53</c:v>
                </c:pt>
                <c:pt idx="65">
                  <c:v>15244.09</c:v>
                </c:pt>
                <c:pt idx="66">
                  <c:v>15041.23</c:v>
                </c:pt>
                <c:pt idx="67">
                  <c:v>14956.29</c:v>
                </c:pt>
                <c:pt idx="68">
                  <c:v>14839.71</c:v>
                </c:pt>
                <c:pt idx="69">
                  <c:v>14767.85</c:v>
                </c:pt>
                <c:pt idx="70">
                  <c:v>14605.59</c:v>
                </c:pt>
                <c:pt idx="71">
                  <c:v>14457.83</c:v>
                </c:pt>
                <c:pt idx="72">
                  <c:v>14323.02</c:v>
                </c:pt>
                <c:pt idx="73">
                  <c:v>14212.34</c:v>
                </c:pt>
                <c:pt idx="74">
                  <c:v>14131.38</c:v>
                </c:pt>
                <c:pt idx="75">
                  <c:v>13970.16</c:v>
                </c:pt>
                <c:pt idx="76">
                  <c:v>13741.11</c:v>
                </c:pt>
                <c:pt idx="77">
                  <c:v>13619.43</c:v>
                </c:pt>
                <c:pt idx="78">
                  <c:v>13549.42</c:v>
                </c:pt>
                <c:pt idx="79">
                  <c:v>13531.74</c:v>
                </c:pt>
                <c:pt idx="80">
                  <c:v>13477.36</c:v>
                </c:pt>
                <c:pt idx="81">
                  <c:v>13394.91</c:v>
                </c:pt>
                <c:pt idx="82">
                  <c:v>13284.88</c:v>
                </c:pt>
                <c:pt idx="83">
                  <c:v>13248.14</c:v>
                </c:pt>
                <c:pt idx="84">
                  <c:v>13301.39</c:v>
                </c:pt>
                <c:pt idx="85">
                  <c:v>13219.25</c:v>
                </c:pt>
                <c:pt idx="86">
                  <c:v>13262.25</c:v>
                </c:pt>
                <c:pt idx="87">
                  <c:v>13183.89</c:v>
                </c:pt>
                <c:pt idx="88">
                  <c:v>13170.75</c:v>
                </c:pt>
                <c:pt idx="89">
                  <c:v>12935.25</c:v>
                </c:pt>
                <c:pt idx="90">
                  <c:v>12888.28</c:v>
                </c:pt>
                <c:pt idx="91">
                  <c:v>12679.98</c:v>
                </c:pt>
                <c:pt idx="92">
                  <c:v>12514.41</c:v>
                </c:pt>
                <c:pt idx="93">
                  <c:v>12410.78</c:v>
                </c:pt>
                <c:pt idx="94">
                  <c:v>12294.74</c:v>
                </c:pt>
                <c:pt idx="95">
                  <c:v>12099.19</c:v>
                </c:pt>
                <c:pt idx="96">
                  <c:v>11949.49</c:v>
                </c:pt>
                <c:pt idx="97">
                  <c:v>11839.88</c:v>
                </c:pt>
                <c:pt idx="98">
                  <c:v>11722.72</c:v>
                </c:pt>
                <c:pt idx="99">
                  <c:v>11622.91</c:v>
                </c:pt>
                <c:pt idx="100">
                  <c:v>11479.33</c:v>
                </c:pt>
                <c:pt idx="101">
                  <c:v>11291.67</c:v>
                </c:pt>
                <c:pt idx="102">
                  <c:v>11219.24</c:v>
                </c:pt>
                <c:pt idx="103">
                  <c:v>11103.93</c:v>
                </c:pt>
                <c:pt idx="104">
                  <c:v>11005.22</c:v>
                </c:pt>
                <c:pt idx="105">
                  <c:v>10824.67</c:v>
                </c:pt>
                <c:pt idx="106">
                  <c:v>10744.2</c:v>
                </c:pt>
                <c:pt idx="107">
                  <c:v>10671.74</c:v>
                </c:pt>
                <c:pt idx="108">
                  <c:v>10581.72</c:v>
                </c:pt>
                <c:pt idx="109">
                  <c:v>10550.25</c:v>
                </c:pt>
                <c:pt idx="110">
                  <c:v>10512.96</c:v>
                </c:pt>
                <c:pt idx="111">
                  <c:v>10393.9</c:v>
                </c:pt>
                <c:pt idx="112">
                  <c:v>10333.5</c:v>
                </c:pt>
                <c:pt idx="113">
                  <c:v>10195.34</c:v>
                </c:pt>
                <c:pt idx="114">
                  <c:v>10097.36</c:v>
                </c:pt>
                <c:pt idx="115">
                  <c:v>9961.8700000000008</c:v>
                </c:pt>
                <c:pt idx="116">
                  <c:v>9914.57</c:v>
                </c:pt>
                <c:pt idx="117">
                  <c:v>9857.18</c:v>
                </c:pt>
                <c:pt idx="118">
                  <c:v>9840.75</c:v>
                </c:pt>
                <c:pt idx="119">
                  <c:v>9739.18</c:v>
                </c:pt>
                <c:pt idx="120">
                  <c:v>9643.89</c:v>
                </c:pt>
                <c:pt idx="121">
                  <c:v>9540.44</c:v>
                </c:pt>
                <c:pt idx="122">
                  <c:v>9427.58</c:v>
                </c:pt>
                <c:pt idx="123">
                  <c:v>9394.83</c:v>
                </c:pt>
                <c:pt idx="124">
                  <c:v>9347.6</c:v>
                </c:pt>
                <c:pt idx="125">
                  <c:v>9275.2800000000007</c:v>
                </c:pt>
                <c:pt idx="126">
                  <c:v>9318.8799999999992</c:v>
                </c:pt>
                <c:pt idx="127">
                  <c:v>9404.49</c:v>
                </c:pt>
                <c:pt idx="128">
                  <c:v>9398.24</c:v>
                </c:pt>
                <c:pt idx="129">
                  <c:v>9364.26</c:v>
                </c:pt>
                <c:pt idx="130">
                  <c:v>9263.0300000000007</c:v>
                </c:pt>
                <c:pt idx="131">
                  <c:v>9244.82</c:v>
                </c:pt>
                <c:pt idx="132">
                  <c:v>9176.83</c:v>
                </c:pt>
                <c:pt idx="133">
                  <c:v>9107.31</c:v>
                </c:pt>
                <c:pt idx="134">
                  <c:v>9015.66</c:v>
                </c:pt>
                <c:pt idx="135">
                  <c:v>8897.11</c:v>
                </c:pt>
                <c:pt idx="136">
                  <c:v>8845.2800000000007</c:v>
                </c:pt>
                <c:pt idx="137">
                  <c:v>8730.57</c:v>
                </c:pt>
                <c:pt idx="138">
                  <c:v>8685.69</c:v>
                </c:pt>
                <c:pt idx="139">
                  <c:v>8539.08</c:v>
                </c:pt>
                <c:pt idx="140">
                  <c:v>8465.6299999999992</c:v>
                </c:pt>
                <c:pt idx="141">
                  <c:v>8375.27</c:v>
                </c:pt>
                <c:pt idx="142">
                  <c:v>8313.34</c:v>
                </c:pt>
                <c:pt idx="143">
                  <c:v>8268.93</c:v>
                </c:pt>
                <c:pt idx="144">
                  <c:v>8190.55</c:v>
                </c:pt>
                <c:pt idx="145">
                  <c:v>8153.83</c:v>
                </c:pt>
                <c:pt idx="146">
                  <c:v>8078.42</c:v>
                </c:pt>
                <c:pt idx="147">
                  <c:v>8018.81</c:v>
                </c:pt>
                <c:pt idx="148">
                  <c:v>7898.19</c:v>
                </c:pt>
                <c:pt idx="149">
                  <c:v>7829.26</c:v>
                </c:pt>
                <c:pt idx="150">
                  <c:v>7754.12</c:v>
                </c:pt>
                <c:pt idx="151">
                  <c:v>7690.98</c:v>
                </c:pt>
                <c:pt idx="152">
                  <c:v>7617.55</c:v>
                </c:pt>
                <c:pt idx="153">
                  <c:v>7488.17</c:v>
                </c:pt>
                <c:pt idx="154">
                  <c:v>7344.6</c:v>
                </c:pt>
                <c:pt idx="155">
                  <c:v>7194.5</c:v>
                </c:pt>
                <c:pt idx="156">
                  <c:v>7053.5</c:v>
                </c:pt>
                <c:pt idx="157">
                  <c:v>6896.56</c:v>
                </c:pt>
                <c:pt idx="158">
                  <c:v>6806.86</c:v>
                </c:pt>
                <c:pt idx="159">
                  <c:v>6804.14</c:v>
                </c:pt>
                <c:pt idx="160">
                  <c:v>6830.25</c:v>
                </c:pt>
                <c:pt idx="161">
                  <c:v>6799.23</c:v>
                </c:pt>
                <c:pt idx="162">
                  <c:v>6906.53</c:v>
                </c:pt>
                <c:pt idx="163">
                  <c:v>6982.61</c:v>
                </c:pt>
                <c:pt idx="164">
                  <c:v>6899.98</c:v>
                </c:pt>
                <c:pt idx="165">
                  <c:v>6951.5</c:v>
                </c:pt>
                <c:pt idx="166">
                  <c:v>6817.9</c:v>
                </c:pt>
                <c:pt idx="167">
                  <c:v>6693.08</c:v>
                </c:pt>
                <c:pt idx="168">
                  <c:v>6701.05</c:v>
                </c:pt>
                <c:pt idx="169">
                  <c:v>6842.02</c:v>
                </c:pt>
                <c:pt idx="170">
                  <c:v>6820.57</c:v>
                </c:pt>
                <c:pt idx="171">
                  <c:v>6803.56</c:v>
                </c:pt>
                <c:pt idx="172">
                  <c:v>6753.39</c:v>
                </c:pt>
                <c:pt idx="173">
                  <c:v>6746.18</c:v>
                </c:pt>
                <c:pt idx="174">
                  <c:v>6734.07</c:v>
                </c:pt>
                <c:pt idx="175">
                  <c:v>6644.75</c:v>
                </c:pt>
                <c:pt idx="176">
                  <c:v>6578.6</c:v>
                </c:pt>
                <c:pt idx="177">
                  <c:v>6333.85</c:v>
                </c:pt>
                <c:pt idx="178">
                  <c:v>6313.7</c:v>
                </c:pt>
                <c:pt idx="179">
                  <c:v>6313.56</c:v>
                </c:pt>
                <c:pt idx="180">
                  <c:v>6201.66</c:v>
                </c:pt>
                <c:pt idx="181">
                  <c:v>6083.39</c:v>
                </c:pt>
                <c:pt idx="182">
                  <c:v>6012.36</c:v>
                </c:pt>
                <c:pt idx="183">
                  <c:v>5969.09</c:v>
                </c:pt>
                <c:pt idx="184">
                  <c:v>5936.52</c:v>
                </c:pt>
                <c:pt idx="185">
                  <c:v>5893.28</c:v>
                </c:pt>
                <c:pt idx="186">
                  <c:v>5763.67</c:v>
                </c:pt>
                <c:pt idx="187">
                  <c:v>5687.09</c:v>
                </c:pt>
                <c:pt idx="188">
                  <c:v>5591.38</c:v>
                </c:pt>
                <c:pt idx="189">
                  <c:v>5551.71</c:v>
                </c:pt>
                <c:pt idx="190">
                  <c:v>5620.13</c:v>
                </c:pt>
                <c:pt idx="191">
                  <c:v>5642.02</c:v>
                </c:pt>
                <c:pt idx="192">
                  <c:v>5695.86</c:v>
                </c:pt>
                <c:pt idx="193">
                  <c:v>5682.35</c:v>
                </c:pt>
                <c:pt idx="194">
                  <c:v>5731.63</c:v>
                </c:pt>
                <c:pt idx="195">
                  <c:v>5677.74</c:v>
                </c:pt>
                <c:pt idx="196">
                  <c:v>5707.75</c:v>
                </c:pt>
                <c:pt idx="197">
                  <c:v>5646.29</c:v>
                </c:pt>
                <c:pt idx="198">
                  <c:v>5509.93</c:v>
                </c:pt>
                <c:pt idx="199">
                  <c:v>5419.18</c:v>
                </c:pt>
                <c:pt idx="200">
                  <c:v>5368.48</c:v>
                </c:pt>
                <c:pt idx="201">
                  <c:v>5249.34</c:v>
                </c:pt>
                <c:pt idx="202">
                  <c:v>5154.55</c:v>
                </c:pt>
                <c:pt idx="203">
                  <c:v>5142.42</c:v>
                </c:pt>
                <c:pt idx="204">
                  <c:v>5100.45</c:v>
                </c:pt>
                <c:pt idx="205">
                  <c:v>5073</c:v>
                </c:pt>
                <c:pt idx="206">
                  <c:v>4938.8599999999997</c:v>
                </c:pt>
                <c:pt idx="207">
                  <c:v>4992.3599999999997</c:v>
                </c:pt>
                <c:pt idx="208">
                  <c:v>4946.7700000000004</c:v>
                </c:pt>
                <c:pt idx="209">
                  <c:v>4939.76</c:v>
                </c:pt>
                <c:pt idx="210">
                  <c:v>4947.1000000000004</c:v>
                </c:pt>
                <c:pt idx="211">
                  <c:v>4971.3500000000004</c:v>
                </c:pt>
                <c:pt idx="212">
                  <c:v>4938.7299999999996</c:v>
                </c:pt>
                <c:pt idx="213">
                  <c:v>4923.76</c:v>
                </c:pt>
                <c:pt idx="214">
                  <c:v>4847.88</c:v>
                </c:pt>
                <c:pt idx="215">
                  <c:v>4828.8900000000003</c:v>
                </c:pt>
                <c:pt idx="216">
                  <c:v>4791.76</c:v>
                </c:pt>
                <c:pt idx="217">
                  <c:v>4713.01</c:v>
                </c:pt>
                <c:pt idx="218">
                  <c:v>4618.8100000000004</c:v>
                </c:pt>
                <c:pt idx="219">
                  <c:v>4584.25</c:v>
                </c:pt>
                <c:pt idx="220">
                  <c:v>4541.28</c:v>
                </c:pt>
                <c:pt idx="221">
                  <c:v>4538.5</c:v>
                </c:pt>
                <c:pt idx="222">
                  <c:v>4498.66</c:v>
                </c:pt>
                <c:pt idx="223">
                  <c:v>4462.05</c:v>
                </c:pt>
                <c:pt idx="224">
                  <c:v>4424.58</c:v>
                </c:pt>
                <c:pt idx="225">
                  <c:v>4409.5200000000004</c:v>
                </c:pt>
                <c:pt idx="226">
                  <c:v>4304.7299999999996</c:v>
                </c:pt>
                <c:pt idx="227">
                  <c:v>4207.78</c:v>
                </c:pt>
                <c:pt idx="228">
                  <c:v>4116.2700000000004</c:v>
                </c:pt>
                <c:pt idx="229">
                  <c:v>4064.92</c:v>
                </c:pt>
                <c:pt idx="230">
                  <c:v>3968.88</c:v>
                </c:pt>
                <c:pt idx="231">
                  <c:v>3956.66</c:v>
                </c:pt>
                <c:pt idx="232">
                  <c:v>3895.79</c:v>
                </c:pt>
                <c:pt idx="233">
                  <c:v>3853.83</c:v>
                </c:pt>
                <c:pt idx="234">
                  <c:v>3774.26</c:v>
                </c:pt>
                <c:pt idx="235">
                  <c:v>3749.68</c:v>
                </c:pt>
                <c:pt idx="236">
                  <c:v>3669.02</c:v>
                </c:pt>
                <c:pt idx="237">
                  <c:v>3628.31</c:v>
                </c:pt>
                <c:pt idx="238">
                  <c:v>3589.13</c:v>
                </c:pt>
                <c:pt idx="239">
                  <c:v>3577.36</c:v>
                </c:pt>
                <c:pt idx="240">
                  <c:v>3533.95</c:v>
                </c:pt>
                <c:pt idx="241">
                  <c:v>3502.3</c:v>
                </c:pt>
                <c:pt idx="242">
                  <c:v>3440.92</c:v>
                </c:pt>
                <c:pt idx="243">
                  <c:v>3374.74</c:v>
                </c:pt>
                <c:pt idx="244">
                  <c:v>3311.18</c:v>
                </c:pt>
                <c:pt idx="245">
                  <c:v>3255.91</c:v>
                </c:pt>
                <c:pt idx="246">
                  <c:v>3234.09</c:v>
                </c:pt>
                <c:pt idx="247">
                  <c:v>3276.13</c:v>
                </c:pt>
                <c:pt idx="248">
                  <c:v>3260.18</c:v>
                </c:pt>
                <c:pt idx="249">
                  <c:v>3277.85</c:v>
                </c:pt>
                <c:pt idx="250">
                  <c:v>3205.79</c:v>
                </c:pt>
                <c:pt idx="251">
                  <c:v>3196.68</c:v>
                </c:pt>
                <c:pt idx="252">
                  <c:v>3194.43</c:v>
                </c:pt>
                <c:pt idx="253">
                  <c:v>3123.98</c:v>
                </c:pt>
                <c:pt idx="254">
                  <c:v>3065.14</c:v>
                </c:pt>
                <c:pt idx="255">
                  <c:v>2995.11</c:v>
                </c:pt>
                <c:pt idx="256">
                  <c:v>2927.4</c:v>
                </c:pt>
                <c:pt idx="257">
                  <c:v>2908.28</c:v>
                </c:pt>
                <c:pt idx="258">
                  <c:v>2985.77</c:v>
                </c:pt>
                <c:pt idx="259">
                  <c:v>3016.98</c:v>
                </c:pt>
                <c:pt idx="260">
                  <c:v>2987.7</c:v>
                </c:pt>
                <c:pt idx="261">
                  <c:v>2994.26</c:v>
                </c:pt>
                <c:pt idx="262">
                  <c:v>2975.21</c:v>
                </c:pt>
                <c:pt idx="263">
                  <c:v>2927.03</c:v>
                </c:pt>
                <c:pt idx="264">
                  <c:v>2929.67</c:v>
                </c:pt>
                <c:pt idx="265">
                  <c:v>2905.66</c:v>
                </c:pt>
                <c:pt idx="266">
                  <c:v>2916.99</c:v>
                </c:pt>
                <c:pt idx="267">
                  <c:v>2899.58</c:v>
                </c:pt>
                <c:pt idx="268">
                  <c:v>2860.94</c:v>
                </c:pt>
                <c:pt idx="269">
                  <c:v>2815.13</c:v>
                </c:pt>
                <c:pt idx="270">
                  <c:v>2736.96</c:v>
                </c:pt>
                <c:pt idx="271">
                  <c:v>2684.43</c:v>
                </c:pt>
                <c:pt idx="272">
                  <c:v>2654.46</c:v>
                </c:pt>
                <c:pt idx="273">
                  <c:v>2651.57</c:v>
                </c:pt>
                <c:pt idx="274">
                  <c:v>2664.3</c:v>
                </c:pt>
                <c:pt idx="275">
                  <c:v>2705.26</c:v>
                </c:pt>
                <c:pt idx="276">
                  <c:v>2720.57</c:v>
                </c:pt>
                <c:pt idx="277">
                  <c:v>2699.7</c:v>
                </c:pt>
                <c:pt idx="278">
                  <c:v>2650.43</c:v>
                </c:pt>
                <c:pt idx="279">
                  <c:v>2566.15</c:v>
                </c:pt>
                <c:pt idx="280">
                  <c:v>2547.7600000000002</c:v>
                </c:pt>
                <c:pt idx="281">
                  <c:v>2542.29</c:v>
                </c:pt>
                <c:pt idx="282">
                  <c:v>2515.41</c:v>
                </c:pt>
                <c:pt idx="283">
                  <c:v>2509.88</c:v>
                </c:pt>
                <c:pt idx="284">
                  <c:v>2459.1999999999998</c:v>
                </c:pt>
                <c:pt idx="285">
                  <c:v>2417.31</c:v>
                </c:pt>
                <c:pt idx="286">
                  <c:v>2384.92</c:v>
                </c:pt>
                <c:pt idx="287">
                  <c:v>2340.11</c:v>
                </c:pt>
                <c:pt idx="288">
                  <c:v>2253.04</c:v>
                </c:pt>
                <c:pt idx="289">
                  <c:v>2186.36</c:v>
                </c:pt>
                <c:pt idx="290">
                  <c:v>2103.69</c:v>
                </c:pt>
                <c:pt idx="291">
                  <c:v>2121.4899999999998</c:v>
                </c:pt>
                <c:pt idx="292">
                  <c:v>2099.81</c:v>
                </c:pt>
                <c:pt idx="293">
                  <c:v>2107</c:v>
                </c:pt>
                <c:pt idx="294">
                  <c:v>2136.44</c:v>
                </c:pt>
                <c:pt idx="295">
                  <c:v>2134.06</c:v>
                </c:pt>
                <c:pt idx="296">
                  <c:v>2121.9</c:v>
                </c:pt>
                <c:pt idx="297">
                  <c:v>2087.44</c:v>
                </c:pt>
                <c:pt idx="298">
                  <c:v>2056.5100000000002</c:v>
                </c:pt>
                <c:pt idx="299">
                  <c:v>2024.83</c:v>
                </c:pt>
                <c:pt idx="300">
                  <c:v>2029.02</c:v>
                </c:pt>
                <c:pt idx="301">
                  <c:v>2034.45</c:v>
                </c:pt>
              </c:numCache>
            </c:numRef>
          </c:val>
          <c:smooth val="0"/>
          <c:extLst>
            <c:ext xmlns:c16="http://schemas.microsoft.com/office/drawing/2014/chart" uri="{C3380CC4-5D6E-409C-BE32-E72D297353CC}">
              <c16:uniqueId val="{00000001-2EB0-4B11-9C8D-6DC5F94932B1}"/>
            </c:ext>
          </c:extLst>
        </c:ser>
        <c:dLbls>
          <c:showLegendKey val="0"/>
          <c:showVal val="0"/>
          <c:showCatName val="0"/>
          <c:showSerName val="0"/>
          <c:showPercent val="0"/>
          <c:showBubbleSize val="0"/>
        </c:dLbls>
        <c:marker val="1"/>
        <c:smooth val="0"/>
        <c:axId val="899859656"/>
        <c:axId val="899862280"/>
      </c:lineChart>
      <c:dateAx>
        <c:axId val="601176240"/>
        <c:scaling>
          <c:orientation val="minMax"/>
          <c:max val="41425"/>
          <c:min val="39233"/>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bg1"/>
                </a:solidFill>
                <a:latin typeface="+mn-lt"/>
                <a:ea typeface="+mn-ea"/>
                <a:cs typeface="+mn-cs"/>
              </a:defRPr>
            </a:pPr>
            <a:endParaRPr lang="en-US"/>
          </a:p>
        </c:txPr>
        <c:crossAx val="601178208"/>
        <c:crosses val="autoZero"/>
        <c:auto val="1"/>
        <c:lblOffset val="100"/>
        <c:baseTimeUnit val="months"/>
        <c:majorUnit val="18"/>
        <c:majorTimeUnit val="months"/>
      </c:dateAx>
      <c:valAx>
        <c:axId val="601178208"/>
        <c:scaling>
          <c:orientation val="minMax"/>
          <c:max val="1600"/>
          <c:min val="80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crossAx val="601176240"/>
        <c:crosses val="autoZero"/>
        <c:crossBetween val="between"/>
        <c:majorUnit val="200"/>
      </c:valAx>
      <c:valAx>
        <c:axId val="899862280"/>
        <c:scaling>
          <c:orientation val="minMax"/>
          <c:max val="16500"/>
          <c:min val="15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99859656"/>
        <c:crosses val="max"/>
        <c:crossBetween val="between"/>
        <c:majorUnit val="500"/>
        <c:minorUnit val="100"/>
      </c:valAx>
      <c:dateAx>
        <c:axId val="899859656"/>
        <c:scaling>
          <c:orientation val="minMax"/>
        </c:scaling>
        <c:delete val="1"/>
        <c:axPos val="b"/>
        <c:numFmt formatCode="m/d/yyyy" sourceLinked="1"/>
        <c:majorTickMark val="out"/>
        <c:minorTickMark val="none"/>
        <c:tickLblPos val="nextTo"/>
        <c:crossAx val="89986228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dirty="0">
                <a:solidFill>
                  <a:schemeClr val="bg1"/>
                </a:solidFill>
              </a:rPr>
              <a:t>COVID Pandemic</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SPX Index  (R1)</c:v>
                </c:pt>
              </c:strCache>
            </c:strRef>
          </c:tx>
          <c:spPr>
            <a:ln w="38100" cap="rnd">
              <a:solidFill>
                <a:schemeClr val="bg1">
                  <a:lumMod val="85000"/>
                </a:schemeClr>
              </a:solidFill>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Sheet1!$B$2:$B$307</c:f>
              <c:numCache>
                <c:formatCode>General</c:formatCode>
                <c:ptCount val="306"/>
                <c:pt idx="0">
                  <c:v>3785.38</c:v>
                </c:pt>
                <c:pt idx="1">
                  <c:v>4530.41</c:v>
                </c:pt>
                <c:pt idx="2">
                  <c:v>4766.18</c:v>
                </c:pt>
                <c:pt idx="3">
                  <c:v>4307.54</c:v>
                </c:pt>
                <c:pt idx="4">
                  <c:v>4297.5</c:v>
                </c:pt>
                <c:pt idx="5">
                  <c:v>3972.89</c:v>
                </c:pt>
                <c:pt idx="6">
                  <c:v>3756.07</c:v>
                </c:pt>
                <c:pt idx="7">
                  <c:v>3363</c:v>
                </c:pt>
                <c:pt idx="8">
                  <c:v>3100.29</c:v>
                </c:pt>
                <c:pt idx="9">
                  <c:v>2584.59</c:v>
                </c:pt>
                <c:pt idx="10">
                  <c:v>3230.78</c:v>
                </c:pt>
                <c:pt idx="11">
                  <c:v>2976.74</c:v>
                </c:pt>
                <c:pt idx="12">
                  <c:v>2941.76</c:v>
                </c:pt>
                <c:pt idx="13">
                  <c:v>2834.4</c:v>
                </c:pt>
                <c:pt idx="14">
                  <c:v>2506.85</c:v>
                </c:pt>
                <c:pt idx="15">
                  <c:v>2913.98</c:v>
                </c:pt>
                <c:pt idx="16">
                  <c:v>2718.37</c:v>
                </c:pt>
                <c:pt idx="17">
                  <c:v>2640.87</c:v>
                </c:pt>
                <c:pt idx="18">
                  <c:v>2673.61</c:v>
                </c:pt>
                <c:pt idx="19">
                  <c:v>2519.36</c:v>
                </c:pt>
                <c:pt idx="20">
                  <c:v>2423.41</c:v>
                </c:pt>
                <c:pt idx="21">
                  <c:v>2362.7199999999998</c:v>
                </c:pt>
                <c:pt idx="22">
                  <c:v>2238.83</c:v>
                </c:pt>
                <c:pt idx="23">
                  <c:v>2168.27</c:v>
                </c:pt>
                <c:pt idx="24">
                  <c:v>2098.86</c:v>
                </c:pt>
                <c:pt idx="25">
                  <c:v>2059.7399999999998</c:v>
                </c:pt>
                <c:pt idx="26">
                  <c:v>2043.94</c:v>
                </c:pt>
                <c:pt idx="27">
                  <c:v>1920.03</c:v>
                </c:pt>
                <c:pt idx="28">
                  <c:v>2063.11</c:v>
                </c:pt>
                <c:pt idx="29">
                  <c:v>2067.89</c:v>
                </c:pt>
                <c:pt idx="30">
                  <c:v>2058.9</c:v>
                </c:pt>
                <c:pt idx="31">
                  <c:v>1972.29</c:v>
                </c:pt>
                <c:pt idx="32">
                  <c:v>1960.23</c:v>
                </c:pt>
                <c:pt idx="33">
                  <c:v>1872.34</c:v>
                </c:pt>
                <c:pt idx="34">
                  <c:v>1848.36</c:v>
                </c:pt>
                <c:pt idx="35">
                  <c:v>1681.55</c:v>
                </c:pt>
                <c:pt idx="36">
                  <c:v>1606.28</c:v>
                </c:pt>
                <c:pt idx="37">
                  <c:v>1569.19</c:v>
                </c:pt>
                <c:pt idx="38">
                  <c:v>1426.19</c:v>
                </c:pt>
                <c:pt idx="39">
                  <c:v>1440.67</c:v>
                </c:pt>
                <c:pt idx="40">
                  <c:v>1362.16</c:v>
                </c:pt>
                <c:pt idx="41">
                  <c:v>1408.47</c:v>
                </c:pt>
                <c:pt idx="42">
                  <c:v>1257.6099999999999</c:v>
                </c:pt>
                <c:pt idx="43">
                  <c:v>1131.42</c:v>
                </c:pt>
                <c:pt idx="44">
                  <c:v>1320.64</c:v>
                </c:pt>
                <c:pt idx="45">
                  <c:v>1325.83</c:v>
                </c:pt>
                <c:pt idx="46">
                  <c:v>1257.6400000000001</c:v>
                </c:pt>
                <c:pt idx="47">
                  <c:v>1141.2</c:v>
                </c:pt>
                <c:pt idx="48">
                  <c:v>1030.71</c:v>
                </c:pt>
                <c:pt idx="49">
                  <c:v>1169.43</c:v>
                </c:pt>
                <c:pt idx="50">
                  <c:v>1115.0999999999999</c:v>
                </c:pt>
                <c:pt idx="51">
                  <c:v>1057.08</c:v>
                </c:pt>
                <c:pt idx="52">
                  <c:v>919.32</c:v>
                </c:pt>
                <c:pt idx="53">
                  <c:v>797.87</c:v>
                </c:pt>
                <c:pt idx="54">
                  <c:v>903.25</c:v>
                </c:pt>
                <c:pt idx="55">
                  <c:v>1166.3599999999999</c:v>
                </c:pt>
                <c:pt idx="56">
                  <c:v>1280</c:v>
                </c:pt>
                <c:pt idx="57">
                  <c:v>1322.7</c:v>
                </c:pt>
                <c:pt idx="58">
                  <c:v>1468.36</c:v>
                </c:pt>
                <c:pt idx="59">
                  <c:v>1526.75</c:v>
                </c:pt>
                <c:pt idx="60">
                  <c:v>1503.35</c:v>
                </c:pt>
                <c:pt idx="61">
                  <c:v>1420.86</c:v>
                </c:pt>
                <c:pt idx="62">
                  <c:v>1418.3</c:v>
                </c:pt>
                <c:pt idx="63">
                  <c:v>1335.85</c:v>
                </c:pt>
                <c:pt idx="64">
                  <c:v>1270.2</c:v>
                </c:pt>
                <c:pt idx="65">
                  <c:v>1294.83</c:v>
                </c:pt>
                <c:pt idx="66">
                  <c:v>1248.29</c:v>
                </c:pt>
                <c:pt idx="67">
                  <c:v>1228.81</c:v>
                </c:pt>
                <c:pt idx="68">
                  <c:v>1191.33</c:v>
                </c:pt>
                <c:pt idx="69">
                  <c:v>1180.5899999999999</c:v>
                </c:pt>
                <c:pt idx="70">
                  <c:v>1211.92</c:v>
                </c:pt>
                <c:pt idx="71">
                  <c:v>1114.58</c:v>
                </c:pt>
                <c:pt idx="72">
                  <c:v>1140.8399999999999</c:v>
                </c:pt>
                <c:pt idx="73">
                  <c:v>1126.21</c:v>
                </c:pt>
                <c:pt idx="74">
                  <c:v>1111.92</c:v>
                </c:pt>
                <c:pt idx="75">
                  <c:v>995.97</c:v>
                </c:pt>
                <c:pt idx="76">
                  <c:v>974.5</c:v>
                </c:pt>
                <c:pt idx="77">
                  <c:v>848.18</c:v>
                </c:pt>
                <c:pt idx="78">
                  <c:v>879.82</c:v>
                </c:pt>
                <c:pt idx="79">
                  <c:v>815.28</c:v>
                </c:pt>
                <c:pt idx="80">
                  <c:v>989.81</c:v>
                </c:pt>
                <c:pt idx="81">
                  <c:v>1147.3900000000001</c:v>
                </c:pt>
                <c:pt idx="82">
                  <c:v>1148.08</c:v>
                </c:pt>
                <c:pt idx="83">
                  <c:v>1040.94</c:v>
                </c:pt>
                <c:pt idx="84">
                  <c:v>1224.42</c:v>
                </c:pt>
                <c:pt idx="85">
                  <c:v>1160.33</c:v>
                </c:pt>
                <c:pt idx="86">
                  <c:v>1320.28</c:v>
                </c:pt>
                <c:pt idx="87">
                  <c:v>1436.51</c:v>
                </c:pt>
                <c:pt idx="88">
                  <c:v>1454.6</c:v>
                </c:pt>
                <c:pt idx="89">
                  <c:v>1498.58</c:v>
                </c:pt>
                <c:pt idx="90">
                  <c:v>1469.25</c:v>
                </c:pt>
                <c:pt idx="91">
                  <c:v>1282.71</c:v>
                </c:pt>
                <c:pt idx="92">
                  <c:v>1372.71</c:v>
                </c:pt>
                <c:pt idx="93">
                  <c:v>1286.3699999999999</c:v>
                </c:pt>
                <c:pt idx="94">
                  <c:v>1229.23</c:v>
                </c:pt>
                <c:pt idx="95">
                  <c:v>1017.01</c:v>
                </c:pt>
                <c:pt idx="96">
                  <c:v>1133.8399999999999</c:v>
                </c:pt>
                <c:pt idx="97">
                  <c:v>1101.75</c:v>
                </c:pt>
                <c:pt idx="98">
                  <c:v>970.43</c:v>
                </c:pt>
                <c:pt idx="99">
                  <c:v>947.28</c:v>
                </c:pt>
                <c:pt idx="100">
                  <c:v>885.14</c:v>
                </c:pt>
                <c:pt idx="101">
                  <c:v>757.12</c:v>
                </c:pt>
                <c:pt idx="102">
                  <c:v>740.74</c:v>
                </c:pt>
                <c:pt idx="103">
                  <c:v>687.31</c:v>
                </c:pt>
                <c:pt idx="104">
                  <c:v>670.63</c:v>
                </c:pt>
                <c:pt idx="105">
                  <c:v>645.5</c:v>
                </c:pt>
                <c:pt idx="106">
                  <c:v>615.92999999999995</c:v>
                </c:pt>
                <c:pt idx="107">
                  <c:v>584.41</c:v>
                </c:pt>
                <c:pt idx="108">
                  <c:v>544.75</c:v>
                </c:pt>
                <c:pt idx="109">
                  <c:v>500.71</c:v>
                </c:pt>
                <c:pt idx="110">
                  <c:v>459.27</c:v>
                </c:pt>
                <c:pt idx="111">
                  <c:v>462.69</c:v>
                </c:pt>
                <c:pt idx="112">
                  <c:v>444.27</c:v>
                </c:pt>
                <c:pt idx="113">
                  <c:v>445.77</c:v>
                </c:pt>
                <c:pt idx="114">
                  <c:v>466.45</c:v>
                </c:pt>
                <c:pt idx="115">
                  <c:v>458.93</c:v>
                </c:pt>
                <c:pt idx="116">
                  <c:v>450.53</c:v>
                </c:pt>
                <c:pt idx="117">
                  <c:v>451.67</c:v>
                </c:pt>
                <c:pt idx="118">
                  <c:v>435.71</c:v>
                </c:pt>
                <c:pt idx="119">
                  <c:v>417.8</c:v>
                </c:pt>
                <c:pt idx="120">
                  <c:v>408.14</c:v>
                </c:pt>
                <c:pt idx="121">
                  <c:v>403.69</c:v>
                </c:pt>
                <c:pt idx="122">
                  <c:v>417.09</c:v>
                </c:pt>
                <c:pt idx="123">
                  <c:v>387.86</c:v>
                </c:pt>
                <c:pt idx="124">
                  <c:v>371.16</c:v>
                </c:pt>
                <c:pt idx="125">
                  <c:v>375.22</c:v>
                </c:pt>
                <c:pt idx="126">
                  <c:v>330.22</c:v>
                </c:pt>
                <c:pt idx="127">
                  <c:v>306.05</c:v>
                </c:pt>
                <c:pt idx="128">
                  <c:v>358.02</c:v>
                </c:pt>
                <c:pt idx="129">
                  <c:v>339.94</c:v>
                </c:pt>
                <c:pt idx="130">
                  <c:v>353.4</c:v>
                </c:pt>
                <c:pt idx="131">
                  <c:v>349.15</c:v>
                </c:pt>
                <c:pt idx="132">
                  <c:v>317.98</c:v>
                </c:pt>
                <c:pt idx="133">
                  <c:v>294.87</c:v>
                </c:pt>
                <c:pt idx="134">
                  <c:v>277.72000000000003</c:v>
                </c:pt>
                <c:pt idx="135">
                  <c:v>271.91000000000003</c:v>
                </c:pt>
                <c:pt idx="136">
                  <c:v>273.5</c:v>
                </c:pt>
                <c:pt idx="137">
                  <c:v>258.89</c:v>
                </c:pt>
                <c:pt idx="138">
                  <c:v>247.08</c:v>
                </c:pt>
                <c:pt idx="139">
                  <c:v>321.83</c:v>
                </c:pt>
                <c:pt idx="140">
                  <c:v>304</c:v>
                </c:pt>
                <c:pt idx="141">
                  <c:v>291.7</c:v>
                </c:pt>
                <c:pt idx="142">
                  <c:v>242.17</c:v>
                </c:pt>
                <c:pt idx="143">
                  <c:v>231.32</c:v>
                </c:pt>
                <c:pt idx="144">
                  <c:v>250.84</c:v>
                </c:pt>
                <c:pt idx="145">
                  <c:v>238.9</c:v>
                </c:pt>
                <c:pt idx="146">
                  <c:v>211.28</c:v>
                </c:pt>
                <c:pt idx="147">
                  <c:v>182.08</c:v>
                </c:pt>
                <c:pt idx="148">
                  <c:v>191.85</c:v>
                </c:pt>
                <c:pt idx="149">
                  <c:v>180.66</c:v>
                </c:pt>
                <c:pt idx="150">
                  <c:v>167.24</c:v>
                </c:pt>
                <c:pt idx="151">
                  <c:v>166.1</c:v>
                </c:pt>
                <c:pt idx="152">
                  <c:v>153.18</c:v>
                </c:pt>
                <c:pt idx="153">
                  <c:v>159.18</c:v>
                </c:pt>
                <c:pt idx="154">
                  <c:v>164.93</c:v>
                </c:pt>
                <c:pt idx="155">
                  <c:v>166.07</c:v>
                </c:pt>
                <c:pt idx="156">
                  <c:v>168.11</c:v>
                </c:pt>
                <c:pt idx="157">
                  <c:v>152.96</c:v>
                </c:pt>
                <c:pt idx="158">
                  <c:v>140.63999999999999</c:v>
                </c:pt>
                <c:pt idx="159">
                  <c:v>120.42</c:v>
                </c:pt>
                <c:pt idx="160">
                  <c:v>109.61</c:v>
                </c:pt>
                <c:pt idx="161">
                  <c:v>111.96</c:v>
                </c:pt>
                <c:pt idx="162">
                  <c:v>122.55</c:v>
                </c:pt>
                <c:pt idx="163">
                  <c:v>116.18</c:v>
                </c:pt>
                <c:pt idx="164">
                  <c:v>131.21</c:v>
                </c:pt>
                <c:pt idx="165">
                  <c:v>136</c:v>
                </c:pt>
                <c:pt idx="166">
                  <c:v>135.76</c:v>
                </c:pt>
                <c:pt idx="167">
                  <c:v>125.46</c:v>
                </c:pt>
                <c:pt idx="168">
                  <c:v>114.24</c:v>
                </c:pt>
                <c:pt idx="169">
                  <c:v>102.09</c:v>
                </c:pt>
                <c:pt idx="170">
                  <c:v>107.94</c:v>
                </c:pt>
                <c:pt idx="171">
                  <c:v>109.32</c:v>
                </c:pt>
                <c:pt idx="172">
                  <c:v>102.91</c:v>
                </c:pt>
                <c:pt idx="173">
                  <c:v>101.59</c:v>
                </c:pt>
                <c:pt idx="174">
                  <c:v>96.11</c:v>
                </c:pt>
                <c:pt idx="175">
                  <c:v>102.54</c:v>
                </c:pt>
                <c:pt idx="176">
                  <c:v>95.53</c:v>
                </c:pt>
                <c:pt idx="177">
                  <c:v>89.21</c:v>
                </c:pt>
                <c:pt idx="178">
                  <c:v>95.1</c:v>
                </c:pt>
                <c:pt idx="179">
                  <c:v>96.53</c:v>
                </c:pt>
                <c:pt idx="180">
                  <c:v>100.48</c:v>
                </c:pt>
                <c:pt idx="181">
                  <c:v>98.42</c:v>
                </c:pt>
                <c:pt idx="182">
                  <c:v>107.46</c:v>
                </c:pt>
                <c:pt idx="183">
                  <c:v>105.24</c:v>
                </c:pt>
                <c:pt idx="184">
                  <c:v>104.28</c:v>
                </c:pt>
                <c:pt idx="185">
                  <c:v>102.77</c:v>
                </c:pt>
                <c:pt idx="186">
                  <c:v>90.19</c:v>
                </c:pt>
                <c:pt idx="187">
                  <c:v>83.87</c:v>
                </c:pt>
                <c:pt idx="188">
                  <c:v>95.19</c:v>
                </c:pt>
                <c:pt idx="189">
                  <c:v>83.36</c:v>
                </c:pt>
                <c:pt idx="190">
                  <c:v>68.56</c:v>
                </c:pt>
                <c:pt idx="191">
                  <c:v>63.54</c:v>
                </c:pt>
                <c:pt idx="192">
                  <c:v>86</c:v>
                </c:pt>
                <c:pt idx="193">
                  <c:v>93.98</c:v>
                </c:pt>
                <c:pt idx="194">
                  <c:v>97.55</c:v>
                </c:pt>
                <c:pt idx="195">
                  <c:v>108.43</c:v>
                </c:pt>
                <c:pt idx="196">
                  <c:v>104.26</c:v>
                </c:pt>
                <c:pt idx="197">
                  <c:v>111.52</c:v>
                </c:pt>
                <c:pt idx="198">
                  <c:v>118.05</c:v>
                </c:pt>
                <c:pt idx="199">
                  <c:v>110.55</c:v>
                </c:pt>
                <c:pt idx="200">
                  <c:v>107.14</c:v>
                </c:pt>
                <c:pt idx="201">
                  <c:v>107.2</c:v>
                </c:pt>
                <c:pt idx="202">
                  <c:v>102.09</c:v>
                </c:pt>
                <c:pt idx="203">
                  <c:v>98.34</c:v>
                </c:pt>
                <c:pt idx="204">
                  <c:v>99.7</c:v>
                </c:pt>
                <c:pt idx="205">
                  <c:v>100.31</c:v>
                </c:pt>
                <c:pt idx="206">
                  <c:v>92.15</c:v>
                </c:pt>
                <c:pt idx="207">
                  <c:v>84.21</c:v>
                </c:pt>
                <c:pt idx="208">
                  <c:v>72.72</c:v>
                </c:pt>
                <c:pt idx="209">
                  <c:v>89.63</c:v>
                </c:pt>
                <c:pt idx="210">
                  <c:v>92.06</c:v>
                </c:pt>
                <c:pt idx="211">
                  <c:v>93.12</c:v>
                </c:pt>
                <c:pt idx="212">
                  <c:v>97.71</c:v>
                </c:pt>
                <c:pt idx="213">
                  <c:v>101.51</c:v>
                </c:pt>
                <c:pt idx="214">
                  <c:v>103.86</c:v>
                </c:pt>
                <c:pt idx="215">
                  <c:v>102.67</c:v>
                </c:pt>
                <c:pt idx="216">
                  <c:v>99.58</c:v>
                </c:pt>
                <c:pt idx="217">
                  <c:v>90.2</c:v>
                </c:pt>
                <c:pt idx="218">
                  <c:v>96.47</c:v>
                </c:pt>
                <c:pt idx="219">
                  <c:v>96.71</c:v>
                </c:pt>
                <c:pt idx="220">
                  <c:v>90.64</c:v>
                </c:pt>
                <c:pt idx="221">
                  <c:v>90.2</c:v>
                </c:pt>
                <c:pt idx="222">
                  <c:v>80.33</c:v>
                </c:pt>
                <c:pt idx="223">
                  <c:v>76.56</c:v>
                </c:pt>
                <c:pt idx="224">
                  <c:v>84.74</c:v>
                </c:pt>
                <c:pt idx="225">
                  <c:v>89.23</c:v>
                </c:pt>
                <c:pt idx="226">
                  <c:v>92.43</c:v>
                </c:pt>
                <c:pt idx="227">
                  <c:v>89.96</c:v>
                </c:pt>
                <c:pt idx="228">
                  <c:v>84.12</c:v>
                </c:pt>
                <c:pt idx="229">
                  <c:v>86.16</c:v>
                </c:pt>
                <c:pt idx="230">
                  <c:v>84.75</c:v>
                </c:pt>
                <c:pt idx="231">
                  <c:v>84.18</c:v>
                </c:pt>
                <c:pt idx="232">
                  <c:v>81.69</c:v>
                </c:pt>
                <c:pt idx="233">
                  <c:v>78.98</c:v>
                </c:pt>
                <c:pt idx="234">
                  <c:v>75.02</c:v>
                </c:pt>
                <c:pt idx="235">
                  <c:v>71.7</c:v>
                </c:pt>
                <c:pt idx="236">
                  <c:v>69.37</c:v>
                </c:pt>
                <c:pt idx="237">
                  <c:v>66.569999999999993</c:v>
                </c:pt>
                <c:pt idx="238">
                  <c:v>63.1</c:v>
                </c:pt>
                <c:pt idx="239">
                  <c:v>56.27</c:v>
                </c:pt>
                <c:pt idx="240">
                  <c:v>54.75</c:v>
                </c:pt>
                <c:pt idx="241">
                  <c:v>69.55</c:v>
                </c:pt>
                <c:pt idx="242">
                  <c:v>71.55</c:v>
                </c:pt>
                <c:pt idx="243">
                  <c:v>66.73</c:v>
                </c:pt>
                <c:pt idx="244">
                  <c:v>64.64</c:v>
                </c:pt>
                <c:pt idx="245">
                  <c:v>65.06</c:v>
                </c:pt>
                <c:pt idx="246">
                  <c:v>58.11</c:v>
                </c:pt>
                <c:pt idx="247">
                  <c:v>53.52</c:v>
                </c:pt>
                <c:pt idx="248">
                  <c:v>56.92</c:v>
                </c:pt>
                <c:pt idx="249">
                  <c:v>55.34</c:v>
                </c:pt>
                <c:pt idx="250">
                  <c:v>59.89</c:v>
                </c:pt>
                <c:pt idx="251">
                  <c:v>56.88</c:v>
                </c:pt>
                <c:pt idx="252">
                  <c:v>58.47</c:v>
                </c:pt>
                <c:pt idx="253">
                  <c:v>55.44</c:v>
                </c:pt>
                <c:pt idx="254">
                  <c:v>55.21</c:v>
                </c:pt>
                <c:pt idx="255">
                  <c:v>50.06</c:v>
                </c:pt>
                <c:pt idx="256">
                  <c:v>45.24</c:v>
                </c:pt>
                <c:pt idx="257">
                  <c:v>42.1</c:v>
                </c:pt>
                <c:pt idx="258">
                  <c:v>39.99</c:v>
                </c:pt>
                <c:pt idx="259">
                  <c:v>42.42</c:v>
                </c:pt>
                <c:pt idx="260">
                  <c:v>47.37</c:v>
                </c:pt>
                <c:pt idx="261">
                  <c:v>44.11</c:v>
                </c:pt>
                <c:pt idx="262">
                  <c:v>46.67</c:v>
                </c:pt>
                <c:pt idx="263">
                  <c:v>45.35</c:v>
                </c:pt>
                <c:pt idx="264">
                  <c:v>46.97</c:v>
                </c:pt>
                <c:pt idx="265">
                  <c:v>48.48</c:v>
                </c:pt>
                <c:pt idx="266">
                  <c:v>45.48</c:v>
                </c:pt>
                <c:pt idx="267">
                  <c:v>43.67</c:v>
                </c:pt>
                <c:pt idx="268">
                  <c:v>41.03</c:v>
                </c:pt>
                <c:pt idx="269">
                  <c:v>36.58</c:v>
                </c:pt>
                <c:pt idx="270">
                  <c:v>35.979999999999997</c:v>
                </c:pt>
                <c:pt idx="271">
                  <c:v>32.31</c:v>
                </c:pt>
                <c:pt idx="272">
                  <c:v>29.21</c:v>
                </c:pt>
                <c:pt idx="273">
                  <c:v>26.94</c:v>
                </c:pt>
                <c:pt idx="274">
                  <c:v>24.81</c:v>
                </c:pt>
                <c:pt idx="275">
                  <c:v>23.35</c:v>
                </c:pt>
                <c:pt idx="276">
                  <c:v>24.14</c:v>
                </c:pt>
                <c:pt idx="277">
                  <c:v>25.29</c:v>
                </c:pt>
                <c:pt idx="278">
                  <c:v>26.57</c:v>
                </c:pt>
                <c:pt idx="279">
                  <c:v>24.54</c:v>
                </c:pt>
                <c:pt idx="280">
                  <c:v>24.96</c:v>
                </c:pt>
                <c:pt idx="281">
                  <c:v>24.37</c:v>
                </c:pt>
                <c:pt idx="282">
                  <c:v>23.77</c:v>
                </c:pt>
                <c:pt idx="283">
                  <c:v>23.26</c:v>
                </c:pt>
                <c:pt idx="284">
                  <c:v>20.96</c:v>
                </c:pt>
                <c:pt idx="285">
                  <c:v>21.48</c:v>
                </c:pt>
                <c:pt idx="286">
                  <c:v>20.43</c:v>
                </c:pt>
                <c:pt idx="287">
                  <c:v>19.45</c:v>
                </c:pt>
                <c:pt idx="288">
                  <c:v>17.690000000000001</c:v>
                </c:pt>
                <c:pt idx="289">
                  <c:v>17.29</c:v>
                </c:pt>
                <c:pt idx="290">
                  <c:v>16.79</c:v>
                </c:pt>
                <c:pt idx="291">
                  <c:v>15.58</c:v>
                </c:pt>
                <c:pt idx="292">
                  <c:v>14.16</c:v>
                </c:pt>
                <c:pt idx="293">
                  <c:v>15.06</c:v>
                </c:pt>
                <c:pt idx="294">
                  <c:v>15.2</c:v>
                </c:pt>
                <c:pt idx="295">
                  <c:v>15.49</c:v>
                </c:pt>
                <c:pt idx="296">
                  <c:v>16.739999999999998</c:v>
                </c:pt>
                <c:pt idx="297">
                  <c:v>15.08</c:v>
                </c:pt>
                <c:pt idx="298">
                  <c:v>15.3</c:v>
                </c:pt>
                <c:pt idx="299">
                  <c:v>15.11</c:v>
                </c:pt>
                <c:pt idx="300">
                  <c:v>15.21</c:v>
                </c:pt>
                <c:pt idx="301">
                  <c:v>15.17</c:v>
                </c:pt>
                <c:pt idx="302">
                  <c:v>15.3</c:v>
                </c:pt>
                <c:pt idx="303">
                  <c:v>14.96</c:v>
                </c:pt>
                <c:pt idx="304">
                  <c:v>18.43</c:v>
                </c:pt>
                <c:pt idx="305">
                  <c:v>18.04</c:v>
                </c:pt>
              </c:numCache>
            </c:numRef>
          </c:val>
          <c:smooth val="0"/>
          <c:extLst>
            <c:ext xmlns:c16="http://schemas.microsoft.com/office/drawing/2014/chart" uri="{C3380CC4-5D6E-409C-BE32-E72D297353CC}">
              <c16:uniqueId val="{00000000-F3FC-4628-864D-C0510BDA78E9}"/>
            </c:ext>
          </c:extLst>
        </c:ser>
        <c:dLbls>
          <c:showLegendKey val="0"/>
          <c:showVal val="0"/>
          <c:showCatName val="0"/>
          <c:showSerName val="0"/>
          <c:showPercent val="0"/>
          <c:showBubbleSize val="0"/>
        </c:dLbls>
        <c:marker val="1"/>
        <c:smooth val="0"/>
        <c:axId val="601176240"/>
        <c:axId val="601178208"/>
      </c:lineChart>
      <c:lineChart>
        <c:grouping val="standard"/>
        <c:varyColors val="0"/>
        <c:ser>
          <c:idx val="1"/>
          <c:order val="1"/>
          <c:tx>
            <c:strRef>
              <c:f>Sheet1!$C$1</c:f>
              <c:strCache>
                <c:ptCount val="1"/>
                <c:pt idx="0">
                  <c:v>GDP CHWG Index  (L1)</c:v>
                </c:pt>
              </c:strCache>
            </c:strRef>
          </c:tx>
          <c:spPr>
            <a:ln w="38100" cap="rnd">
              <a:solidFill>
                <a:schemeClr val="accent6"/>
              </a:solidFill>
              <a:prstDash val="sysDash"/>
              <a:round/>
            </a:ln>
            <a:effectLst/>
          </c:spPr>
          <c:marker>
            <c:symbol val="none"/>
          </c:marker>
          <c:cat>
            <c:numRef>
              <c:f>Sheet1!$A$2:$A$307</c:f>
              <c:numCache>
                <c:formatCode>m/d/yyyy</c:formatCode>
                <c:ptCount val="306"/>
                <c:pt idx="0">
                  <c:v>44742</c:v>
                </c:pt>
                <c:pt idx="1">
                  <c:v>44651</c:v>
                </c:pt>
                <c:pt idx="2">
                  <c:v>44561</c:v>
                </c:pt>
                <c:pt idx="3">
                  <c:v>44469</c:v>
                </c:pt>
                <c:pt idx="4">
                  <c:v>44377</c:v>
                </c:pt>
                <c:pt idx="5">
                  <c:v>44286</c:v>
                </c:pt>
                <c:pt idx="6">
                  <c:v>44196</c:v>
                </c:pt>
                <c:pt idx="7">
                  <c:v>44104</c:v>
                </c:pt>
                <c:pt idx="8">
                  <c:v>44012</c:v>
                </c:pt>
                <c:pt idx="9">
                  <c:v>43921</c:v>
                </c:pt>
                <c:pt idx="10">
                  <c:v>43830</c:v>
                </c:pt>
                <c:pt idx="11">
                  <c:v>43738</c:v>
                </c:pt>
                <c:pt idx="12">
                  <c:v>43646</c:v>
                </c:pt>
                <c:pt idx="13">
                  <c:v>43555</c:v>
                </c:pt>
                <c:pt idx="14">
                  <c:v>43465</c:v>
                </c:pt>
                <c:pt idx="15">
                  <c:v>43373</c:v>
                </c:pt>
                <c:pt idx="16">
                  <c:v>43281</c:v>
                </c:pt>
                <c:pt idx="17">
                  <c:v>43190</c:v>
                </c:pt>
                <c:pt idx="18">
                  <c:v>43100</c:v>
                </c:pt>
                <c:pt idx="19">
                  <c:v>43008</c:v>
                </c:pt>
                <c:pt idx="20">
                  <c:v>42916</c:v>
                </c:pt>
                <c:pt idx="21">
                  <c:v>42825</c:v>
                </c:pt>
                <c:pt idx="22">
                  <c:v>42735</c:v>
                </c:pt>
                <c:pt idx="23">
                  <c:v>42643</c:v>
                </c:pt>
                <c:pt idx="24">
                  <c:v>42551</c:v>
                </c:pt>
                <c:pt idx="25">
                  <c:v>42460</c:v>
                </c:pt>
                <c:pt idx="26">
                  <c:v>42369</c:v>
                </c:pt>
                <c:pt idx="27">
                  <c:v>42277</c:v>
                </c:pt>
                <c:pt idx="28">
                  <c:v>42185</c:v>
                </c:pt>
                <c:pt idx="29">
                  <c:v>42094</c:v>
                </c:pt>
                <c:pt idx="30">
                  <c:v>42004</c:v>
                </c:pt>
                <c:pt idx="31">
                  <c:v>41912</c:v>
                </c:pt>
                <c:pt idx="32">
                  <c:v>41820</c:v>
                </c:pt>
                <c:pt idx="33">
                  <c:v>41729</c:v>
                </c:pt>
                <c:pt idx="34">
                  <c:v>41639</c:v>
                </c:pt>
                <c:pt idx="35">
                  <c:v>41547</c:v>
                </c:pt>
                <c:pt idx="36">
                  <c:v>41455</c:v>
                </c:pt>
                <c:pt idx="37">
                  <c:v>41364</c:v>
                </c:pt>
                <c:pt idx="38">
                  <c:v>41274</c:v>
                </c:pt>
                <c:pt idx="39">
                  <c:v>41182</c:v>
                </c:pt>
                <c:pt idx="40">
                  <c:v>41090</c:v>
                </c:pt>
                <c:pt idx="41">
                  <c:v>40999</c:v>
                </c:pt>
                <c:pt idx="42">
                  <c:v>40908</c:v>
                </c:pt>
                <c:pt idx="43">
                  <c:v>40816</c:v>
                </c:pt>
                <c:pt idx="44">
                  <c:v>40724</c:v>
                </c:pt>
                <c:pt idx="45">
                  <c:v>40633</c:v>
                </c:pt>
                <c:pt idx="46">
                  <c:v>40543</c:v>
                </c:pt>
                <c:pt idx="47">
                  <c:v>40451</c:v>
                </c:pt>
                <c:pt idx="48">
                  <c:v>40359</c:v>
                </c:pt>
                <c:pt idx="49">
                  <c:v>40268</c:v>
                </c:pt>
                <c:pt idx="50">
                  <c:v>40178</c:v>
                </c:pt>
                <c:pt idx="51">
                  <c:v>40086</c:v>
                </c:pt>
                <c:pt idx="52">
                  <c:v>39994</c:v>
                </c:pt>
                <c:pt idx="53">
                  <c:v>39903</c:v>
                </c:pt>
                <c:pt idx="54">
                  <c:v>39813</c:v>
                </c:pt>
                <c:pt idx="55">
                  <c:v>39721</c:v>
                </c:pt>
                <c:pt idx="56">
                  <c:v>39629</c:v>
                </c:pt>
                <c:pt idx="57">
                  <c:v>39538</c:v>
                </c:pt>
                <c:pt idx="58">
                  <c:v>39447</c:v>
                </c:pt>
                <c:pt idx="59">
                  <c:v>39355</c:v>
                </c:pt>
                <c:pt idx="60">
                  <c:v>39263</c:v>
                </c:pt>
                <c:pt idx="61">
                  <c:v>39172</c:v>
                </c:pt>
                <c:pt idx="62">
                  <c:v>39082</c:v>
                </c:pt>
                <c:pt idx="63">
                  <c:v>38990</c:v>
                </c:pt>
                <c:pt idx="64">
                  <c:v>38898</c:v>
                </c:pt>
                <c:pt idx="65">
                  <c:v>38807</c:v>
                </c:pt>
                <c:pt idx="66">
                  <c:v>38717</c:v>
                </c:pt>
                <c:pt idx="67">
                  <c:v>38625</c:v>
                </c:pt>
                <c:pt idx="68">
                  <c:v>38533</c:v>
                </c:pt>
                <c:pt idx="69">
                  <c:v>38442</c:v>
                </c:pt>
                <c:pt idx="70">
                  <c:v>38352</c:v>
                </c:pt>
                <c:pt idx="71">
                  <c:v>38260</c:v>
                </c:pt>
                <c:pt idx="72">
                  <c:v>38168</c:v>
                </c:pt>
                <c:pt idx="73">
                  <c:v>38077</c:v>
                </c:pt>
                <c:pt idx="74">
                  <c:v>37986</c:v>
                </c:pt>
                <c:pt idx="75">
                  <c:v>37894</c:v>
                </c:pt>
                <c:pt idx="76">
                  <c:v>37802</c:v>
                </c:pt>
                <c:pt idx="77">
                  <c:v>37711</c:v>
                </c:pt>
                <c:pt idx="78">
                  <c:v>37621</c:v>
                </c:pt>
                <c:pt idx="79">
                  <c:v>37529</c:v>
                </c:pt>
                <c:pt idx="80">
                  <c:v>37437</c:v>
                </c:pt>
                <c:pt idx="81">
                  <c:v>37346</c:v>
                </c:pt>
                <c:pt idx="82">
                  <c:v>37256</c:v>
                </c:pt>
                <c:pt idx="83">
                  <c:v>37164</c:v>
                </c:pt>
                <c:pt idx="84">
                  <c:v>37072</c:v>
                </c:pt>
                <c:pt idx="85">
                  <c:v>36981</c:v>
                </c:pt>
                <c:pt idx="86">
                  <c:v>36891</c:v>
                </c:pt>
                <c:pt idx="87">
                  <c:v>36799</c:v>
                </c:pt>
                <c:pt idx="88">
                  <c:v>36707</c:v>
                </c:pt>
                <c:pt idx="89">
                  <c:v>36616</c:v>
                </c:pt>
                <c:pt idx="90">
                  <c:v>36525</c:v>
                </c:pt>
                <c:pt idx="91">
                  <c:v>36433</c:v>
                </c:pt>
                <c:pt idx="92">
                  <c:v>36341</c:v>
                </c:pt>
                <c:pt idx="93">
                  <c:v>36250</c:v>
                </c:pt>
                <c:pt idx="94">
                  <c:v>36160</c:v>
                </c:pt>
                <c:pt idx="95">
                  <c:v>36068</c:v>
                </c:pt>
                <c:pt idx="96">
                  <c:v>35976</c:v>
                </c:pt>
                <c:pt idx="97">
                  <c:v>35885</c:v>
                </c:pt>
                <c:pt idx="98">
                  <c:v>35795</c:v>
                </c:pt>
                <c:pt idx="99">
                  <c:v>35703</c:v>
                </c:pt>
                <c:pt idx="100">
                  <c:v>35611</c:v>
                </c:pt>
                <c:pt idx="101">
                  <c:v>35520</c:v>
                </c:pt>
                <c:pt idx="102">
                  <c:v>35430</c:v>
                </c:pt>
                <c:pt idx="103">
                  <c:v>35338</c:v>
                </c:pt>
                <c:pt idx="104">
                  <c:v>35246</c:v>
                </c:pt>
                <c:pt idx="105">
                  <c:v>35155</c:v>
                </c:pt>
                <c:pt idx="106">
                  <c:v>35064</c:v>
                </c:pt>
                <c:pt idx="107">
                  <c:v>34972</c:v>
                </c:pt>
                <c:pt idx="108">
                  <c:v>34880</c:v>
                </c:pt>
                <c:pt idx="109">
                  <c:v>34789</c:v>
                </c:pt>
                <c:pt idx="110">
                  <c:v>34699</c:v>
                </c:pt>
                <c:pt idx="111">
                  <c:v>34607</c:v>
                </c:pt>
                <c:pt idx="112">
                  <c:v>34515</c:v>
                </c:pt>
                <c:pt idx="113">
                  <c:v>34424</c:v>
                </c:pt>
                <c:pt idx="114">
                  <c:v>34334</c:v>
                </c:pt>
                <c:pt idx="115">
                  <c:v>34242</c:v>
                </c:pt>
                <c:pt idx="116">
                  <c:v>34150</c:v>
                </c:pt>
                <c:pt idx="117">
                  <c:v>34059</c:v>
                </c:pt>
                <c:pt idx="118">
                  <c:v>33969</c:v>
                </c:pt>
                <c:pt idx="119">
                  <c:v>33877</c:v>
                </c:pt>
                <c:pt idx="120">
                  <c:v>33785</c:v>
                </c:pt>
                <c:pt idx="121">
                  <c:v>33694</c:v>
                </c:pt>
                <c:pt idx="122">
                  <c:v>33603</c:v>
                </c:pt>
                <c:pt idx="123">
                  <c:v>33511</c:v>
                </c:pt>
                <c:pt idx="124">
                  <c:v>33419</c:v>
                </c:pt>
                <c:pt idx="125">
                  <c:v>33328</c:v>
                </c:pt>
                <c:pt idx="126">
                  <c:v>33238</c:v>
                </c:pt>
                <c:pt idx="127">
                  <c:v>33146</c:v>
                </c:pt>
                <c:pt idx="128">
                  <c:v>33054</c:v>
                </c:pt>
                <c:pt idx="129">
                  <c:v>32963</c:v>
                </c:pt>
                <c:pt idx="130">
                  <c:v>32873</c:v>
                </c:pt>
                <c:pt idx="131">
                  <c:v>32781</c:v>
                </c:pt>
                <c:pt idx="132">
                  <c:v>32689</c:v>
                </c:pt>
                <c:pt idx="133">
                  <c:v>32598</c:v>
                </c:pt>
                <c:pt idx="134">
                  <c:v>32508</c:v>
                </c:pt>
                <c:pt idx="135">
                  <c:v>32416</c:v>
                </c:pt>
                <c:pt idx="136">
                  <c:v>32324</c:v>
                </c:pt>
                <c:pt idx="137">
                  <c:v>32233</c:v>
                </c:pt>
                <c:pt idx="138">
                  <c:v>32142</c:v>
                </c:pt>
                <c:pt idx="139">
                  <c:v>32050</c:v>
                </c:pt>
                <c:pt idx="140">
                  <c:v>31958</c:v>
                </c:pt>
                <c:pt idx="141">
                  <c:v>31867</c:v>
                </c:pt>
                <c:pt idx="142">
                  <c:v>31777</c:v>
                </c:pt>
                <c:pt idx="143">
                  <c:v>31685</c:v>
                </c:pt>
                <c:pt idx="144">
                  <c:v>31593</c:v>
                </c:pt>
                <c:pt idx="145">
                  <c:v>31502</c:v>
                </c:pt>
                <c:pt idx="146">
                  <c:v>31412</c:v>
                </c:pt>
                <c:pt idx="147">
                  <c:v>31320</c:v>
                </c:pt>
                <c:pt idx="148">
                  <c:v>31228</c:v>
                </c:pt>
                <c:pt idx="149">
                  <c:v>31137</c:v>
                </c:pt>
                <c:pt idx="150">
                  <c:v>31047</c:v>
                </c:pt>
                <c:pt idx="151">
                  <c:v>30955</c:v>
                </c:pt>
                <c:pt idx="152">
                  <c:v>30863</c:v>
                </c:pt>
                <c:pt idx="153">
                  <c:v>30772</c:v>
                </c:pt>
                <c:pt idx="154">
                  <c:v>30681</c:v>
                </c:pt>
                <c:pt idx="155">
                  <c:v>30589</c:v>
                </c:pt>
                <c:pt idx="156">
                  <c:v>30497</c:v>
                </c:pt>
                <c:pt idx="157">
                  <c:v>30406</c:v>
                </c:pt>
                <c:pt idx="158">
                  <c:v>30316</c:v>
                </c:pt>
                <c:pt idx="159">
                  <c:v>30224</c:v>
                </c:pt>
                <c:pt idx="160">
                  <c:v>30132</c:v>
                </c:pt>
                <c:pt idx="161">
                  <c:v>30041</c:v>
                </c:pt>
                <c:pt idx="162">
                  <c:v>29951</c:v>
                </c:pt>
                <c:pt idx="163">
                  <c:v>29859</c:v>
                </c:pt>
                <c:pt idx="164">
                  <c:v>29767</c:v>
                </c:pt>
                <c:pt idx="165">
                  <c:v>29676</c:v>
                </c:pt>
                <c:pt idx="166">
                  <c:v>29586</c:v>
                </c:pt>
                <c:pt idx="167">
                  <c:v>29494</c:v>
                </c:pt>
                <c:pt idx="168">
                  <c:v>29402</c:v>
                </c:pt>
                <c:pt idx="169">
                  <c:v>29311</c:v>
                </c:pt>
                <c:pt idx="170">
                  <c:v>29220</c:v>
                </c:pt>
                <c:pt idx="171">
                  <c:v>29128</c:v>
                </c:pt>
                <c:pt idx="172">
                  <c:v>29036</c:v>
                </c:pt>
                <c:pt idx="173">
                  <c:v>28945</c:v>
                </c:pt>
                <c:pt idx="174">
                  <c:v>28855</c:v>
                </c:pt>
                <c:pt idx="175">
                  <c:v>28763</c:v>
                </c:pt>
                <c:pt idx="176">
                  <c:v>28671</c:v>
                </c:pt>
                <c:pt idx="177">
                  <c:v>28580</c:v>
                </c:pt>
                <c:pt idx="178">
                  <c:v>28490</c:v>
                </c:pt>
                <c:pt idx="179">
                  <c:v>28398</c:v>
                </c:pt>
                <c:pt idx="180">
                  <c:v>28306</c:v>
                </c:pt>
                <c:pt idx="181">
                  <c:v>28215</c:v>
                </c:pt>
                <c:pt idx="182">
                  <c:v>28125</c:v>
                </c:pt>
                <c:pt idx="183">
                  <c:v>28033</c:v>
                </c:pt>
                <c:pt idx="184">
                  <c:v>27941</c:v>
                </c:pt>
                <c:pt idx="185">
                  <c:v>27850</c:v>
                </c:pt>
                <c:pt idx="186">
                  <c:v>27759</c:v>
                </c:pt>
                <c:pt idx="187">
                  <c:v>27667</c:v>
                </c:pt>
                <c:pt idx="188">
                  <c:v>27575</c:v>
                </c:pt>
                <c:pt idx="189">
                  <c:v>27484</c:v>
                </c:pt>
                <c:pt idx="190">
                  <c:v>27394</c:v>
                </c:pt>
                <c:pt idx="191">
                  <c:v>27302</c:v>
                </c:pt>
                <c:pt idx="192">
                  <c:v>27210</c:v>
                </c:pt>
                <c:pt idx="193">
                  <c:v>27119</c:v>
                </c:pt>
                <c:pt idx="194">
                  <c:v>27029</c:v>
                </c:pt>
                <c:pt idx="195">
                  <c:v>26937</c:v>
                </c:pt>
                <c:pt idx="196">
                  <c:v>26845</c:v>
                </c:pt>
                <c:pt idx="197">
                  <c:v>26754</c:v>
                </c:pt>
                <c:pt idx="198">
                  <c:v>26664</c:v>
                </c:pt>
                <c:pt idx="199">
                  <c:v>26572</c:v>
                </c:pt>
                <c:pt idx="200">
                  <c:v>26480</c:v>
                </c:pt>
                <c:pt idx="201">
                  <c:v>26389</c:v>
                </c:pt>
                <c:pt idx="202">
                  <c:v>26298</c:v>
                </c:pt>
                <c:pt idx="203">
                  <c:v>26206</c:v>
                </c:pt>
                <c:pt idx="204">
                  <c:v>26114</c:v>
                </c:pt>
                <c:pt idx="205">
                  <c:v>26023</c:v>
                </c:pt>
                <c:pt idx="206">
                  <c:v>25933</c:v>
                </c:pt>
                <c:pt idx="207">
                  <c:v>25841</c:v>
                </c:pt>
                <c:pt idx="208">
                  <c:v>25749</c:v>
                </c:pt>
                <c:pt idx="209">
                  <c:v>25658</c:v>
                </c:pt>
                <c:pt idx="210">
                  <c:v>25568</c:v>
                </c:pt>
                <c:pt idx="211">
                  <c:v>25476</c:v>
                </c:pt>
                <c:pt idx="212">
                  <c:v>25384</c:v>
                </c:pt>
                <c:pt idx="213">
                  <c:v>25293</c:v>
                </c:pt>
                <c:pt idx="214">
                  <c:v>25203</c:v>
                </c:pt>
                <c:pt idx="215">
                  <c:v>25111</c:v>
                </c:pt>
                <c:pt idx="216">
                  <c:v>25019</c:v>
                </c:pt>
                <c:pt idx="217">
                  <c:v>24928</c:v>
                </c:pt>
                <c:pt idx="218">
                  <c:v>24837</c:v>
                </c:pt>
                <c:pt idx="219">
                  <c:v>24745</c:v>
                </c:pt>
                <c:pt idx="220">
                  <c:v>24653</c:v>
                </c:pt>
                <c:pt idx="221">
                  <c:v>24562</c:v>
                </c:pt>
                <c:pt idx="222">
                  <c:v>24472</c:v>
                </c:pt>
                <c:pt idx="223">
                  <c:v>24380</c:v>
                </c:pt>
                <c:pt idx="224">
                  <c:v>24288</c:v>
                </c:pt>
                <c:pt idx="225">
                  <c:v>24197</c:v>
                </c:pt>
                <c:pt idx="226">
                  <c:v>24107</c:v>
                </c:pt>
                <c:pt idx="227">
                  <c:v>24015</c:v>
                </c:pt>
                <c:pt idx="228">
                  <c:v>23923</c:v>
                </c:pt>
                <c:pt idx="229">
                  <c:v>23832</c:v>
                </c:pt>
                <c:pt idx="230">
                  <c:v>23742</c:v>
                </c:pt>
                <c:pt idx="231">
                  <c:v>23650</c:v>
                </c:pt>
                <c:pt idx="232">
                  <c:v>23558</c:v>
                </c:pt>
                <c:pt idx="233">
                  <c:v>23467</c:v>
                </c:pt>
                <c:pt idx="234">
                  <c:v>23376</c:v>
                </c:pt>
                <c:pt idx="235">
                  <c:v>23284</c:v>
                </c:pt>
                <c:pt idx="236">
                  <c:v>23192</c:v>
                </c:pt>
                <c:pt idx="237">
                  <c:v>23101</c:v>
                </c:pt>
                <c:pt idx="238">
                  <c:v>23011</c:v>
                </c:pt>
                <c:pt idx="239">
                  <c:v>22919</c:v>
                </c:pt>
                <c:pt idx="240">
                  <c:v>22827</c:v>
                </c:pt>
                <c:pt idx="241">
                  <c:v>22736</c:v>
                </c:pt>
                <c:pt idx="242">
                  <c:v>22646</c:v>
                </c:pt>
                <c:pt idx="243">
                  <c:v>22554</c:v>
                </c:pt>
                <c:pt idx="244">
                  <c:v>22462</c:v>
                </c:pt>
                <c:pt idx="245">
                  <c:v>22371</c:v>
                </c:pt>
                <c:pt idx="246">
                  <c:v>22281</c:v>
                </c:pt>
                <c:pt idx="247">
                  <c:v>22189</c:v>
                </c:pt>
                <c:pt idx="248">
                  <c:v>22097</c:v>
                </c:pt>
                <c:pt idx="249">
                  <c:v>22006</c:v>
                </c:pt>
                <c:pt idx="250">
                  <c:v>21915</c:v>
                </c:pt>
                <c:pt idx="251">
                  <c:v>21823</c:v>
                </c:pt>
                <c:pt idx="252">
                  <c:v>21731</c:v>
                </c:pt>
                <c:pt idx="253">
                  <c:v>21640</c:v>
                </c:pt>
                <c:pt idx="254">
                  <c:v>21550</c:v>
                </c:pt>
                <c:pt idx="255">
                  <c:v>21458</c:v>
                </c:pt>
                <c:pt idx="256">
                  <c:v>21366</c:v>
                </c:pt>
                <c:pt idx="257">
                  <c:v>21275</c:v>
                </c:pt>
                <c:pt idx="258">
                  <c:v>21185</c:v>
                </c:pt>
                <c:pt idx="259">
                  <c:v>21093</c:v>
                </c:pt>
                <c:pt idx="260">
                  <c:v>21001</c:v>
                </c:pt>
                <c:pt idx="261">
                  <c:v>20910</c:v>
                </c:pt>
                <c:pt idx="262">
                  <c:v>20820</c:v>
                </c:pt>
                <c:pt idx="263">
                  <c:v>20728</c:v>
                </c:pt>
                <c:pt idx="264">
                  <c:v>20636</c:v>
                </c:pt>
                <c:pt idx="265">
                  <c:v>20545</c:v>
                </c:pt>
                <c:pt idx="266">
                  <c:v>20454</c:v>
                </c:pt>
                <c:pt idx="267">
                  <c:v>20362</c:v>
                </c:pt>
                <c:pt idx="268">
                  <c:v>20270</c:v>
                </c:pt>
                <c:pt idx="269">
                  <c:v>20179</c:v>
                </c:pt>
                <c:pt idx="270">
                  <c:v>20089</c:v>
                </c:pt>
                <c:pt idx="271">
                  <c:v>19997</c:v>
                </c:pt>
                <c:pt idx="272">
                  <c:v>19905</c:v>
                </c:pt>
                <c:pt idx="273">
                  <c:v>19814</c:v>
                </c:pt>
                <c:pt idx="274">
                  <c:v>19724</c:v>
                </c:pt>
                <c:pt idx="275">
                  <c:v>19632</c:v>
                </c:pt>
                <c:pt idx="276">
                  <c:v>19540</c:v>
                </c:pt>
                <c:pt idx="277">
                  <c:v>19449</c:v>
                </c:pt>
                <c:pt idx="278">
                  <c:v>19359</c:v>
                </c:pt>
                <c:pt idx="279">
                  <c:v>19267</c:v>
                </c:pt>
                <c:pt idx="280">
                  <c:v>19175</c:v>
                </c:pt>
                <c:pt idx="281">
                  <c:v>19084</c:v>
                </c:pt>
                <c:pt idx="282">
                  <c:v>18993</c:v>
                </c:pt>
                <c:pt idx="283">
                  <c:v>18901</c:v>
                </c:pt>
                <c:pt idx="284">
                  <c:v>18809</c:v>
                </c:pt>
                <c:pt idx="285">
                  <c:v>18718</c:v>
                </c:pt>
                <c:pt idx="286">
                  <c:v>18628</c:v>
                </c:pt>
                <c:pt idx="287">
                  <c:v>18536</c:v>
                </c:pt>
                <c:pt idx="288">
                  <c:v>18444</c:v>
                </c:pt>
                <c:pt idx="289">
                  <c:v>18353</c:v>
                </c:pt>
                <c:pt idx="290">
                  <c:v>18263</c:v>
                </c:pt>
                <c:pt idx="291">
                  <c:v>18171</c:v>
                </c:pt>
                <c:pt idx="292">
                  <c:v>18079</c:v>
                </c:pt>
                <c:pt idx="293">
                  <c:v>17988</c:v>
                </c:pt>
                <c:pt idx="294">
                  <c:v>17898</c:v>
                </c:pt>
                <c:pt idx="295">
                  <c:v>17806</c:v>
                </c:pt>
                <c:pt idx="296">
                  <c:v>17714</c:v>
                </c:pt>
                <c:pt idx="297">
                  <c:v>17623</c:v>
                </c:pt>
                <c:pt idx="298">
                  <c:v>17532</c:v>
                </c:pt>
                <c:pt idx="299">
                  <c:v>17440</c:v>
                </c:pt>
                <c:pt idx="300">
                  <c:v>17348</c:v>
                </c:pt>
                <c:pt idx="301">
                  <c:v>17257</c:v>
                </c:pt>
                <c:pt idx="302">
                  <c:v>17167</c:v>
                </c:pt>
                <c:pt idx="303">
                  <c:v>17075</c:v>
                </c:pt>
                <c:pt idx="304">
                  <c:v>16981</c:v>
                </c:pt>
                <c:pt idx="305">
                  <c:v>16890</c:v>
                </c:pt>
              </c:numCache>
            </c:numRef>
          </c:cat>
          <c:val>
            <c:numRef>
              <c:f>Sheet1!$C$2:$C$307</c:f>
              <c:numCache>
                <c:formatCode>General</c:formatCode>
                <c:ptCount val="306"/>
                <c:pt idx="1">
                  <c:v>19727.919999999998</c:v>
                </c:pt>
                <c:pt idx="2">
                  <c:v>19806.29</c:v>
                </c:pt>
                <c:pt idx="3">
                  <c:v>19478.89</c:v>
                </c:pt>
                <c:pt idx="4">
                  <c:v>19368.310000000001</c:v>
                </c:pt>
                <c:pt idx="5">
                  <c:v>19055.650000000001</c:v>
                </c:pt>
                <c:pt idx="6">
                  <c:v>18767.78</c:v>
                </c:pt>
                <c:pt idx="7">
                  <c:v>18560.77</c:v>
                </c:pt>
                <c:pt idx="8">
                  <c:v>17258.21</c:v>
                </c:pt>
                <c:pt idx="9">
                  <c:v>18951.990000000002</c:v>
                </c:pt>
                <c:pt idx="10">
                  <c:v>19202.310000000001</c:v>
                </c:pt>
                <c:pt idx="11">
                  <c:v>19112.650000000001</c:v>
                </c:pt>
                <c:pt idx="12">
                  <c:v>18982.53</c:v>
                </c:pt>
                <c:pt idx="13">
                  <c:v>18833.2</c:v>
                </c:pt>
                <c:pt idx="14">
                  <c:v>18721.28</c:v>
                </c:pt>
                <c:pt idx="15">
                  <c:v>18679.599999999999</c:v>
                </c:pt>
                <c:pt idx="16">
                  <c:v>18590</c:v>
                </c:pt>
                <c:pt idx="17">
                  <c:v>18436.259999999998</c:v>
                </c:pt>
                <c:pt idx="18">
                  <c:v>18296.689999999999</c:v>
                </c:pt>
                <c:pt idx="19">
                  <c:v>18126.23</c:v>
                </c:pt>
                <c:pt idx="20">
                  <c:v>17996.8</c:v>
                </c:pt>
                <c:pt idx="21">
                  <c:v>17896.62</c:v>
                </c:pt>
                <c:pt idx="22">
                  <c:v>17812.560000000001</c:v>
                </c:pt>
                <c:pt idx="23">
                  <c:v>17724.490000000002</c:v>
                </c:pt>
                <c:pt idx="24">
                  <c:v>17618.580000000002</c:v>
                </c:pt>
                <c:pt idx="25">
                  <c:v>17565.46</c:v>
                </c:pt>
                <c:pt idx="26">
                  <c:v>17462.580000000002</c:v>
                </c:pt>
                <c:pt idx="27">
                  <c:v>17437.080000000002</c:v>
                </c:pt>
                <c:pt idx="28">
                  <c:v>17380.88</c:v>
                </c:pt>
                <c:pt idx="29">
                  <c:v>17280.650000000001</c:v>
                </c:pt>
                <c:pt idx="30">
                  <c:v>17141.23</c:v>
                </c:pt>
                <c:pt idx="31">
                  <c:v>17064.62</c:v>
                </c:pt>
                <c:pt idx="32">
                  <c:v>16868.11</c:v>
                </c:pt>
                <c:pt idx="33">
                  <c:v>16654.25</c:v>
                </c:pt>
                <c:pt idx="34">
                  <c:v>16712.759999999998</c:v>
                </c:pt>
                <c:pt idx="35">
                  <c:v>16594.740000000002</c:v>
                </c:pt>
                <c:pt idx="36">
                  <c:v>16464.400000000001</c:v>
                </c:pt>
                <c:pt idx="37">
                  <c:v>16441.48</c:v>
                </c:pt>
                <c:pt idx="38">
                  <c:v>16300.04</c:v>
                </c:pt>
                <c:pt idx="39">
                  <c:v>16282.15</c:v>
                </c:pt>
                <c:pt idx="40">
                  <c:v>16253.73</c:v>
                </c:pt>
                <c:pt idx="41">
                  <c:v>16179.97</c:v>
                </c:pt>
                <c:pt idx="42">
                  <c:v>16048.7</c:v>
                </c:pt>
                <c:pt idx="43">
                  <c:v>15870.68</c:v>
                </c:pt>
                <c:pt idx="44">
                  <c:v>15876.84</c:v>
                </c:pt>
                <c:pt idx="45">
                  <c:v>15769.91</c:v>
                </c:pt>
                <c:pt idx="46">
                  <c:v>15808</c:v>
                </c:pt>
                <c:pt idx="47">
                  <c:v>15726.28</c:v>
                </c:pt>
                <c:pt idx="48">
                  <c:v>15605.63</c:v>
                </c:pt>
                <c:pt idx="49">
                  <c:v>15456.06</c:v>
                </c:pt>
                <c:pt idx="50">
                  <c:v>15379.16</c:v>
                </c:pt>
                <c:pt idx="51">
                  <c:v>15216.65</c:v>
                </c:pt>
                <c:pt idx="52">
                  <c:v>15161.77</c:v>
                </c:pt>
                <c:pt idx="53">
                  <c:v>15187.47</c:v>
                </c:pt>
                <c:pt idx="54">
                  <c:v>15366.61</c:v>
                </c:pt>
                <c:pt idx="55">
                  <c:v>15709.56</c:v>
                </c:pt>
                <c:pt idx="56">
                  <c:v>15792.77</c:v>
                </c:pt>
                <c:pt idx="57">
                  <c:v>15702.91</c:v>
                </c:pt>
                <c:pt idx="58">
                  <c:v>15767.15</c:v>
                </c:pt>
                <c:pt idx="59">
                  <c:v>15671.61</c:v>
                </c:pt>
                <c:pt idx="60">
                  <c:v>15577.78</c:v>
                </c:pt>
                <c:pt idx="61">
                  <c:v>15478.96</c:v>
                </c:pt>
                <c:pt idx="62">
                  <c:v>15433.64</c:v>
                </c:pt>
                <c:pt idx="63">
                  <c:v>15304.52</c:v>
                </c:pt>
                <c:pt idx="64">
                  <c:v>15281.53</c:v>
                </c:pt>
                <c:pt idx="65">
                  <c:v>15244.09</c:v>
                </c:pt>
                <c:pt idx="66">
                  <c:v>15041.23</c:v>
                </c:pt>
                <c:pt idx="67">
                  <c:v>14956.29</c:v>
                </c:pt>
                <c:pt idx="68">
                  <c:v>14839.71</c:v>
                </c:pt>
                <c:pt idx="69">
                  <c:v>14767.85</c:v>
                </c:pt>
                <c:pt idx="70">
                  <c:v>14605.59</c:v>
                </c:pt>
                <c:pt idx="71">
                  <c:v>14457.83</c:v>
                </c:pt>
                <c:pt idx="72">
                  <c:v>14323.02</c:v>
                </c:pt>
                <c:pt idx="73">
                  <c:v>14212.34</c:v>
                </c:pt>
                <c:pt idx="74">
                  <c:v>14131.38</c:v>
                </c:pt>
                <c:pt idx="75">
                  <c:v>13970.16</c:v>
                </c:pt>
                <c:pt idx="76">
                  <c:v>13741.11</c:v>
                </c:pt>
                <c:pt idx="77">
                  <c:v>13619.43</c:v>
                </c:pt>
                <c:pt idx="78">
                  <c:v>13549.42</c:v>
                </c:pt>
                <c:pt idx="79">
                  <c:v>13531.74</c:v>
                </c:pt>
                <c:pt idx="80">
                  <c:v>13477.36</c:v>
                </c:pt>
                <c:pt idx="81">
                  <c:v>13394.91</c:v>
                </c:pt>
                <c:pt idx="82">
                  <c:v>13284.88</c:v>
                </c:pt>
                <c:pt idx="83">
                  <c:v>13248.14</c:v>
                </c:pt>
                <c:pt idx="84">
                  <c:v>13301.39</c:v>
                </c:pt>
                <c:pt idx="85">
                  <c:v>13219.25</c:v>
                </c:pt>
                <c:pt idx="86">
                  <c:v>13262.25</c:v>
                </c:pt>
                <c:pt idx="87">
                  <c:v>13183.89</c:v>
                </c:pt>
                <c:pt idx="88">
                  <c:v>13170.75</c:v>
                </c:pt>
                <c:pt idx="89">
                  <c:v>12935.25</c:v>
                </c:pt>
                <c:pt idx="90">
                  <c:v>12888.28</c:v>
                </c:pt>
                <c:pt idx="91">
                  <c:v>12679.98</c:v>
                </c:pt>
                <c:pt idx="92">
                  <c:v>12514.41</c:v>
                </c:pt>
                <c:pt idx="93">
                  <c:v>12410.78</c:v>
                </c:pt>
                <c:pt idx="94">
                  <c:v>12294.74</c:v>
                </c:pt>
                <c:pt idx="95">
                  <c:v>12099.19</c:v>
                </c:pt>
                <c:pt idx="96">
                  <c:v>11949.49</c:v>
                </c:pt>
                <c:pt idx="97">
                  <c:v>11839.88</c:v>
                </c:pt>
                <c:pt idx="98">
                  <c:v>11722.72</c:v>
                </c:pt>
                <c:pt idx="99">
                  <c:v>11622.91</c:v>
                </c:pt>
                <c:pt idx="100">
                  <c:v>11479.33</c:v>
                </c:pt>
                <c:pt idx="101">
                  <c:v>11291.67</c:v>
                </c:pt>
                <c:pt idx="102">
                  <c:v>11219.24</c:v>
                </c:pt>
                <c:pt idx="103">
                  <c:v>11103.93</c:v>
                </c:pt>
                <c:pt idx="104">
                  <c:v>11005.22</c:v>
                </c:pt>
                <c:pt idx="105">
                  <c:v>10824.67</c:v>
                </c:pt>
                <c:pt idx="106">
                  <c:v>10744.2</c:v>
                </c:pt>
                <c:pt idx="107">
                  <c:v>10671.74</c:v>
                </c:pt>
                <c:pt idx="108">
                  <c:v>10581.72</c:v>
                </c:pt>
                <c:pt idx="109">
                  <c:v>10550.25</c:v>
                </c:pt>
                <c:pt idx="110">
                  <c:v>10512.96</c:v>
                </c:pt>
                <c:pt idx="111">
                  <c:v>10393.9</c:v>
                </c:pt>
                <c:pt idx="112">
                  <c:v>10333.5</c:v>
                </c:pt>
                <c:pt idx="113">
                  <c:v>10195.34</c:v>
                </c:pt>
                <c:pt idx="114">
                  <c:v>10097.36</c:v>
                </c:pt>
                <c:pt idx="115">
                  <c:v>9961.8700000000008</c:v>
                </c:pt>
                <c:pt idx="116">
                  <c:v>9914.57</c:v>
                </c:pt>
                <c:pt idx="117">
                  <c:v>9857.18</c:v>
                </c:pt>
                <c:pt idx="118">
                  <c:v>9840.75</c:v>
                </c:pt>
                <c:pt idx="119">
                  <c:v>9739.18</c:v>
                </c:pt>
                <c:pt idx="120">
                  <c:v>9643.89</c:v>
                </c:pt>
                <c:pt idx="121">
                  <c:v>9540.44</c:v>
                </c:pt>
                <c:pt idx="122">
                  <c:v>9427.58</c:v>
                </c:pt>
                <c:pt idx="123">
                  <c:v>9394.83</c:v>
                </c:pt>
                <c:pt idx="124">
                  <c:v>9347.6</c:v>
                </c:pt>
                <c:pt idx="125">
                  <c:v>9275.2800000000007</c:v>
                </c:pt>
                <c:pt idx="126">
                  <c:v>9318.8799999999992</c:v>
                </c:pt>
                <c:pt idx="127">
                  <c:v>9404.49</c:v>
                </c:pt>
                <c:pt idx="128">
                  <c:v>9398.24</c:v>
                </c:pt>
                <c:pt idx="129">
                  <c:v>9364.26</c:v>
                </c:pt>
                <c:pt idx="130">
                  <c:v>9263.0300000000007</c:v>
                </c:pt>
                <c:pt idx="131">
                  <c:v>9244.82</c:v>
                </c:pt>
                <c:pt idx="132">
                  <c:v>9176.83</c:v>
                </c:pt>
                <c:pt idx="133">
                  <c:v>9107.31</c:v>
                </c:pt>
                <c:pt idx="134">
                  <c:v>9015.66</c:v>
                </c:pt>
                <c:pt idx="135">
                  <c:v>8897.11</c:v>
                </c:pt>
                <c:pt idx="136">
                  <c:v>8845.2800000000007</c:v>
                </c:pt>
                <c:pt idx="137">
                  <c:v>8730.57</c:v>
                </c:pt>
                <c:pt idx="138">
                  <c:v>8685.69</c:v>
                </c:pt>
                <c:pt idx="139">
                  <c:v>8539.08</c:v>
                </c:pt>
                <c:pt idx="140">
                  <c:v>8465.6299999999992</c:v>
                </c:pt>
                <c:pt idx="141">
                  <c:v>8375.27</c:v>
                </c:pt>
                <c:pt idx="142">
                  <c:v>8313.34</c:v>
                </c:pt>
                <c:pt idx="143">
                  <c:v>8268.93</c:v>
                </c:pt>
                <c:pt idx="144">
                  <c:v>8190.55</c:v>
                </c:pt>
                <c:pt idx="145">
                  <c:v>8153.83</c:v>
                </c:pt>
                <c:pt idx="146">
                  <c:v>8078.42</c:v>
                </c:pt>
                <c:pt idx="147">
                  <c:v>8018.81</c:v>
                </c:pt>
                <c:pt idx="148">
                  <c:v>7898.19</c:v>
                </c:pt>
                <c:pt idx="149">
                  <c:v>7829.26</c:v>
                </c:pt>
                <c:pt idx="150">
                  <c:v>7754.12</c:v>
                </c:pt>
                <c:pt idx="151">
                  <c:v>7690.98</c:v>
                </c:pt>
                <c:pt idx="152">
                  <c:v>7617.55</c:v>
                </c:pt>
                <c:pt idx="153">
                  <c:v>7488.17</c:v>
                </c:pt>
                <c:pt idx="154">
                  <c:v>7344.6</c:v>
                </c:pt>
                <c:pt idx="155">
                  <c:v>7194.5</c:v>
                </c:pt>
                <c:pt idx="156">
                  <c:v>7053.5</c:v>
                </c:pt>
                <c:pt idx="157">
                  <c:v>6896.56</c:v>
                </c:pt>
                <c:pt idx="158">
                  <c:v>6806.86</c:v>
                </c:pt>
                <c:pt idx="159">
                  <c:v>6804.14</c:v>
                </c:pt>
                <c:pt idx="160">
                  <c:v>6830.25</c:v>
                </c:pt>
                <c:pt idx="161">
                  <c:v>6799.23</c:v>
                </c:pt>
                <c:pt idx="162">
                  <c:v>6906.53</c:v>
                </c:pt>
                <c:pt idx="163">
                  <c:v>6982.61</c:v>
                </c:pt>
                <c:pt idx="164">
                  <c:v>6899.98</c:v>
                </c:pt>
                <c:pt idx="165">
                  <c:v>6951.5</c:v>
                </c:pt>
                <c:pt idx="166">
                  <c:v>6817.9</c:v>
                </c:pt>
                <c:pt idx="167">
                  <c:v>6693.08</c:v>
                </c:pt>
                <c:pt idx="168">
                  <c:v>6701.05</c:v>
                </c:pt>
                <c:pt idx="169">
                  <c:v>6842.02</c:v>
                </c:pt>
                <c:pt idx="170">
                  <c:v>6820.57</c:v>
                </c:pt>
                <c:pt idx="171">
                  <c:v>6803.56</c:v>
                </c:pt>
                <c:pt idx="172">
                  <c:v>6753.39</c:v>
                </c:pt>
                <c:pt idx="173">
                  <c:v>6746.18</c:v>
                </c:pt>
                <c:pt idx="174">
                  <c:v>6734.07</c:v>
                </c:pt>
                <c:pt idx="175">
                  <c:v>6644.75</c:v>
                </c:pt>
                <c:pt idx="176">
                  <c:v>6578.6</c:v>
                </c:pt>
                <c:pt idx="177">
                  <c:v>6333.85</c:v>
                </c:pt>
                <c:pt idx="178">
                  <c:v>6313.7</c:v>
                </c:pt>
                <c:pt idx="179">
                  <c:v>6313.56</c:v>
                </c:pt>
                <c:pt idx="180">
                  <c:v>6201.66</c:v>
                </c:pt>
                <c:pt idx="181">
                  <c:v>6083.39</c:v>
                </c:pt>
                <c:pt idx="182">
                  <c:v>6012.36</c:v>
                </c:pt>
                <c:pt idx="183">
                  <c:v>5969.09</c:v>
                </c:pt>
                <c:pt idx="184">
                  <c:v>5936.52</c:v>
                </c:pt>
                <c:pt idx="185">
                  <c:v>5893.28</c:v>
                </c:pt>
                <c:pt idx="186">
                  <c:v>5763.67</c:v>
                </c:pt>
                <c:pt idx="187">
                  <c:v>5687.09</c:v>
                </c:pt>
                <c:pt idx="188">
                  <c:v>5591.38</c:v>
                </c:pt>
                <c:pt idx="189">
                  <c:v>5551.71</c:v>
                </c:pt>
                <c:pt idx="190">
                  <c:v>5620.13</c:v>
                </c:pt>
                <c:pt idx="191">
                  <c:v>5642.02</c:v>
                </c:pt>
                <c:pt idx="192">
                  <c:v>5695.86</c:v>
                </c:pt>
                <c:pt idx="193">
                  <c:v>5682.35</c:v>
                </c:pt>
                <c:pt idx="194">
                  <c:v>5731.63</c:v>
                </c:pt>
                <c:pt idx="195">
                  <c:v>5677.74</c:v>
                </c:pt>
                <c:pt idx="196">
                  <c:v>5707.75</c:v>
                </c:pt>
                <c:pt idx="197">
                  <c:v>5646.29</c:v>
                </c:pt>
                <c:pt idx="198">
                  <c:v>5509.93</c:v>
                </c:pt>
                <c:pt idx="199">
                  <c:v>5419.18</c:v>
                </c:pt>
                <c:pt idx="200">
                  <c:v>5368.48</c:v>
                </c:pt>
                <c:pt idx="201">
                  <c:v>5249.34</c:v>
                </c:pt>
                <c:pt idx="202">
                  <c:v>5154.55</c:v>
                </c:pt>
                <c:pt idx="203">
                  <c:v>5142.42</c:v>
                </c:pt>
                <c:pt idx="204">
                  <c:v>5100.45</c:v>
                </c:pt>
                <c:pt idx="205">
                  <c:v>5073</c:v>
                </c:pt>
                <c:pt idx="206">
                  <c:v>4938.8599999999997</c:v>
                </c:pt>
                <c:pt idx="207">
                  <c:v>4992.3599999999997</c:v>
                </c:pt>
                <c:pt idx="208">
                  <c:v>4946.7700000000004</c:v>
                </c:pt>
                <c:pt idx="209">
                  <c:v>4939.76</c:v>
                </c:pt>
                <c:pt idx="210">
                  <c:v>4947.1000000000004</c:v>
                </c:pt>
                <c:pt idx="211">
                  <c:v>4971.3500000000004</c:v>
                </c:pt>
                <c:pt idx="212">
                  <c:v>4938.7299999999996</c:v>
                </c:pt>
                <c:pt idx="213">
                  <c:v>4923.76</c:v>
                </c:pt>
                <c:pt idx="214">
                  <c:v>4847.88</c:v>
                </c:pt>
                <c:pt idx="215">
                  <c:v>4828.8900000000003</c:v>
                </c:pt>
                <c:pt idx="216">
                  <c:v>4791.76</c:v>
                </c:pt>
                <c:pt idx="217">
                  <c:v>4713.01</c:v>
                </c:pt>
                <c:pt idx="218">
                  <c:v>4618.8100000000004</c:v>
                </c:pt>
                <c:pt idx="219">
                  <c:v>4584.25</c:v>
                </c:pt>
                <c:pt idx="220">
                  <c:v>4541.28</c:v>
                </c:pt>
                <c:pt idx="221">
                  <c:v>4538.5</c:v>
                </c:pt>
                <c:pt idx="222">
                  <c:v>4498.66</c:v>
                </c:pt>
                <c:pt idx="223">
                  <c:v>4462.05</c:v>
                </c:pt>
                <c:pt idx="224">
                  <c:v>4424.58</c:v>
                </c:pt>
                <c:pt idx="225">
                  <c:v>4409.5200000000004</c:v>
                </c:pt>
                <c:pt idx="226">
                  <c:v>4304.7299999999996</c:v>
                </c:pt>
                <c:pt idx="227">
                  <c:v>4207.78</c:v>
                </c:pt>
                <c:pt idx="228">
                  <c:v>4116.2700000000004</c:v>
                </c:pt>
                <c:pt idx="229">
                  <c:v>4064.92</c:v>
                </c:pt>
                <c:pt idx="230">
                  <c:v>3968.88</c:v>
                </c:pt>
                <c:pt idx="231">
                  <c:v>3956.66</c:v>
                </c:pt>
                <c:pt idx="232">
                  <c:v>3895.79</c:v>
                </c:pt>
                <c:pt idx="233">
                  <c:v>3853.83</c:v>
                </c:pt>
                <c:pt idx="234">
                  <c:v>3774.26</c:v>
                </c:pt>
                <c:pt idx="235">
                  <c:v>3749.68</c:v>
                </c:pt>
                <c:pt idx="236">
                  <c:v>3669.02</c:v>
                </c:pt>
                <c:pt idx="237">
                  <c:v>3628.31</c:v>
                </c:pt>
                <c:pt idx="238">
                  <c:v>3589.13</c:v>
                </c:pt>
                <c:pt idx="239">
                  <c:v>3577.36</c:v>
                </c:pt>
                <c:pt idx="240">
                  <c:v>3533.95</c:v>
                </c:pt>
                <c:pt idx="241">
                  <c:v>3502.3</c:v>
                </c:pt>
                <c:pt idx="242">
                  <c:v>3440.92</c:v>
                </c:pt>
                <c:pt idx="243">
                  <c:v>3374.74</c:v>
                </c:pt>
                <c:pt idx="244">
                  <c:v>3311.18</c:v>
                </c:pt>
                <c:pt idx="245">
                  <c:v>3255.91</c:v>
                </c:pt>
                <c:pt idx="246">
                  <c:v>3234.09</c:v>
                </c:pt>
                <c:pt idx="247">
                  <c:v>3276.13</c:v>
                </c:pt>
                <c:pt idx="248">
                  <c:v>3260.18</c:v>
                </c:pt>
                <c:pt idx="249">
                  <c:v>3277.85</c:v>
                </c:pt>
                <c:pt idx="250">
                  <c:v>3205.79</c:v>
                </c:pt>
                <c:pt idx="251">
                  <c:v>3196.68</c:v>
                </c:pt>
                <c:pt idx="252">
                  <c:v>3194.43</c:v>
                </c:pt>
                <c:pt idx="253">
                  <c:v>3123.98</c:v>
                </c:pt>
                <c:pt idx="254">
                  <c:v>3065.14</c:v>
                </c:pt>
                <c:pt idx="255">
                  <c:v>2995.11</c:v>
                </c:pt>
                <c:pt idx="256">
                  <c:v>2927.4</c:v>
                </c:pt>
                <c:pt idx="257">
                  <c:v>2908.28</c:v>
                </c:pt>
                <c:pt idx="258">
                  <c:v>2985.77</c:v>
                </c:pt>
                <c:pt idx="259">
                  <c:v>3016.98</c:v>
                </c:pt>
                <c:pt idx="260">
                  <c:v>2987.7</c:v>
                </c:pt>
                <c:pt idx="261">
                  <c:v>2994.26</c:v>
                </c:pt>
                <c:pt idx="262">
                  <c:v>2975.21</c:v>
                </c:pt>
                <c:pt idx="263">
                  <c:v>2927.03</c:v>
                </c:pt>
                <c:pt idx="264">
                  <c:v>2929.67</c:v>
                </c:pt>
                <c:pt idx="265">
                  <c:v>2905.66</c:v>
                </c:pt>
                <c:pt idx="266">
                  <c:v>2916.99</c:v>
                </c:pt>
                <c:pt idx="267">
                  <c:v>2899.58</c:v>
                </c:pt>
                <c:pt idx="268">
                  <c:v>2860.94</c:v>
                </c:pt>
                <c:pt idx="269">
                  <c:v>2815.13</c:v>
                </c:pt>
                <c:pt idx="270">
                  <c:v>2736.96</c:v>
                </c:pt>
                <c:pt idx="271">
                  <c:v>2684.43</c:v>
                </c:pt>
                <c:pt idx="272">
                  <c:v>2654.46</c:v>
                </c:pt>
                <c:pt idx="273">
                  <c:v>2651.57</c:v>
                </c:pt>
                <c:pt idx="274">
                  <c:v>2664.3</c:v>
                </c:pt>
                <c:pt idx="275">
                  <c:v>2705.26</c:v>
                </c:pt>
                <c:pt idx="276">
                  <c:v>2720.57</c:v>
                </c:pt>
                <c:pt idx="277">
                  <c:v>2699.7</c:v>
                </c:pt>
                <c:pt idx="278">
                  <c:v>2650.43</c:v>
                </c:pt>
                <c:pt idx="279">
                  <c:v>2566.15</c:v>
                </c:pt>
                <c:pt idx="280">
                  <c:v>2547.7600000000002</c:v>
                </c:pt>
                <c:pt idx="281">
                  <c:v>2542.29</c:v>
                </c:pt>
                <c:pt idx="282">
                  <c:v>2515.41</c:v>
                </c:pt>
                <c:pt idx="283">
                  <c:v>2509.88</c:v>
                </c:pt>
                <c:pt idx="284">
                  <c:v>2459.1999999999998</c:v>
                </c:pt>
                <c:pt idx="285">
                  <c:v>2417.31</c:v>
                </c:pt>
                <c:pt idx="286">
                  <c:v>2384.92</c:v>
                </c:pt>
                <c:pt idx="287">
                  <c:v>2340.11</c:v>
                </c:pt>
                <c:pt idx="288">
                  <c:v>2253.04</c:v>
                </c:pt>
                <c:pt idx="289">
                  <c:v>2186.36</c:v>
                </c:pt>
                <c:pt idx="290">
                  <c:v>2103.69</c:v>
                </c:pt>
                <c:pt idx="291">
                  <c:v>2121.4899999999998</c:v>
                </c:pt>
                <c:pt idx="292">
                  <c:v>2099.81</c:v>
                </c:pt>
                <c:pt idx="293">
                  <c:v>2107</c:v>
                </c:pt>
                <c:pt idx="294">
                  <c:v>2136.44</c:v>
                </c:pt>
                <c:pt idx="295">
                  <c:v>2134.06</c:v>
                </c:pt>
                <c:pt idx="296">
                  <c:v>2121.9</c:v>
                </c:pt>
                <c:pt idx="297">
                  <c:v>2087.44</c:v>
                </c:pt>
                <c:pt idx="298">
                  <c:v>2056.5100000000002</c:v>
                </c:pt>
                <c:pt idx="299">
                  <c:v>2024.83</c:v>
                </c:pt>
                <c:pt idx="300">
                  <c:v>2029.02</c:v>
                </c:pt>
                <c:pt idx="301">
                  <c:v>2034.45</c:v>
                </c:pt>
              </c:numCache>
            </c:numRef>
          </c:val>
          <c:smooth val="0"/>
          <c:extLst>
            <c:ext xmlns:c16="http://schemas.microsoft.com/office/drawing/2014/chart" uri="{C3380CC4-5D6E-409C-BE32-E72D297353CC}">
              <c16:uniqueId val="{00000001-F3FC-4628-864D-C0510BDA78E9}"/>
            </c:ext>
          </c:extLst>
        </c:ser>
        <c:dLbls>
          <c:showLegendKey val="0"/>
          <c:showVal val="0"/>
          <c:showCatName val="0"/>
          <c:showSerName val="0"/>
          <c:showPercent val="0"/>
          <c:showBubbleSize val="0"/>
        </c:dLbls>
        <c:marker val="1"/>
        <c:smooth val="0"/>
        <c:axId val="899859656"/>
        <c:axId val="899862280"/>
      </c:lineChart>
      <c:dateAx>
        <c:axId val="601176240"/>
        <c:scaling>
          <c:orientation val="minMax"/>
          <c:max val="44561"/>
          <c:min val="43830"/>
        </c:scaling>
        <c:delete val="0"/>
        <c:axPos val="b"/>
        <c:numFmt formatCode="[$-409]mmm\-yy;@" sourceLinked="0"/>
        <c:majorTickMark val="none"/>
        <c:minorTickMark val="none"/>
        <c:tickLblPos val="nextTo"/>
        <c:spPr>
          <a:noFill/>
          <a:ln w="19050" cap="flat" cmpd="sng" algn="ctr">
            <a:solidFill>
              <a:schemeClr val="tx1">
                <a:lumMod val="15000"/>
                <a:lumOff val="85000"/>
              </a:schemeClr>
            </a:solidFill>
            <a:round/>
          </a:ln>
          <a:effectLst/>
        </c:spPr>
        <c:txPr>
          <a:bodyPr rot="-60000000" spcFirstLastPara="1" vertOverflow="ellipsis" vert="horz" wrap="square" anchor="ctr" anchorCtr="1"/>
          <a:lstStyle/>
          <a:p>
            <a:pPr>
              <a:defRPr sz="950" b="0" i="0" u="none" strike="noStrike" kern="1200" baseline="0">
                <a:solidFill>
                  <a:schemeClr val="bg1"/>
                </a:solidFill>
                <a:latin typeface="+mn-lt"/>
                <a:ea typeface="+mn-ea"/>
                <a:cs typeface="+mn-cs"/>
              </a:defRPr>
            </a:pPr>
            <a:endParaRPr lang="en-US"/>
          </a:p>
        </c:txPr>
        <c:crossAx val="601178208"/>
        <c:crosses val="autoZero"/>
        <c:auto val="1"/>
        <c:lblOffset val="100"/>
        <c:baseTimeUnit val="months"/>
        <c:majorUnit val="6"/>
        <c:majorTimeUnit val="months"/>
      </c:dateAx>
      <c:valAx>
        <c:axId val="601178208"/>
        <c:scaling>
          <c:orientation val="minMax"/>
          <c:max val="5000"/>
          <c:min val="2500"/>
        </c:scaling>
        <c:delete val="0"/>
        <c:axPos val="l"/>
        <c:majorGridlines>
          <c:spPr>
            <a:ln w="19050"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lumMod val="85000"/>
                  </a:schemeClr>
                </a:solidFill>
                <a:latin typeface="+mn-lt"/>
                <a:ea typeface="+mn-ea"/>
                <a:cs typeface="+mn-cs"/>
              </a:defRPr>
            </a:pPr>
            <a:endParaRPr lang="en-US"/>
          </a:p>
        </c:txPr>
        <c:crossAx val="601176240"/>
        <c:crosses val="autoZero"/>
        <c:crossBetween val="between"/>
        <c:majorUnit val="500"/>
      </c:valAx>
      <c:valAx>
        <c:axId val="899862280"/>
        <c:scaling>
          <c:orientation val="minMax"/>
          <c:min val="17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6"/>
                </a:solidFill>
                <a:latin typeface="+mn-lt"/>
                <a:ea typeface="+mn-ea"/>
                <a:cs typeface="+mn-cs"/>
              </a:defRPr>
            </a:pPr>
            <a:endParaRPr lang="en-US"/>
          </a:p>
        </c:txPr>
        <c:crossAx val="899859656"/>
        <c:crosses val="max"/>
        <c:crossBetween val="between"/>
        <c:majorUnit val="1000"/>
        <c:minorUnit val="200"/>
      </c:valAx>
      <c:dateAx>
        <c:axId val="899859656"/>
        <c:scaling>
          <c:orientation val="minMax"/>
        </c:scaling>
        <c:delete val="1"/>
        <c:axPos val="b"/>
        <c:numFmt formatCode="m/d/yyyy" sourceLinked="1"/>
        <c:majorTickMark val="out"/>
        <c:minorTickMark val="none"/>
        <c:tickLblPos val="nextTo"/>
        <c:crossAx val="899862280"/>
        <c:crosses val="autoZero"/>
        <c:auto val="1"/>
        <c:lblOffset val="100"/>
        <c:baseTimeUnit val="months"/>
      </c:date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1"/>
              </a:solid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08E8-4E81-8BD2-A7CB221DE7FA}"/>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08E8-4E81-8BD2-A7CB221DE7FA}"/>
              </c:ext>
            </c:extLst>
          </c:dPt>
          <c:cat>
            <c:numRef>
              <c:f>Sheet1!$A$2:$A$3</c:f>
              <c:numCache>
                <c:formatCode>General</c:formatCode>
                <c:ptCount val="2"/>
                <c:pt idx="0">
                  <c:v>1</c:v>
                </c:pt>
                <c:pt idx="1">
                  <c:v>2</c:v>
                </c:pt>
              </c:numCache>
            </c:numRef>
          </c:cat>
          <c:val>
            <c:numRef>
              <c:f>Sheet1!$B$2:$B$3</c:f>
              <c:numCache>
                <c:formatCode>General</c:formatCode>
                <c:ptCount val="2"/>
                <c:pt idx="0">
                  <c:v>0.59</c:v>
                </c:pt>
                <c:pt idx="1">
                  <c:v>0.41</c:v>
                </c:pt>
              </c:numCache>
            </c:numRef>
          </c:val>
          <c:extLst>
            <c:ext xmlns:c16="http://schemas.microsoft.com/office/drawing/2014/chart" uri="{C3380CC4-5D6E-409C-BE32-E72D297353CC}">
              <c16:uniqueId val="{00000004-08E8-4E81-8BD2-A7CB221DE7FA}"/>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1"/>
              </a:solid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EC9-45DC-9242-CEA51C563F96}"/>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EC9-45DC-9242-CEA51C563F96}"/>
              </c:ext>
            </c:extLst>
          </c:dPt>
          <c:cat>
            <c:numRef>
              <c:f>Sheet1!$A$2:$A$3</c:f>
              <c:numCache>
                <c:formatCode>General</c:formatCode>
                <c:ptCount val="2"/>
                <c:pt idx="0">
                  <c:v>1</c:v>
                </c:pt>
                <c:pt idx="1">
                  <c:v>2</c:v>
                </c:pt>
              </c:numCache>
            </c:num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7EC9-45DC-9242-CEA51C563F96}"/>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E62E-44A5-8647-AAD828D54C6D}"/>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E62E-44A5-8647-AAD828D54C6D}"/>
              </c:ext>
            </c:extLst>
          </c:dPt>
          <c:cat>
            <c:numRef>
              <c:f>Sheet1!$A$2:$A$3</c:f>
              <c:numCache>
                <c:formatCode>General</c:formatCode>
                <c:ptCount val="2"/>
                <c:pt idx="0">
                  <c:v>1</c:v>
                </c:pt>
                <c:pt idx="1">
                  <c:v>2</c:v>
                </c:pt>
              </c:numCache>
            </c:num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E62E-44A5-8647-AAD828D54C6D}"/>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1"/>
              </a:solid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3BFF-423A-933F-442B65B7D7CE}"/>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3BFF-423A-933F-442B65B7D7CE}"/>
              </c:ext>
            </c:extLst>
          </c:dPt>
          <c:cat>
            <c:numRef>
              <c:f>Sheet1!$A$2:$A$3</c:f>
              <c:numCache>
                <c:formatCode>General</c:formatCode>
                <c:ptCount val="2"/>
                <c:pt idx="0">
                  <c:v>1</c:v>
                </c:pt>
                <c:pt idx="1">
                  <c:v>2</c:v>
                </c:pt>
              </c:numCache>
            </c:numRef>
          </c:cat>
          <c:val>
            <c:numRef>
              <c:f>Sheet1!$B$2:$B$3</c:f>
              <c:numCache>
                <c:formatCode>General</c:formatCode>
                <c:ptCount val="2"/>
                <c:pt idx="0">
                  <c:v>0.5</c:v>
                </c:pt>
                <c:pt idx="1">
                  <c:v>0.5</c:v>
                </c:pt>
              </c:numCache>
            </c:numRef>
          </c:val>
          <c:extLst>
            <c:ext xmlns:c16="http://schemas.microsoft.com/office/drawing/2014/chart" uri="{C3380CC4-5D6E-409C-BE32-E72D297353CC}">
              <c16:uniqueId val="{00000004-3BFF-423A-933F-442B65B7D7CE}"/>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solidFill>
                <a:schemeClr val="bg1"/>
              </a:solid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ACBC-4712-B3CB-BA275E9F3436}"/>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ACBC-4712-B3CB-BA275E9F3436}"/>
              </c:ext>
            </c:extLst>
          </c:dPt>
          <c:cat>
            <c:numRef>
              <c:f>Sheet1!$A$2:$A$3</c:f>
              <c:numCache>
                <c:formatCode>General</c:formatCode>
                <c:ptCount val="2"/>
                <c:pt idx="0">
                  <c:v>1</c:v>
                </c:pt>
                <c:pt idx="1">
                  <c:v>2</c:v>
                </c:pt>
              </c:numCache>
            </c:numRef>
          </c:cat>
          <c:val>
            <c:numRef>
              <c:f>Sheet1!$B$2:$B$3</c:f>
              <c:numCache>
                <c:formatCode>General</c:formatCode>
                <c:ptCount val="2"/>
                <c:pt idx="0">
                  <c:v>0.47</c:v>
                </c:pt>
                <c:pt idx="1">
                  <c:v>0.53</c:v>
                </c:pt>
              </c:numCache>
            </c:numRef>
          </c:val>
          <c:extLst>
            <c:ext xmlns:c16="http://schemas.microsoft.com/office/drawing/2014/chart" uri="{C3380CC4-5D6E-409C-BE32-E72D297353CC}">
              <c16:uniqueId val="{00000004-ACBC-4712-B3CB-BA275E9F3436}"/>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245F-4A72-A169-66017548DC67}"/>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245F-4A72-A169-66017548DC67}"/>
              </c:ext>
            </c:extLst>
          </c:dPt>
          <c:cat>
            <c:numRef>
              <c:f>Sheet1!$A$2:$A$3</c:f>
              <c:numCache>
                <c:formatCode>General</c:formatCode>
                <c:ptCount val="2"/>
                <c:pt idx="0">
                  <c:v>1</c:v>
                </c:pt>
                <c:pt idx="1">
                  <c:v>2</c:v>
                </c:pt>
              </c:numCache>
            </c:numRef>
          </c:cat>
          <c:val>
            <c:numRef>
              <c:f>Sheet1!$B$2:$B$3</c:f>
              <c:numCache>
                <c:formatCode>General</c:formatCode>
                <c:ptCount val="2"/>
                <c:pt idx="0">
                  <c:v>0.31</c:v>
                </c:pt>
                <c:pt idx="1">
                  <c:v>0.69</c:v>
                </c:pt>
              </c:numCache>
            </c:numRef>
          </c:val>
          <c:extLst>
            <c:ext xmlns:c16="http://schemas.microsoft.com/office/drawing/2014/chart" uri="{C3380CC4-5D6E-409C-BE32-E72D297353CC}">
              <c16:uniqueId val="{00000004-245F-4A72-A169-66017548DC67}"/>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effectLst>
          </c:spPr>
          <c:dPt>
            <c:idx val="0"/>
            <c:bubble3D val="0"/>
            <c:spPr>
              <a:solidFill>
                <a:srgbClr val="FF0000"/>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1-7960-47C2-860B-62EAEC127AF7}"/>
              </c:ext>
            </c:extLst>
          </c:dPt>
          <c:dPt>
            <c:idx val="1"/>
            <c:bubble3D val="0"/>
            <c:spPr>
              <a:solidFill>
                <a:schemeClr val="bg1">
                  <a:lumMod val="75000"/>
                </a:schemeClr>
              </a:solidFill>
              <a:ln w="12700">
                <a:noFill/>
              </a:ln>
              <a:effectLst>
                <a:outerShdw blurRad="50800" dist="38100" dir="2700000" algn="tl" rotWithShape="0">
                  <a:prstClr val="black">
                    <a:alpha val="40000"/>
                  </a:prstClr>
                </a:outerShdw>
              </a:effectLst>
            </c:spPr>
            <c:extLst>
              <c:ext xmlns:c16="http://schemas.microsoft.com/office/drawing/2014/chart" uri="{C3380CC4-5D6E-409C-BE32-E72D297353CC}">
                <c16:uniqueId val="{00000003-7960-47C2-860B-62EAEC127AF7}"/>
              </c:ext>
            </c:extLst>
          </c:dPt>
          <c:cat>
            <c:numRef>
              <c:f>Sheet1!$A$2:$A$3</c:f>
              <c:numCache>
                <c:formatCode>General</c:formatCode>
                <c:ptCount val="2"/>
                <c:pt idx="0">
                  <c:v>1</c:v>
                </c:pt>
                <c:pt idx="1">
                  <c:v>2</c:v>
                </c:pt>
              </c:numCache>
            </c:numRef>
          </c:cat>
          <c:val>
            <c:numRef>
              <c:f>Sheet1!$B$2:$B$3</c:f>
              <c:numCache>
                <c:formatCode>General</c:formatCode>
                <c:ptCount val="2"/>
                <c:pt idx="0">
                  <c:v>0.27</c:v>
                </c:pt>
                <c:pt idx="1">
                  <c:v>0.73</c:v>
                </c:pt>
              </c:numCache>
            </c:numRef>
          </c:val>
          <c:extLst>
            <c:ext xmlns:c16="http://schemas.microsoft.com/office/drawing/2014/chart" uri="{C3380CC4-5D6E-409C-BE32-E72D297353CC}">
              <c16:uniqueId val="{00000004-7960-47C2-860B-62EAEC127AF7}"/>
            </c:ext>
          </c:extLst>
        </c:ser>
        <c:dLbls>
          <c:showLegendKey val="0"/>
          <c:showVal val="0"/>
          <c:showCatName val="0"/>
          <c:showSerName val="0"/>
          <c:showPercent val="0"/>
          <c:showBubbleSize val="0"/>
          <c:showLeaderLines val="1"/>
        </c:dLbls>
        <c:firstSliceAng val="0"/>
        <c:holeSize val="7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8C2E484-2267-4B7C-929A-E33AB70DEFAD}"/>
              </a:ext>
            </a:extLst>
          </p:cNvPr>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vl1pPr>
          </a:lstStyle>
          <a:p>
            <a:endParaRPr lang="en-US" dirty="0">
              <a:latin typeface="Roboto" panose="02000000000000000000" pitchFamily="2" charset="0"/>
            </a:endParaRPr>
          </a:p>
        </p:txBody>
      </p:sp>
      <p:sp>
        <p:nvSpPr>
          <p:cNvPr id="3" name="Date Placeholder 2">
            <a:extLst>
              <a:ext uri="{FF2B5EF4-FFF2-40B4-BE49-F238E27FC236}">
                <a16:creationId xmlns:a16="http://schemas.microsoft.com/office/drawing/2014/main" id="{21FB4D5A-376D-4B1B-96FB-8520516C0886}"/>
              </a:ext>
            </a:extLst>
          </p:cNvPr>
          <p:cNvSpPr>
            <a:spLocks noGrp="1"/>
          </p:cNvSpPr>
          <p:nvPr>
            <p:ph type="dt" sz="quarter" idx="1"/>
          </p:nvPr>
        </p:nvSpPr>
        <p:spPr>
          <a:xfrm>
            <a:off x="5265809" y="1"/>
            <a:ext cx="4028440" cy="351737"/>
          </a:xfrm>
          <a:prstGeom prst="rect">
            <a:avLst/>
          </a:prstGeom>
        </p:spPr>
        <p:txBody>
          <a:bodyPr vert="horz" lIns="93177" tIns="46589" rIns="93177" bIns="46589" rtlCol="0"/>
          <a:lstStyle>
            <a:lvl1pPr algn="r">
              <a:defRPr sz="1200"/>
            </a:lvl1pPr>
          </a:lstStyle>
          <a:p>
            <a:fld id="{8E8485B9-2058-4A39-88E5-913448D08BB9}" type="datetimeFigureOut">
              <a:rPr lang="en-US" smtClean="0">
                <a:latin typeface="Roboto" panose="02000000000000000000" pitchFamily="2" charset="0"/>
              </a:rPr>
              <a:t>3/8/2023</a:t>
            </a:fld>
            <a:endParaRPr lang="en-US" dirty="0">
              <a:latin typeface="Roboto" panose="02000000000000000000" pitchFamily="2" charset="0"/>
            </a:endParaRPr>
          </a:p>
        </p:txBody>
      </p:sp>
      <p:sp>
        <p:nvSpPr>
          <p:cNvPr id="4" name="Footer Placeholder 3">
            <a:extLst>
              <a:ext uri="{FF2B5EF4-FFF2-40B4-BE49-F238E27FC236}">
                <a16:creationId xmlns:a16="http://schemas.microsoft.com/office/drawing/2014/main" id="{11F59B80-5344-41BF-8B7F-2B43052A06F0}"/>
              </a:ext>
            </a:extLst>
          </p:cNvPr>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dirty="0">
              <a:latin typeface="Roboto" panose="02000000000000000000" pitchFamily="2" charset="0"/>
            </a:endParaRPr>
          </a:p>
        </p:txBody>
      </p:sp>
      <p:sp>
        <p:nvSpPr>
          <p:cNvPr id="5" name="Slide Number Placeholder 4">
            <a:extLst>
              <a:ext uri="{FF2B5EF4-FFF2-40B4-BE49-F238E27FC236}">
                <a16:creationId xmlns:a16="http://schemas.microsoft.com/office/drawing/2014/main" id="{80FD9BA6-C048-48F3-906D-2EA0096789CD}"/>
              </a:ext>
            </a:extLst>
          </p:cNvPr>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7EE8E5E5-A25B-4811-93F7-42877D8B45DE}" type="slidenum">
              <a:rPr lang="en-US" smtClean="0">
                <a:latin typeface="Roboto" panose="02000000000000000000" pitchFamily="2" charset="0"/>
              </a:rPr>
              <a:t>‹#›</a:t>
            </a:fld>
            <a:endParaRPr lang="en-US" dirty="0">
              <a:latin typeface="Roboto" panose="02000000000000000000" pitchFamily="2" charset="0"/>
            </a:endParaRPr>
          </a:p>
        </p:txBody>
      </p:sp>
    </p:spTree>
    <p:extLst>
      <p:ext uri="{BB962C8B-B14F-4D97-AF65-F5344CB8AC3E}">
        <p14:creationId xmlns:p14="http://schemas.microsoft.com/office/powerpoint/2010/main" val="916891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028440" cy="351737"/>
          </a:xfrm>
          <a:prstGeom prst="rect">
            <a:avLst/>
          </a:prstGeom>
        </p:spPr>
        <p:txBody>
          <a:bodyPr vert="horz" lIns="93177" tIns="46589" rIns="93177" bIns="46589" rtlCol="0"/>
          <a:lstStyle>
            <a:lvl1pPr algn="l">
              <a:defRPr sz="1200">
                <a:latin typeface="Roboto" panose="02000000000000000000" pitchFamily="2" charset="0"/>
              </a:defRPr>
            </a:lvl1pPr>
          </a:lstStyle>
          <a:p>
            <a:endParaRPr lang="en-US" dirty="0"/>
          </a:p>
        </p:txBody>
      </p:sp>
      <p:sp>
        <p:nvSpPr>
          <p:cNvPr id="3" name="Date Placeholder 2"/>
          <p:cNvSpPr>
            <a:spLocks noGrp="1"/>
          </p:cNvSpPr>
          <p:nvPr>
            <p:ph type="dt" idx="1"/>
          </p:nvPr>
        </p:nvSpPr>
        <p:spPr>
          <a:xfrm>
            <a:off x="5265809" y="1"/>
            <a:ext cx="4028440" cy="351737"/>
          </a:xfrm>
          <a:prstGeom prst="rect">
            <a:avLst/>
          </a:prstGeom>
        </p:spPr>
        <p:txBody>
          <a:bodyPr vert="horz" lIns="93177" tIns="46589" rIns="93177" bIns="46589" rtlCol="0"/>
          <a:lstStyle>
            <a:lvl1pPr algn="r">
              <a:defRPr sz="1200">
                <a:latin typeface="Roboto" panose="02000000000000000000" pitchFamily="2" charset="0"/>
              </a:defRPr>
            </a:lvl1pPr>
          </a:lstStyle>
          <a:p>
            <a:fld id="{200742BE-1119-4DE4-B223-9D88DF6B1324}" type="datetimeFigureOut">
              <a:rPr lang="en-US" smtClean="0"/>
              <a:pPr/>
              <a:t>3/8/2023</a:t>
            </a:fld>
            <a:endParaRPr lang="en-US" dirty="0"/>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929640" y="3373754"/>
            <a:ext cx="7437120" cy="2760346"/>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atin typeface="Roboto" panose="02000000000000000000" pitchFamily="2" charset="0"/>
              </a:defRPr>
            </a:lvl1pPr>
          </a:lstStyle>
          <a:p>
            <a:endParaRPr lang="en-US" dirty="0"/>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atin typeface="Roboto" panose="02000000000000000000" pitchFamily="2" charset="0"/>
              </a:defRPr>
            </a:lvl1pPr>
          </a:lstStyle>
          <a:p>
            <a:fld id="{B65176BA-4D60-43CF-8076-2FFEC751842A}" type="slidenum">
              <a:rPr lang="en-US" smtClean="0"/>
              <a:pPr/>
              <a:t>‹#›</a:t>
            </a:fld>
            <a:endParaRPr lang="en-US" dirty="0"/>
          </a:p>
        </p:txBody>
      </p:sp>
    </p:spTree>
    <p:extLst>
      <p:ext uri="{BB962C8B-B14F-4D97-AF65-F5344CB8AC3E}">
        <p14:creationId xmlns:p14="http://schemas.microsoft.com/office/powerpoint/2010/main" val="1277050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Roboto" panose="02000000000000000000" pitchFamily="2" charset="0"/>
        <a:ea typeface="+mn-ea"/>
        <a:cs typeface="+mn-cs"/>
      </a:defRPr>
    </a:lvl1pPr>
    <a:lvl2pPr marL="457200" algn="l" defTabSz="914400" rtl="0" eaLnBrk="1" latinLnBrk="0" hangingPunct="1">
      <a:defRPr sz="1200" kern="1200">
        <a:solidFill>
          <a:schemeClr val="tx1"/>
        </a:solidFill>
        <a:latin typeface="Roboto" panose="02000000000000000000" pitchFamily="2" charset="0"/>
        <a:ea typeface="+mn-ea"/>
        <a:cs typeface="+mn-cs"/>
      </a:defRPr>
    </a:lvl2pPr>
    <a:lvl3pPr marL="914400" algn="l" defTabSz="914400" rtl="0" eaLnBrk="1" latinLnBrk="0" hangingPunct="1">
      <a:defRPr sz="1200" kern="1200">
        <a:solidFill>
          <a:schemeClr val="tx1"/>
        </a:solidFill>
        <a:latin typeface="Roboto" panose="02000000000000000000" pitchFamily="2" charset="0"/>
        <a:ea typeface="+mn-ea"/>
        <a:cs typeface="+mn-cs"/>
      </a:defRPr>
    </a:lvl3pPr>
    <a:lvl4pPr marL="1371600" algn="l" defTabSz="914400" rtl="0" eaLnBrk="1" latinLnBrk="0" hangingPunct="1">
      <a:defRPr sz="1200" kern="1200">
        <a:solidFill>
          <a:schemeClr val="tx1"/>
        </a:solidFill>
        <a:latin typeface="Roboto" panose="02000000000000000000" pitchFamily="2" charset="0"/>
        <a:ea typeface="+mn-ea"/>
        <a:cs typeface="+mn-cs"/>
      </a:defRPr>
    </a:lvl4pPr>
    <a:lvl5pPr marL="1828800" algn="l" defTabSz="914400" rtl="0" eaLnBrk="1" latinLnBrk="0" hangingPunct="1">
      <a:defRPr sz="1200" kern="1200">
        <a:solidFill>
          <a:schemeClr val="tx1"/>
        </a:solidFill>
        <a:latin typeface="Roboto" panose="02000000000000000000"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3</a:t>
            </a:fld>
            <a:endParaRPr lang="en-US" dirty="0">
              <a:solidFill>
                <a:prstClr val="black"/>
              </a:solidFill>
            </a:endParaRPr>
          </a:p>
        </p:txBody>
      </p:sp>
    </p:spTree>
    <p:extLst>
      <p:ext uri="{BB962C8B-B14F-4D97-AF65-F5344CB8AC3E}">
        <p14:creationId xmlns:p14="http://schemas.microsoft.com/office/powerpoint/2010/main" val="32770095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14</a:t>
            </a:fld>
            <a:endParaRPr lang="en-US" dirty="0">
              <a:solidFill>
                <a:prstClr val="black"/>
              </a:solidFill>
            </a:endParaRPr>
          </a:p>
        </p:txBody>
      </p:sp>
    </p:spTree>
    <p:extLst>
      <p:ext uri="{BB962C8B-B14F-4D97-AF65-F5344CB8AC3E}">
        <p14:creationId xmlns:p14="http://schemas.microsoft.com/office/powerpoint/2010/main" val="1474773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15</a:t>
            </a:fld>
            <a:endParaRPr lang="en-US" dirty="0">
              <a:solidFill>
                <a:prstClr val="black"/>
              </a:solidFill>
            </a:endParaRPr>
          </a:p>
        </p:txBody>
      </p:sp>
    </p:spTree>
    <p:extLst>
      <p:ext uri="{BB962C8B-B14F-4D97-AF65-F5344CB8AC3E}">
        <p14:creationId xmlns:p14="http://schemas.microsoft.com/office/powerpoint/2010/main" val="2301621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16</a:t>
            </a:fld>
            <a:endParaRPr lang="en-US" dirty="0">
              <a:solidFill>
                <a:prstClr val="black"/>
              </a:solidFill>
            </a:endParaRPr>
          </a:p>
        </p:txBody>
      </p:sp>
    </p:spTree>
    <p:extLst>
      <p:ext uri="{BB962C8B-B14F-4D97-AF65-F5344CB8AC3E}">
        <p14:creationId xmlns:p14="http://schemas.microsoft.com/office/powerpoint/2010/main" val="302774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17</a:t>
            </a:fld>
            <a:endParaRPr lang="en-US" dirty="0">
              <a:solidFill>
                <a:prstClr val="black"/>
              </a:solidFill>
            </a:endParaRPr>
          </a:p>
        </p:txBody>
      </p:sp>
    </p:spTree>
    <p:extLst>
      <p:ext uri="{BB962C8B-B14F-4D97-AF65-F5344CB8AC3E}">
        <p14:creationId xmlns:p14="http://schemas.microsoft.com/office/powerpoint/2010/main" val="39366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18</a:t>
            </a:fld>
            <a:endParaRPr lang="en-US" dirty="0">
              <a:solidFill>
                <a:prstClr val="black"/>
              </a:solidFill>
            </a:endParaRPr>
          </a:p>
        </p:txBody>
      </p:sp>
    </p:spTree>
    <p:extLst>
      <p:ext uri="{BB962C8B-B14F-4D97-AF65-F5344CB8AC3E}">
        <p14:creationId xmlns:p14="http://schemas.microsoft.com/office/powerpoint/2010/main" val="3186410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20</a:t>
            </a:fld>
            <a:endParaRPr lang="en-US" dirty="0">
              <a:solidFill>
                <a:prstClr val="black"/>
              </a:solidFill>
            </a:endParaRPr>
          </a:p>
        </p:txBody>
      </p:sp>
    </p:spTree>
    <p:extLst>
      <p:ext uri="{BB962C8B-B14F-4D97-AF65-F5344CB8AC3E}">
        <p14:creationId xmlns:p14="http://schemas.microsoft.com/office/powerpoint/2010/main" val="3129285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21</a:t>
            </a:fld>
            <a:endParaRPr lang="en-US" dirty="0">
              <a:solidFill>
                <a:prstClr val="black"/>
              </a:solidFill>
            </a:endParaRPr>
          </a:p>
        </p:txBody>
      </p:sp>
    </p:spTree>
    <p:extLst>
      <p:ext uri="{BB962C8B-B14F-4D97-AF65-F5344CB8AC3E}">
        <p14:creationId xmlns:p14="http://schemas.microsoft.com/office/powerpoint/2010/main" val="42831259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22</a:t>
            </a:fld>
            <a:endParaRPr lang="en-US" dirty="0">
              <a:solidFill>
                <a:prstClr val="black"/>
              </a:solidFill>
            </a:endParaRPr>
          </a:p>
        </p:txBody>
      </p:sp>
    </p:spTree>
    <p:extLst>
      <p:ext uri="{BB962C8B-B14F-4D97-AF65-F5344CB8AC3E}">
        <p14:creationId xmlns:p14="http://schemas.microsoft.com/office/powerpoint/2010/main" val="40344006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23</a:t>
            </a:fld>
            <a:endParaRPr lang="en-US" dirty="0">
              <a:solidFill>
                <a:prstClr val="black"/>
              </a:solidFill>
            </a:endParaRPr>
          </a:p>
        </p:txBody>
      </p:sp>
    </p:spTree>
    <p:extLst>
      <p:ext uri="{BB962C8B-B14F-4D97-AF65-F5344CB8AC3E}">
        <p14:creationId xmlns:p14="http://schemas.microsoft.com/office/powerpoint/2010/main" val="325636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24</a:t>
            </a:fld>
            <a:endParaRPr lang="en-US" dirty="0">
              <a:solidFill>
                <a:prstClr val="black"/>
              </a:solidFill>
            </a:endParaRPr>
          </a:p>
        </p:txBody>
      </p:sp>
    </p:spTree>
    <p:extLst>
      <p:ext uri="{BB962C8B-B14F-4D97-AF65-F5344CB8AC3E}">
        <p14:creationId xmlns:p14="http://schemas.microsoft.com/office/powerpoint/2010/main" val="1812622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4</a:t>
            </a:fld>
            <a:endParaRPr lang="en-US" dirty="0">
              <a:solidFill>
                <a:prstClr val="black"/>
              </a:solidFill>
            </a:endParaRPr>
          </a:p>
        </p:txBody>
      </p:sp>
    </p:spTree>
    <p:extLst>
      <p:ext uri="{BB962C8B-B14F-4D97-AF65-F5344CB8AC3E}">
        <p14:creationId xmlns:p14="http://schemas.microsoft.com/office/powerpoint/2010/main" val="1422444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26</a:t>
            </a:fld>
            <a:endParaRPr lang="en-US" dirty="0">
              <a:solidFill>
                <a:prstClr val="black"/>
              </a:solidFill>
            </a:endParaRPr>
          </a:p>
        </p:txBody>
      </p:sp>
    </p:spTree>
    <p:extLst>
      <p:ext uri="{BB962C8B-B14F-4D97-AF65-F5344CB8AC3E}">
        <p14:creationId xmlns:p14="http://schemas.microsoft.com/office/powerpoint/2010/main" val="15444554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27</a:t>
            </a:fld>
            <a:endParaRPr lang="en-US" dirty="0">
              <a:solidFill>
                <a:prstClr val="black"/>
              </a:solidFill>
            </a:endParaRPr>
          </a:p>
        </p:txBody>
      </p:sp>
    </p:spTree>
    <p:extLst>
      <p:ext uri="{BB962C8B-B14F-4D97-AF65-F5344CB8AC3E}">
        <p14:creationId xmlns:p14="http://schemas.microsoft.com/office/powerpoint/2010/main" val="42788864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28</a:t>
            </a:fld>
            <a:endParaRPr lang="en-US" dirty="0">
              <a:solidFill>
                <a:prstClr val="black"/>
              </a:solidFill>
            </a:endParaRPr>
          </a:p>
        </p:txBody>
      </p:sp>
    </p:spTree>
    <p:extLst>
      <p:ext uri="{BB962C8B-B14F-4D97-AF65-F5344CB8AC3E}">
        <p14:creationId xmlns:p14="http://schemas.microsoft.com/office/powerpoint/2010/main" val="41490515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29</a:t>
            </a:fld>
            <a:endParaRPr lang="en-US" dirty="0">
              <a:solidFill>
                <a:prstClr val="black"/>
              </a:solidFill>
            </a:endParaRPr>
          </a:p>
        </p:txBody>
      </p:sp>
    </p:spTree>
    <p:extLst>
      <p:ext uri="{BB962C8B-B14F-4D97-AF65-F5344CB8AC3E}">
        <p14:creationId xmlns:p14="http://schemas.microsoft.com/office/powerpoint/2010/main" val="19872263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30</a:t>
            </a:fld>
            <a:endParaRPr lang="en-US" dirty="0">
              <a:solidFill>
                <a:prstClr val="black"/>
              </a:solidFill>
            </a:endParaRPr>
          </a:p>
        </p:txBody>
      </p:sp>
    </p:spTree>
    <p:extLst>
      <p:ext uri="{BB962C8B-B14F-4D97-AF65-F5344CB8AC3E}">
        <p14:creationId xmlns:p14="http://schemas.microsoft.com/office/powerpoint/2010/main" val="4068205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31</a:t>
            </a:fld>
            <a:endParaRPr lang="en-US" dirty="0">
              <a:solidFill>
                <a:prstClr val="black"/>
              </a:solidFill>
            </a:endParaRPr>
          </a:p>
        </p:txBody>
      </p:sp>
    </p:spTree>
    <p:extLst>
      <p:ext uri="{BB962C8B-B14F-4D97-AF65-F5344CB8AC3E}">
        <p14:creationId xmlns:p14="http://schemas.microsoft.com/office/powerpoint/2010/main" val="37517861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5</a:t>
            </a:fld>
            <a:endParaRPr lang="en-US" dirty="0">
              <a:solidFill>
                <a:prstClr val="black"/>
              </a:solidFill>
            </a:endParaRPr>
          </a:p>
        </p:txBody>
      </p:sp>
    </p:spTree>
    <p:extLst>
      <p:ext uri="{BB962C8B-B14F-4D97-AF65-F5344CB8AC3E}">
        <p14:creationId xmlns:p14="http://schemas.microsoft.com/office/powerpoint/2010/main" val="3394592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6</a:t>
            </a:fld>
            <a:endParaRPr lang="en-US" dirty="0">
              <a:solidFill>
                <a:prstClr val="black"/>
              </a:solidFill>
            </a:endParaRPr>
          </a:p>
        </p:txBody>
      </p:sp>
    </p:spTree>
    <p:extLst>
      <p:ext uri="{BB962C8B-B14F-4D97-AF65-F5344CB8AC3E}">
        <p14:creationId xmlns:p14="http://schemas.microsoft.com/office/powerpoint/2010/main" val="3058941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8</a:t>
            </a:fld>
            <a:endParaRPr lang="en-US" dirty="0">
              <a:solidFill>
                <a:prstClr val="black"/>
              </a:solidFill>
            </a:endParaRPr>
          </a:p>
        </p:txBody>
      </p:sp>
    </p:spTree>
    <p:extLst>
      <p:ext uri="{BB962C8B-B14F-4D97-AF65-F5344CB8AC3E}">
        <p14:creationId xmlns:p14="http://schemas.microsoft.com/office/powerpoint/2010/main" val="8114329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9</a:t>
            </a:fld>
            <a:endParaRPr lang="en-US" dirty="0">
              <a:solidFill>
                <a:prstClr val="black"/>
              </a:solidFill>
            </a:endParaRPr>
          </a:p>
        </p:txBody>
      </p:sp>
    </p:spTree>
    <p:extLst>
      <p:ext uri="{BB962C8B-B14F-4D97-AF65-F5344CB8AC3E}">
        <p14:creationId xmlns:p14="http://schemas.microsoft.com/office/powerpoint/2010/main" val="20495447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10</a:t>
            </a:fld>
            <a:endParaRPr lang="en-US" dirty="0">
              <a:solidFill>
                <a:prstClr val="black"/>
              </a:solidFill>
            </a:endParaRPr>
          </a:p>
        </p:txBody>
      </p:sp>
    </p:spTree>
    <p:extLst>
      <p:ext uri="{BB962C8B-B14F-4D97-AF65-F5344CB8AC3E}">
        <p14:creationId xmlns:p14="http://schemas.microsoft.com/office/powerpoint/2010/main" val="422149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11</a:t>
            </a:fld>
            <a:endParaRPr lang="en-US" dirty="0">
              <a:solidFill>
                <a:prstClr val="black"/>
              </a:solidFill>
            </a:endParaRPr>
          </a:p>
        </p:txBody>
      </p:sp>
    </p:spTree>
    <p:extLst>
      <p:ext uri="{BB962C8B-B14F-4D97-AF65-F5344CB8AC3E}">
        <p14:creationId xmlns:p14="http://schemas.microsoft.com/office/powerpoint/2010/main" val="3690742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trike="sngStrike" dirty="0">
                <a:solidFill>
                  <a:schemeClr val="bg1"/>
                </a:solidFill>
              </a:rPr>
              <a:t>Make Great Plateau light blue to match forecast.</a:t>
            </a:r>
          </a:p>
          <a:p>
            <a:pPr defTabSz="931774">
              <a:defRPr/>
            </a:pPr>
            <a:r>
              <a:rPr lang="en-US" dirty="0">
                <a:solidFill>
                  <a:schemeClr val="bg1"/>
                </a:solidFill>
              </a:rPr>
              <a:t>Chart updated to include Q4 2022 projection. 1-14.</a:t>
            </a:r>
          </a:p>
          <a:p>
            <a:endParaRPr lang="en-US" dirty="0"/>
          </a:p>
        </p:txBody>
      </p:sp>
      <p:sp>
        <p:nvSpPr>
          <p:cNvPr id="4" name="Slide Number Placeholder 3"/>
          <p:cNvSpPr>
            <a:spLocks noGrp="1"/>
          </p:cNvSpPr>
          <p:nvPr>
            <p:ph type="sldNum" sz="quarter" idx="5"/>
          </p:nvPr>
        </p:nvSpPr>
        <p:spPr/>
        <p:txBody>
          <a:bodyPr/>
          <a:lstStyle/>
          <a:p>
            <a:pPr defTabSz="931774">
              <a:defRPr/>
            </a:pPr>
            <a:fld id="{B65176BA-4D60-43CF-8076-2FFEC751842A}" type="slidenum">
              <a:rPr lang="en-US">
                <a:solidFill>
                  <a:prstClr val="black"/>
                </a:solidFill>
              </a:rPr>
              <a:pPr defTabSz="931774">
                <a:defRPr/>
              </a:pPr>
              <a:t>12</a:t>
            </a:fld>
            <a:endParaRPr lang="en-US" dirty="0">
              <a:solidFill>
                <a:prstClr val="black"/>
              </a:solidFill>
            </a:endParaRPr>
          </a:p>
        </p:txBody>
      </p:sp>
    </p:spTree>
    <p:extLst>
      <p:ext uri="{BB962C8B-B14F-4D97-AF65-F5344CB8AC3E}">
        <p14:creationId xmlns:p14="http://schemas.microsoft.com/office/powerpoint/2010/main" val="34418843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4" Type="http://schemas.openxmlformats.org/officeDocument/2006/relationships/image" Target="../media/image14.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Whit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032578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hit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C247-71BF-499B-897B-CADC98BC537B}"/>
              </a:ext>
            </a:extLst>
          </p:cNvPr>
          <p:cNvSpPr>
            <a:spLocks noGrp="1"/>
          </p:cNvSpPr>
          <p:nvPr>
            <p:ph type="title" hasCustomPrompt="1"/>
          </p:nvPr>
        </p:nvSpPr>
        <p:spPr>
          <a:xfrm>
            <a:off x="249115" y="285993"/>
            <a:ext cx="10515600" cy="1325563"/>
          </a:xfrm>
          <a:prstGeom prst="rect">
            <a:avLst/>
          </a:prstGeom>
        </p:spPr>
        <p:txBody>
          <a:bodyPr/>
          <a:lstStyle>
            <a:lvl1pPr>
              <a:defRPr sz="3600" b="1">
                <a:solidFill>
                  <a:schemeClr val="tx1"/>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3" name="Graphic 2">
            <a:extLst>
              <a:ext uri="{FF2B5EF4-FFF2-40B4-BE49-F238E27FC236}">
                <a16:creationId xmlns:a16="http://schemas.microsoft.com/office/drawing/2014/main" id="{3DF4C39F-D5B1-4CE6-AEF9-7D9AE3D1C5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49840" y="353000"/>
            <a:ext cx="1434216" cy="378849"/>
          </a:xfrm>
          <a:prstGeom prst="rect">
            <a:avLst/>
          </a:prstGeom>
        </p:spPr>
      </p:pic>
    </p:spTree>
    <p:extLst>
      <p:ext uri="{BB962C8B-B14F-4D97-AF65-F5344CB8AC3E}">
        <p14:creationId xmlns:p14="http://schemas.microsoft.com/office/powerpoint/2010/main" val="4086508856"/>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arkB-Title">
    <p:spTree>
      <p:nvGrpSpPr>
        <p:cNvPr id="1" name=""/>
        <p:cNvGrpSpPr/>
        <p:nvPr/>
      </p:nvGrpSpPr>
      <p:grpSpPr>
        <a:xfrm>
          <a:off x="0" y="0"/>
          <a:ext cx="0" cy="0"/>
          <a:chOff x="0" y="0"/>
          <a:chExt cx="0" cy="0"/>
        </a:xfrm>
      </p:grpSpPr>
      <p:pic>
        <p:nvPicPr>
          <p:cNvPr id="5" name="Picture 4" descr="A picture containing blue&#10;&#10;Description automatically generated">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Shape 8">
            <a:extLst>
              <a:ext uri="{FF2B5EF4-FFF2-40B4-BE49-F238E27FC236}">
                <a16:creationId xmlns:a16="http://schemas.microsoft.com/office/drawing/2014/main" id="{1BB5B82F-9FD3-4076-B9A4-12B9725FC1EC}"/>
              </a:ext>
            </a:extLst>
          </p:cNvPr>
          <p:cNvSpPr/>
          <p:nvPr/>
        </p:nvSpPr>
        <p:spPr>
          <a:xfrm>
            <a:off x="11528868" y="617138"/>
            <a:ext cx="45508" cy="45445"/>
          </a:xfrm>
          <a:custGeom>
            <a:avLst/>
            <a:gdLst>
              <a:gd name="connsiteX0" fmla="*/ 43765 w 45508"/>
              <a:gd name="connsiteY0" fmla="*/ 13797 h 45445"/>
              <a:gd name="connsiteX1" fmla="*/ 42823 w 45508"/>
              <a:gd name="connsiteY1" fmla="*/ 11804 h 45445"/>
              <a:gd name="connsiteX2" fmla="*/ 41703 w 45508"/>
              <a:gd name="connsiteY2" fmla="*/ 9930 h 45445"/>
              <a:gd name="connsiteX3" fmla="*/ 40412 w 45508"/>
              <a:gd name="connsiteY3" fmla="*/ 8185 h 45445"/>
              <a:gd name="connsiteX4" fmla="*/ 38958 w 45508"/>
              <a:gd name="connsiteY4" fmla="*/ 6579 h 45445"/>
              <a:gd name="connsiteX5" fmla="*/ 37355 w 45508"/>
              <a:gd name="connsiteY5" fmla="*/ 5123 h 45445"/>
              <a:gd name="connsiteX6" fmla="*/ 35612 w 45508"/>
              <a:gd name="connsiteY6" fmla="*/ 3827 h 45445"/>
              <a:gd name="connsiteX7" fmla="*/ 33735 w 45508"/>
              <a:gd name="connsiteY7" fmla="*/ 2701 h 45445"/>
              <a:gd name="connsiteX8" fmla="*/ 31739 w 45508"/>
              <a:gd name="connsiteY8" fmla="*/ 1757 h 45445"/>
              <a:gd name="connsiteX9" fmla="*/ 29639 w 45508"/>
              <a:gd name="connsiteY9" fmla="*/ 1004 h 45445"/>
              <a:gd name="connsiteX10" fmla="*/ 27428 w 45508"/>
              <a:gd name="connsiteY10" fmla="*/ 453 h 45445"/>
              <a:gd name="connsiteX11" fmla="*/ 25136 w 45508"/>
              <a:gd name="connsiteY11" fmla="*/ 115 h 45445"/>
              <a:gd name="connsiteX12" fmla="*/ 22754 w 45508"/>
              <a:gd name="connsiteY12" fmla="*/ 0 h 45445"/>
              <a:gd name="connsiteX13" fmla="*/ 20388 w 45508"/>
              <a:gd name="connsiteY13" fmla="*/ 115 h 45445"/>
              <a:gd name="connsiteX14" fmla="*/ 18103 w 45508"/>
              <a:gd name="connsiteY14" fmla="*/ 453 h 45445"/>
              <a:gd name="connsiteX15" fmla="*/ 15899 w 45508"/>
              <a:gd name="connsiteY15" fmla="*/ 1004 h 45445"/>
              <a:gd name="connsiteX16" fmla="*/ 13792 w 45508"/>
              <a:gd name="connsiteY16" fmla="*/ 1757 h 45445"/>
              <a:gd name="connsiteX17" fmla="*/ 11796 w 45508"/>
              <a:gd name="connsiteY17" fmla="*/ 2701 h 45445"/>
              <a:gd name="connsiteX18" fmla="*/ 9927 w 45508"/>
              <a:gd name="connsiteY18" fmla="*/ 3827 h 45445"/>
              <a:gd name="connsiteX19" fmla="*/ 8176 w 45508"/>
              <a:gd name="connsiteY19" fmla="*/ 5123 h 45445"/>
              <a:gd name="connsiteX20" fmla="*/ 6573 w 45508"/>
              <a:gd name="connsiteY20" fmla="*/ 6579 h 45445"/>
              <a:gd name="connsiteX21" fmla="*/ 5119 w 45508"/>
              <a:gd name="connsiteY21" fmla="*/ 8185 h 45445"/>
              <a:gd name="connsiteX22" fmla="*/ 3821 w 45508"/>
              <a:gd name="connsiteY22" fmla="*/ 9930 h 45445"/>
              <a:gd name="connsiteX23" fmla="*/ 2701 w 45508"/>
              <a:gd name="connsiteY23" fmla="*/ 11804 h 45445"/>
              <a:gd name="connsiteX24" fmla="*/ 1758 w 45508"/>
              <a:gd name="connsiteY24" fmla="*/ 13797 h 45445"/>
              <a:gd name="connsiteX25" fmla="*/ 1002 w 45508"/>
              <a:gd name="connsiteY25" fmla="*/ 15897 h 45445"/>
              <a:gd name="connsiteX26" fmla="*/ 453 w 45508"/>
              <a:gd name="connsiteY26" fmla="*/ 18094 h 45445"/>
              <a:gd name="connsiteX27" fmla="*/ 119 w 45508"/>
              <a:gd name="connsiteY27" fmla="*/ 20379 h 45445"/>
              <a:gd name="connsiteX28" fmla="*/ 0 w 45508"/>
              <a:gd name="connsiteY28" fmla="*/ 22739 h 45445"/>
              <a:gd name="connsiteX29" fmla="*/ 119 w 45508"/>
              <a:gd name="connsiteY29" fmla="*/ 25092 h 45445"/>
              <a:gd name="connsiteX30" fmla="*/ 453 w 45508"/>
              <a:gd name="connsiteY30" fmla="*/ 27369 h 45445"/>
              <a:gd name="connsiteX31" fmla="*/ 1002 w 45508"/>
              <a:gd name="connsiteY31" fmla="*/ 29561 h 45445"/>
              <a:gd name="connsiteX32" fmla="*/ 1758 w 45508"/>
              <a:gd name="connsiteY32" fmla="*/ 31656 h 45445"/>
              <a:gd name="connsiteX33" fmla="*/ 2701 w 45508"/>
              <a:gd name="connsiteY33" fmla="*/ 33645 h 45445"/>
              <a:gd name="connsiteX34" fmla="*/ 3821 w 45508"/>
              <a:gd name="connsiteY34" fmla="*/ 35517 h 45445"/>
              <a:gd name="connsiteX35" fmla="*/ 5119 w 45508"/>
              <a:gd name="connsiteY35" fmla="*/ 37260 h 45445"/>
              <a:gd name="connsiteX36" fmla="*/ 6573 w 45508"/>
              <a:gd name="connsiteY36" fmla="*/ 38865 h 45445"/>
              <a:gd name="connsiteX37" fmla="*/ 8176 w 45508"/>
              <a:gd name="connsiteY37" fmla="*/ 40320 h 45445"/>
              <a:gd name="connsiteX38" fmla="*/ 9927 w 45508"/>
              <a:gd name="connsiteY38" fmla="*/ 41617 h 45445"/>
              <a:gd name="connsiteX39" fmla="*/ 11796 w 45508"/>
              <a:gd name="connsiteY39" fmla="*/ 42743 h 45445"/>
              <a:gd name="connsiteX40" fmla="*/ 13792 w 45508"/>
              <a:gd name="connsiteY40" fmla="*/ 43687 h 45445"/>
              <a:gd name="connsiteX41" fmla="*/ 15899 w 45508"/>
              <a:gd name="connsiteY41" fmla="*/ 44440 h 45445"/>
              <a:gd name="connsiteX42" fmla="*/ 18103 w 45508"/>
              <a:gd name="connsiteY42" fmla="*/ 44991 h 45445"/>
              <a:gd name="connsiteX43" fmla="*/ 20388 w 45508"/>
              <a:gd name="connsiteY43" fmla="*/ 45331 h 45445"/>
              <a:gd name="connsiteX44" fmla="*/ 22754 w 45508"/>
              <a:gd name="connsiteY44" fmla="*/ 45446 h 45445"/>
              <a:gd name="connsiteX45" fmla="*/ 25136 w 45508"/>
              <a:gd name="connsiteY45" fmla="*/ 45331 h 45445"/>
              <a:gd name="connsiteX46" fmla="*/ 27428 w 45508"/>
              <a:gd name="connsiteY46" fmla="*/ 44991 h 45445"/>
              <a:gd name="connsiteX47" fmla="*/ 29639 w 45508"/>
              <a:gd name="connsiteY47" fmla="*/ 44440 h 45445"/>
              <a:gd name="connsiteX48" fmla="*/ 31739 w 45508"/>
              <a:gd name="connsiteY48" fmla="*/ 43687 h 45445"/>
              <a:gd name="connsiteX49" fmla="*/ 33735 w 45508"/>
              <a:gd name="connsiteY49" fmla="*/ 42743 h 45445"/>
              <a:gd name="connsiteX50" fmla="*/ 35612 w 45508"/>
              <a:gd name="connsiteY50" fmla="*/ 41617 h 45445"/>
              <a:gd name="connsiteX51" fmla="*/ 37355 w 45508"/>
              <a:gd name="connsiteY51" fmla="*/ 40320 h 45445"/>
              <a:gd name="connsiteX52" fmla="*/ 38958 w 45508"/>
              <a:gd name="connsiteY52" fmla="*/ 38865 h 45445"/>
              <a:gd name="connsiteX53" fmla="*/ 40412 w 45508"/>
              <a:gd name="connsiteY53" fmla="*/ 37260 h 45445"/>
              <a:gd name="connsiteX54" fmla="*/ 41703 w 45508"/>
              <a:gd name="connsiteY54" fmla="*/ 35517 h 45445"/>
              <a:gd name="connsiteX55" fmla="*/ 42823 w 45508"/>
              <a:gd name="connsiteY55" fmla="*/ 33645 h 45445"/>
              <a:gd name="connsiteX56" fmla="*/ 43765 w 45508"/>
              <a:gd name="connsiteY56" fmla="*/ 31656 h 45445"/>
              <a:gd name="connsiteX57" fmla="*/ 44514 w 45508"/>
              <a:gd name="connsiteY57" fmla="*/ 29561 h 45445"/>
              <a:gd name="connsiteX58" fmla="*/ 45063 w 45508"/>
              <a:gd name="connsiteY58" fmla="*/ 27369 h 45445"/>
              <a:gd name="connsiteX59" fmla="*/ 45397 w 45508"/>
              <a:gd name="connsiteY59" fmla="*/ 25092 h 45445"/>
              <a:gd name="connsiteX60" fmla="*/ 45509 w 45508"/>
              <a:gd name="connsiteY60" fmla="*/ 22739 h 45445"/>
              <a:gd name="connsiteX61" fmla="*/ 45397 w 45508"/>
              <a:gd name="connsiteY61" fmla="*/ 20379 h 45445"/>
              <a:gd name="connsiteX62" fmla="*/ 45063 w 45508"/>
              <a:gd name="connsiteY62" fmla="*/ 18094 h 45445"/>
              <a:gd name="connsiteX63" fmla="*/ 44514 w 45508"/>
              <a:gd name="connsiteY63" fmla="*/ 15897 h 45445"/>
              <a:gd name="connsiteX64" fmla="*/ 43765 w 45508"/>
              <a:gd name="connsiteY64" fmla="*/ 13797 h 45445"/>
              <a:gd name="connsiteX65" fmla="*/ 40545 w 45508"/>
              <a:gd name="connsiteY65" fmla="*/ 30390 h 45445"/>
              <a:gd name="connsiteX66" fmla="*/ 39759 w 45508"/>
              <a:gd name="connsiteY66" fmla="*/ 32096 h 45445"/>
              <a:gd name="connsiteX67" fmla="*/ 38817 w 45508"/>
              <a:gd name="connsiteY67" fmla="*/ 33701 h 45445"/>
              <a:gd name="connsiteX68" fmla="*/ 37726 w 45508"/>
              <a:gd name="connsiteY68" fmla="*/ 35196 h 45445"/>
              <a:gd name="connsiteX69" fmla="*/ 36502 w 45508"/>
              <a:gd name="connsiteY69" fmla="*/ 36572 h 45445"/>
              <a:gd name="connsiteX70" fmla="*/ 35152 w 45508"/>
              <a:gd name="connsiteY70" fmla="*/ 37821 h 45445"/>
              <a:gd name="connsiteX71" fmla="*/ 33675 w 45508"/>
              <a:gd name="connsiteY71" fmla="*/ 38932 h 45445"/>
              <a:gd name="connsiteX72" fmla="*/ 32095 w 45508"/>
              <a:gd name="connsiteY72" fmla="*/ 39897 h 45445"/>
              <a:gd name="connsiteX73" fmla="*/ 30403 w 45508"/>
              <a:gd name="connsiteY73" fmla="*/ 40707 h 45445"/>
              <a:gd name="connsiteX74" fmla="*/ 28615 w 45508"/>
              <a:gd name="connsiteY74" fmla="*/ 41352 h 45445"/>
              <a:gd name="connsiteX75" fmla="*/ 26738 w 45508"/>
              <a:gd name="connsiteY75" fmla="*/ 41825 h 45445"/>
              <a:gd name="connsiteX76" fmla="*/ 24787 w 45508"/>
              <a:gd name="connsiteY76" fmla="*/ 42115 h 45445"/>
              <a:gd name="connsiteX77" fmla="*/ 22754 w 45508"/>
              <a:gd name="connsiteY77" fmla="*/ 42214 h 45445"/>
              <a:gd name="connsiteX78" fmla="*/ 20729 w 45508"/>
              <a:gd name="connsiteY78" fmla="*/ 42115 h 45445"/>
              <a:gd name="connsiteX79" fmla="*/ 18778 w 45508"/>
              <a:gd name="connsiteY79" fmla="*/ 41825 h 45445"/>
              <a:gd name="connsiteX80" fmla="*/ 16908 w 45508"/>
              <a:gd name="connsiteY80" fmla="*/ 41352 h 45445"/>
              <a:gd name="connsiteX81" fmla="*/ 15120 w 45508"/>
              <a:gd name="connsiteY81" fmla="*/ 40707 h 45445"/>
              <a:gd name="connsiteX82" fmla="*/ 13436 w 45508"/>
              <a:gd name="connsiteY82" fmla="*/ 39897 h 45445"/>
              <a:gd name="connsiteX83" fmla="*/ 11856 w 45508"/>
              <a:gd name="connsiteY83" fmla="*/ 38932 h 45445"/>
              <a:gd name="connsiteX84" fmla="*/ 10387 w 45508"/>
              <a:gd name="connsiteY84" fmla="*/ 37821 h 45445"/>
              <a:gd name="connsiteX85" fmla="*/ 9036 w 45508"/>
              <a:gd name="connsiteY85" fmla="*/ 36572 h 45445"/>
              <a:gd name="connsiteX86" fmla="*/ 7812 w 45508"/>
              <a:gd name="connsiteY86" fmla="*/ 35196 h 45445"/>
              <a:gd name="connsiteX87" fmla="*/ 6729 w 45508"/>
              <a:gd name="connsiteY87" fmla="*/ 33701 h 45445"/>
              <a:gd name="connsiteX88" fmla="*/ 5794 w 45508"/>
              <a:gd name="connsiteY88" fmla="*/ 32096 h 45445"/>
              <a:gd name="connsiteX89" fmla="*/ 5008 w 45508"/>
              <a:gd name="connsiteY89" fmla="*/ 30390 h 45445"/>
              <a:gd name="connsiteX90" fmla="*/ 4385 w 45508"/>
              <a:gd name="connsiteY90" fmla="*/ 28592 h 45445"/>
              <a:gd name="connsiteX91" fmla="*/ 3925 w 45508"/>
              <a:gd name="connsiteY91" fmla="*/ 26712 h 45445"/>
              <a:gd name="connsiteX92" fmla="*/ 3643 w 45508"/>
              <a:gd name="connsiteY92" fmla="*/ 24758 h 45445"/>
              <a:gd name="connsiteX93" fmla="*/ 3554 w 45508"/>
              <a:gd name="connsiteY93" fmla="*/ 22739 h 45445"/>
              <a:gd name="connsiteX94" fmla="*/ 3643 w 45508"/>
              <a:gd name="connsiteY94" fmla="*/ 20730 h 45445"/>
              <a:gd name="connsiteX95" fmla="*/ 3925 w 45508"/>
              <a:gd name="connsiteY95" fmla="*/ 18783 h 45445"/>
              <a:gd name="connsiteX96" fmla="*/ 4385 w 45508"/>
              <a:gd name="connsiteY96" fmla="*/ 16905 h 45445"/>
              <a:gd name="connsiteX97" fmla="*/ 5008 w 45508"/>
              <a:gd name="connsiteY97" fmla="*/ 15107 h 45445"/>
              <a:gd name="connsiteX98" fmla="*/ 5794 w 45508"/>
              <a:gd name="connsiteY98" fmla="*/ 13400 h 45445"/>
              <a:gd name="connsiteX99" fmla="*/ 6729 w 45508"/>
              <a:gd name="connsiteY99" fmla="*/ 11790 h 45445"/>
              <a:gd name="connsiteX100" fmla="*/ 7812 w 45508"/>
              <a:gd name="connsiteY100" fmla="*/ 10290 h 45445"/>
              <a:gd name="connsiteX101" fmla="*/ 9036 w 45508"/>
              <a:gd name="connsiteY101" fmla="*/ 8906 h 45445"/>
              <a:gd name="connsiteX102" fmla="*/ 10387 w 45508"/>
              <a:gd name="connsiteY102" fmla="*/ 7650 h 45445"/>
              <a:gd name="connsiteX103" fmla="*/ 11856 w 45508"/>
              <a:gd name="connsiteY103" fmla="*/ 6531 h 45445"/>
              <a:gd name="connsiteX104" fmla="*/ 13436 w 45508"/>
              <a:gd name="connsiteY104" fmla="*/ 5558 h 45445"/>
              <a:gd name="connsiteX105" fmla="*/ 15120 w 45508"/>
              <a:gd name="connsiteY105" fmla="*/ 4740 h 45445"/>
              <a:gd name="connsiteX106" fmla="*/ 16908 w 45508"/>
              <a:gd name="connsiteY106" fmla="*/ 4088 h 45445"/>
              <a:gd name="connsiteX107" fmla="*/ 18778 w 45508"/>
              <a:gd name="connsiteY107" fmla="*/ 3611 h 45445"/>
              <a:gd name="connsiteX108" fmla="*/ 20729 w 45508"/>
              <a:gd name="connsiteY108" fmla="*/ 3317 h 45445"/>
              <a:gd name="connsiteX109" fmla="*/ 22754 w 45508"/>
              <a:gd name="connsiteY109" fmla="*/ 3217 h 45445"/>
              <a:gd name="connsiteX110" fmla="*/ 24787 w 45508"/>
              <a:gd name="connsiteY110" fmla="*/ 3317 h 45445"/>
              <a:gd name="connsiteX111" fmla="*/ 26738 w 45508"/>
              <a:gd name="connsiteY111" fmla="*/ 3611 h 45445"/>
              <a:gd name="connsiteX112" fmla="*/ 28615 w 45508"/>
              <a:gd name="connsiteY112" fmla="*/ 4088 h 45445"/>
              <a:gd name="connsiteX113" fmla="*/ 30403 w 45508"/>
              <a:gd name="connsiteY113" fmla="*/ 4740 h 45445"/>
              <a:gd name="connsiteX114" fmla="*/ 32095 w 45508"/>
              <a:gd name="connsiteY114" fmla="*/ 5558 h 45445"/>
              <a:gd name="connsiteX115" fmla="*/ 33675 w 45508"/>
              <a:gd name="connsiteY115" fmla="*/ 6531 h 45445"/>
              <a:gd name="connsiteX116" fmla="*/ 35152 w 45508"/>
              <a:gd name="connsiteY116" fmla="*/ 7650 h 45445"/>
              <a:gd name="connsiteX117" fmla="*/ 36502 w 45508"/>
              <a:gd name="connsiteY117" fmla="*/ 8906 h 45445"/>
              <a:gd name="connsiteX118" fmla="*/ 37726 w 45508"/>
              <a:gd name="connsiteY118" fmla="*/ 10290 h 45445"/>
              <a:gd name="connsiteX119" fmla="*/ 38817 w 45508"/>
              <a:gd name="connsiteY119" fmla="*/ 11790 h 45445"/>
              <a:gd name="connsiteX120" fmla="*/ 39759 w 45508"/>
              <a:gd name="connsiteY120" fmla="*/ 13400 h 45445"/>
              <a:gd name="connsiteX121" fmla="*/ 40545 w 45508"/>
              <a:gd name="connsiteY121" fmla="*/ 15107 h 45445"/>
              <a:gd name="connsiteX122" fmla="*/ 41176 w 45508"/>
              <a:gd name="connsiteY122" fmla="*/ 16905 h 45445"/>
              <a:gd name="connsiteX123" fmla="*/ 41636 w 45508"/>
              <a:gd name="connsiteY123" fmla="*/ 18783 h 45445"/>
              <a:gd name="connsiteX124" fmla="*/ 41918 w 45508"/>
              <a:gd name="connsiteY124" fmla="*/ 20730 h 45445"/>
              <a:gd name="connsiteX125" fmla="*/ 42014 w 45508"/>
              <a:gd name="connsiteY125" fmla="*/ 22739 h 45445"/>
              <a:gd name="connsiteX126" fmla="*/ 41918 w 45508"/>
              <a:gd name="connsiteY126" fmla="*/ 24758 h 45445"/>
              <a:gd name="connsiteX127" fmla="*/ 41636 w 45508"/>
              <a:gd name="connsiteY127" fmla="*/ 26712 h 45445"/>
              <a:gd name="connsiteX128" fmla="*/ 41176 w 45508"/>
              <a:gd name="connsiteY128" fmla="*/ 28592 h 45445"/>
              <a:gd name="connsiteX129" fmla="*/ 40545 w 45508"/>
              <a:gd name="connsiteY129" fmla="*/ 30390 h 4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508" h="45445">
                <a:moveTo>
                  <a:pt x="43765" y="13797"/>
                </a:moveTo>
                <a:cubicBezTo>
                  <a:pt x="43483" y="13115"/>
                  <a:pt x="43172" y="12450"/>
                  <a:pt x="42823" y="11804"/>
                </a:cubicBezTo>
                <a:cubicBezTo>
                  <a:pt x="42482" y="11160"/>
                  <a:pt x="42111" y="10534"/>
                  <a:pt x="41703" y="9930"/>
                </a:cubicBezTo>
                <a:cubicBezTo>
                  <a:pt x="41302" y="9327"/>
                  <a:pt x="40872" y="8744"/>
                  <a:pt x="40412" y="8185"/>
                </a:cubicBezTo>
                <a:cubicBezTo>
                  <a:pt x="39952" y="7626"/>
                  <a:pt x="39469" y="7090"/>
                  <a:pt x="38958" y="6579"/>
                </a:cubicBezTo>
                <a:cubicBezTo>
                  <a:pt x="38453" y="6068"/>
                  <a:pt x="37911" y="5582"/>
                  <a:pt x="37355" y="5123"/>
                </a:cubicBezTo>
                <a:cubicBezTo>
                  <a:pt x="36799" y="4664"/>
                  <a:pt x="36212" y="4231"/>
                  <a:pt x="35612" y="3827"/>
                </a:cubicBezTo>
                <a:cubicBezTo>
                  <a:pt x="35011" y="3422"/>
                  <a:pt x="34380" y="3046"/>
                  <a:pt x="33735" y="2701"/>
                </a:cubicBezTo>
                <a:cubicBezTo>
                  <a:pt x="33089" y="2356"/>
                  <a:pt x="32429" y="2040"/>
                  <a:pt x="31739" y="1757"/>
                </a:cubicBezTo>
                <a:cubicBezTo>
                  <a:pt x="31056" y="1473"/>
                  <a:pt x="30351" y="1222"/>
                  <a:pt x="29639" y="1004"/>
                </a:cubicBezTo>
                <a:cubicBezTo>
                  <a:pt x="28920" y="786"/>
                  <a:pt x="28178" y="602"/>
                  <a:pt x="27428" y="453"/>
                </a:cubicBezTo>
                <a:cubicBezTo>
                  <a:pt x="26679" y="304"/>
                  <a:pt x="25915" y="191"/>
                  <a:pt x="25136" y="115"/>
                </a:cubicBezTo>
                <a:cubicBezTo>
                  <a:pt x="24357" y="39"/>
                  <a:pt x="23563" y="0"/>
                  <a:pt x="22754" y="0"/>
                </a:cubicBezTo>
                <a:cubicBezTo>
                  <a:pt x="21953" y="0"/>
                  <a:pt x="21167" y="39"/>
                  <a:pt x="20388" y="115"/>
                </a:cubicBezTo>
                <a:cubicBezTo>
                  <a:pt x="19616" y="191"/>
                  <a:pt x="18852" y="304"/>
                  <a:pt x="18103" y="453"/>
                </a:cubicBezTo>
                <a:cubicBezTo>
                  <a:pt x="17353" y="602"/>
                  <a:pt x="16619" y="786"/>
                  <a:pt x="15899" y="1004"/>
                </a:cubicBezTo>
                <a:cubicBezTo>
                  <a:pt x="15179" y="1222"/>
                  <a:pt x="14475" y="1473"/>
                  <a:pt x="13792" y="1757"/>
                </a:cubicBezTo>
                <a:cubicBezTo>
                  <a:pt x="13110" y="2040"/>
                  <a:pt x="12442" y="2356"/>
                  <a:pt x="11796" y="2701"/>
                </a:cubicBezTo>
                <a:cubicBezTo>
                  <a:pt x="11151" y="3046"/>
                  <a:pt x="10528" y="3422"/>
                  <a:pt x="9927" y="3827"/>
                </a:cubicBezTo>
                <a:cubicBezTo>
                  <a:pt x="9318" y="4231"/>
                  <a:pt x="8740" y="4664"/>
                  <a:pt x="8176" y="5123"/>
                </a:cubicBezTo>
                <a:cubicBezTo>
                  <a:pt x="7619" y="5582"/>
                  <a:pt x="7085" y="6068"/>
                  <a:pt x="6573" y="6579"/>
                </a:cubicBezTo>
                <a:cubicBezTo>
                  <a:pt x="6061" y="7090"/>
                  <a:pt x="5579" y="7626"/>
                  <a:pt x="5119" y="8185"/>
                </a:cubicBezTo>
                <a:cubicBezTo>
                  <a:pt x="4659" y="8744"/>
                  <a:pt x="4229" y="9327"/>
                  <a:pt x="3821" y="9930"/>
                </a:cubicBezTo>
                <a:cubicBezTo>
                  <a:pt x="3420" y="10534"/>
                  <a:pt x="3042" y="11160"/>
                  <a:pt x="2701" y="11804"/>
                </a:cubicBezTo>
                <a:cubicBezTo>
                  <a:pt x="2352" y="12450"/>
                  <a:pt x="2040" y="13115"/>
                  <a:pt x="1758" y="13797"/>
                </a:cubicBezTo>
                <a:cubicBezTo>
                  <a:pt x="1469" y="14480"/>
                  <a:pt x="1224" y="15180"/>
                  <a:pt x="1002" y="15897"/>
                </a:cubicBezTo>
                <a:cubicBezTo>
                  <a:pt x="786" y="16614"/>
                  <a:pt x="601" y="17347"/>
                  <a:pt x="453" y="18094"/>
                </a:cubicBezTo>
                <a:cubicBezTo>
                  <a:pt x="304" y="18842"/>
                  <a:pt x="193" y="19604"/>
                  <a:pt x="119" y="20379"/>
                </a:cubicBezTo>
                <a:cubicBezTo>
                  <a:pt x="44" y="21153"/>
                  <a:pt x="0" y="21941"/>
                  <a:pt x="0" y="22739"/>
                </a:cubicBezTo>
                <a:cubicBezTo>
                  <a:pt x="0" y="23535"/>
                  <a:pt x="44" y="24320"/>
                  <a:pt x="119" y="25092"/>
                </a:cubicBezTo>
                <a:cubicBezTo>
                  <a:pt x="193" y="25864"/>
                  <a:pt x="304" y="26624"/>
                  <a:pt x="453" y="27369"/>
                </a:cubicBezTo>
                <a:cubicBezTo>
                  <a:pt x="601" y="28115"/>
                  <a:pt x="786" y="28846"/>
                  <a:pt x="1002" y="29561"/>
                </a:cubicBezTo>
                <a:cubicBezTo>
                  <a:pt x="1224" y="30276"/>
                  <a:pt x="1469" y="30975"/>
                  <a:pt x="1758" y="31656"/>
                </a:cubicBezTo>
                <a:cubicBezTo>
                  <a:pt x="2040" y="32337"/>
                  <a:pt x="2352" y="33001"/>
                  <a:pt x="2701" y="33645"/>
                </a:cubicBezTo>
                <a:cubicBezTo>
                  <a:pt x="3042" y="34289"/>
                  <a:pt x="3420" y="34913"/>
                  <a:pt x="3821" y="35517"/>
                </a:cubicBezTo>
                <a:cubicBezTo>
                  <a:pt x="4229" y="36120"/>
                  <a:pt x="4659" y="36701"/>
                  <a:pt x="5119" y="37260"/>
                </a:cubicBezTo>
                <a:cubicBezTo>
                  <a:pt x="5579" y="37819"/>
                  <a:pt x="6061" y="38354"/>
                  <a:pt x="6573" y="38865"/>
                </a:cubicBezTo>
                <a:cubicBezTo>
                  <a:pt x="7085" y="39376"/>
                  <a:pt x="7619" y="39861"/>
                  <a:pt x="8176" y="40320"/>
                </a:cubicBezTo>
                <a:cubicBezTo>
                  <a:pt x="8740" y="40780"/>
                  <a:pt x="9318" y="41212"/>
                  <a:pt x="9927" y="41617"/>
                </a:cubicBezTo>
                <a:cubicBezTo>
                  <a:pt x="10528" y="42021"/>
                  <a:pt x="11151" y="42397"/>
                  <a:pt x="11796" y="42743"/>
                </a:cubicBezTo>
                <a:cubicBezTo>
                  <a:pt x="12442" y="43088"/>
                  <a:pt x="13110" y="43404"/>
                  <a:pt x="13792" y="43687"/>
                </a:cubicBezTo>
                <a:cubicBezTo>
                  <a:pt x="14475" y="43971"/>
                  <a:pt x="15179" y="44223"/>
                  <a:pt x="15899" y="44440"/>
                </a:cubicBezTo>
                <a:cubicBezTo>
                  <a:pt x="16619" y="44658"/>
                  <a:pt x="17353" y="44843"/>
                  <a:pt x="18103" y="44991"/>
                </a:cubicBezTo>
                <a:cubicBezTo>
                  <a:pt x="18852" y="45141"/>
                  <a:pt x="19616" y="45254"/>
                  <a:pt x="20388" y="45331"/>
                </a:cubicBezTo>
                <a:cubicBezTo>
                  <a:pt x="21167" y="45406"/>
                  <a:pt x="21953" y="45446"/>
                  <a:pt x="22754" y="45446"/>
                </a:cubicBezTo>
                <a:cubicBezTo>
                  <a:pt x="23563" y="45446"/>
                  <a:pt x="24357" y="45406"/>
                  <a:pt x="25136" y="45331"/>
                </a:cubicBezTo>
                <a:cubicBezTo>
                  <a:pt x="25915" y="45254"/>
                  <a:pt x="26679" y="45141"/>
                  <a:pt x="27428" y="44991"/>
                </a:cubicBezTo>
                <a:cubicBezTo>
                  <a:pt x="28178" y="44843"/>
                  <a:pt x="28920" y="44658"/>
                  <a:pt x="29639" y="44440"/>
                </a:cubicBezTo>
                <a:cubicBezTo>
                  <a:pt x="30351" y="44223"/>
                  <a:pt x="31056" y="43971"/>
                  <a:pt x="31739" y="43687"/>
                </a:cubicBezTo>
                <a:cubicBezTo>
                  <a:pt x="32429" y="43404"/>
                  <a:pt x="33089" y="43088"/>
                  <a:pt x="33735" y="42743"/>
                </a:cubicBezTo>
                <a:cubicBezTo>
                  <a:pt x="34380" y="42397"/>
                  <a:pt x="35011" y="42021"/>
                  <a:pt x="35612" y="41617"/>
                </a:cubicBezTo>
                <a:cubicBezTo>
                  <a:pt x="36212" y="41212"/>
                  <a:pt x="36799" y="40780"/>
                  <a:pt x="37355" y="40320"/>
                </a:cubicBezTo>
                <a:cubicBezTo>
                  <a:pt x="37911" y="39861"/>
                  <a:pt x="38453" y="39376"/>
                  <a:pt x="38958" y="38865"/>
                </a:cubicBezTo>
                <a:cubicBezTo>
                  <a:pt x="39469" y="38354"/>
                  <a:pt x="39952" y="37819"/>
                  <a:pt x="40412" y="37260"/>
                </a:cubicBezTo>
                <a:cubicBezTo>
                  <a:pt x="40872" y="36701"/>
                  <a:pt x="41302" y="36120"/>
                  <a:pt x="41703" y="35517"/>
                </a:cubicBezTo>
                <a:cubicBezTo>
                  <a:pt x="42111" y="34913"/>
                  <a:pt x="42482" y="34289"/>
                  <a:pt x="42823" y="33645"/>
                </a:cubicBezTo>
                <a:cubicBezTo>
                  <a:pt x="43172" y="33001"/>
                  <a:pt x="43483" y="32337"/>
                  <a:pt x="43765" y="31656"/>
                </a:cubicBezTo>
                <a:cubicBezTo>
                  <a:pt x="44047" y="30975"/>
                  <a:pt x="44299" y="30276"/>
                  <a:pt x="44514" y="29561"/>
                </a:cubicBezTo>
                <a:cubicBezTo>
                  <a:pt x="44730" y="28846"/>
                  <a:pt x="44915" y="28115"/>
                  <a:pt x="45063" y="27369"/>
                </a:cubicBezTo>
                <a:cubicBezTo>
                  <a:pt x="45212" y="26624"/>
                  <a:pt x="45323" y="25864"/>
                  <a:pt x="45397" y="25092"/>
                </a:cubicBezTo>
                <a:cubicBezTo>
                  <a:pt x="45472" y="24320"/>
                  <a:pt x="45509" y="23535"/>
                  <a:pt x="45509" y="22739"/>
                </a:cubicBezTo>
                <a:cubicBezTo>
                  <a:pt x="45509" y="21941"/>
                  <a:pt x="45472" y="21153"/>
                  <a:pt x="45397" y="20379"/>
                </a:cubicBezTo>
                <a:cubicBezTo>
                  <a:pt x="45323" y="19604"/>
                  <a:pt x="45212" y="18842"/>
                  <a:pt x="45063" y="18094"/>
                </a:cubicBezTo>
                <a:cubicBezTo>
                  <a:pt x="44915" y="17347"/>
                  <a:pt x="44730" y="16614"/>
                  <a:pt x="44514" y="15897"/>
                </a:cubicBezTo>
                <a:cubicBezTo>
                  <a:pt x="44299" y="15180"/>
                  <a:pt x="44047" y="14480"/>
                  <a:pt x="43765" y="13797"/>
                </a:cubicBezTo>
                <a:close/>
                <a:moveTo>
                  <a:pt x="40545" y="30390"/>
                </a:moveTo>
                <a:cubicBezTo>
                  <a:pt x="40315" y="30975"/>
                  <a:pt x="40048" y="31544"/>
                  <a:pt x="39759" y="32096"/>
                </a:cubicBezTo>
                <a:cubicBezTo>
                  <a:pt x="39469" y="32648"/>
                  <a:pt x="39158" y="33184"/>
                  <a:pt x="38817" y="33701"/>
                </a:cubicBezTo>
                <a:cubicBezTo>
                  <a:pt x="38475" y="34218"/>
                  <a:pt x="38112" y="34718"/>
                  <a:pt x="37726" y="35196"/>
                </a:cubicBezTo>
                <a:cubicBezTo>
                  <a:pt x="37340" y="35675"/>
                  <a:pt x="36932" y="36135"/>
                  <a:pt x="36502" y="36572"/>
                </a:cubicBezTo>
                <a:cubicBezTo>
                  <a:pt x="36072" y="37011"/>
                  <a:pt x="35626" y="37427"/>
                  <a:pt x="35152" y="37821"/>
                </a:cubicBezTo>
                <a:cubicBezTo>
                  <a:pt x="34677" y="38214"/>
                  <a:pt x="34187" y="38585"/>
                  <a:pt x="33675" y="38932"/>
                </a:cubicBezTo>
                <a:cubicBezTo>
                  <a:pt x="33163" y="39279"/>
                  <a:pt x="32637" y="39601"/>
                  <a:pt x="32095" y="39897"/>
                </a:cubicBezTo>
                <a:cubicBezTo>
                  <a:pt x="31546" y="40194"/>
                  <a:pt x="30982" y="40464"/>
                  <a:pt x="30403" y="40707"/>
                </a:cubicBezTo>
                <a:cubicBezTo>
                  <a:pt x="29817" y="40950"/>
                  <a:pt x="29224" y="41165"/>
                  <a:pt x="28615" y="41352"/>
                </a:cubicBezTo>
                <a:cubicBezTo>
                  <a:pt x="28000" y="41539"/>
                  <a:pt x="27376" y="41697"/>
                  <a:pt x="26738" y="41825"/>
                </a:cubicBezTo>
                <a:cubicBezTo>
                  <a:pt x="26100" y="41953"/>
                  <a:pt x="25447" y="42050"/>
                  <a:pt x="24787" y="42115"/>
                </a:cubicBezTo>
                <a:cubicBezTo>
                  <a:pt x="24119" y="42180"/>
                  <a:pt x="23444" y="42214"/>
                  <a:pt x="22754" y="42214"/>
                </a:cubicBezTo>
                <a:cubicBezTo>
                  <a:pt x="22072" y="42214"/>
                  <a:pt x="21397" y="42180"/>
                  <a:pt x="20729" y="42115"/>
                </a:cubicBezTo>
                <a:cubicBezTo>
                  <a:pt x="20069" y="42050"/>
                  <a:pt x="19416" y="41953"/>
                  <a:pt x="18778" y="41825"/>
                </a:cubicBezTo>
                <a:cubicBezTo>
                  <a:pt x="18140" y="41697"/>
                  <a:pt x="17516" y="41539"/>
                  <a:pt x="16908" y="41352"/>
                </a:cubicBezTo>
                <a:cubicBezTo>
                  <a:pt x="16300" y="41165"/>
                  <a:pt x="15699" y="40950"/>
                  <a:pt x="15120" y="40707"/>
                </a:cubicBezTo>
                <a:cubicBezTo>
                  <a:pt x="14541" y="40464"/>
                  <a:pt x="13978" y="40194"/>
                  <a:pt x="13436" y="39897"/>
                </a:cubicBezTo>
                <a:cubicBezTo>
                  <a:pt x="12887" y="39601"/>
                  <a:pt x="12360" y="39279"/>
                  <a:pt x="11856" y="38932"/>
                </a:cubicBezTo>
                <a:cubicBezTo>
                  <a:pt x="11344" y="38585"/>
                  <a:pt x="10854" y="38214"/>
                  <a:pt x="10387" y="37821"/>
                </a:cubicBezTo>
                <a:cubicBezTo>
                  <a:pt x="9912" y="37427"/>
                  <a:pt x="9467" y="37011"/>
                  <a:pt x="9036" y="36572"/>
                </a:cubicBezTo>
                <a:cubicBezTo>
                  <a:pt x="8606" y="36135"/>
                  <a:pt x="8198" y="35675"/>
                  <a:pt x="7812" y="35196"/>
                </a:cubicBezTo>
                <a:cubicBezTo>
                  <a:pt x="7434" y="34718"/>
                  <a:pt x="7070" y="34218"/>
                  <a:pt x="6729" y="33701"/>
                </a:cubicBezTo>
                <a:cubicBezTo>
                  <a:pt x="6395" y="33184"/>
                  <a:pt x="6084" y="32648"/>
                  <a:pt x="5794" y="32096"/>
                </a:cubicBezTo>
                <a:cubicBezTo>
                  <a:pt x="5505" y="31544"/>
                  <a:pt x="5245" y="30975"/>
                  <a:pt x="5008" y="30390"/>
                </a:cubicBezTo>
                <a:cubicBezTo>
                  <a:pt x="4770" y="29806"/>
                  <a:pt x="4563" y="29206"/>
                  <a:pt x="4385" y="28592"/>
                </a:cubicBezTo>
                <a:cubicBezTo>
                  <a:pt x="4199" y="27979"/>
                  <a:pt x="4051" y="27352"/>
                  <a:pt x="3925" y="26712"/>
                </a:cubicBezTo>
                <a:cubicBezTo>
                  <a:pt x="3799" y="26073"/>
                  <a:pt x="3710" y="25421"/>
                  <a:pt x="3643" y="24758"/>
                </a:cubicBezTo>
                <a:cubicBezTo>
                  <a:pt x="3583" y="24096"/>
                  <a:pt x="3554" y="23422"/>
                  <a:pt x="3554" y="22739"/>
                </a:cubicBezTo>
                <a:cubicBezTo>
                  <a:pt x="3554" y="22061"/>
                  <a:pt x="3583" y="21391"/>
                  <a:pt x="3643" y="20730"/>
                </a:cubicBezTo>
                <a:cubicBezTo>
                  <a:pt x="3710" y="20071"/>
                  <a:pt x="3799" y="19421"/>
                  <a:pt x="3925" y="18783"/>
                </a:cubicBezTo>
                <a:cubicBezTo>
                  <a:pt x="4051" y="18145"/>
                  <a:pt x="4199" y="17519"/>
                  <a:pt x="4385" y="16905"/>
                </a:cubicBezTo>
                <a:cubicBezTo>
                  <a:pt x="4563" y="16292"/>
                  <a:pt x="4770" y="15693"/>
                  <a:pt x="5008" y="15107"/>
                </a:cubicBezTo>
                <a:cubicBezTo>
                  <a:pt x="5245" y="14523"/>
                  <a:pt x="5505" y="13953"/>
                  <a:pt x="5794" y="13400"/>
                </a:cubicBezTo>
                <a:cubicBezTo>
                  <a:pt x="6084" y="12846"/>
                  <a:pt x="6395" y="12309"/>
                  <a:pt x="6729" y="11790"/>
                </a:cubicBezTo>
                <a:cubicBezTo>
                  <a:pt x="7070" y="11271"/>
                  <a:pt x="7434" y="10770"/>
                  <a:pt x="7812" y="10290"/>
                </a:cubicBezTo>
                <a:cubicBezTo>
                  <a:pt x="8198" y="9808"/>
                  <a:pt x="8606" y="9347"/>
                  <a:pt x="9036" y="8906"/>
                </a:cubicBezTo>
                <a:cubicBezTo>
                  <a:pt x="9467" y="8466"/>
                  <a:pt x="9912" y="8047"/>
                  <a:pt x="10387" y="7650"/>
                </a:cubicBezTo>
                <a:cubicBezTo>
                  <a:pt x="10854" y="7254"/>
                  <a:pt x="11344" y="6880"/>
                  <a:pt x="11856" y="6531"/>
                </a:cubicBezTo>
                <a:cubicBezTo>
                  <a:pt x="12360" y="6182"/>
                  <a:pt x="12887" y="5857"/>
                  <a:pt x="13436" y="5558"/>
                </a:cubicBezTo>
                <a:cubicBezTo>
                  <a:pt x="13978" y="5259"/>
                  <a:pt x="14541" y="4986"/>
                  <a:pt x="15120" y="4740"/>
                </a:cubicBezTo>
                <a:cubicBezTo>
                  <a:pt x="15699" y="4495"/>
                  <a:pt x="16300" y="4277"/>
                  <a:pt x="16908" y="4088"/>
                </a:cubicBezTo>
                <a:cubicBezTo>
                  <a:pt x="17516" y="3899"/>
                  <a:pt x="18140" y="3740"/>
                  <a:pt x="18778" y="3611"/>
                </a:cubicBezTo>
                <a:cubicBezTo>
                  <a:pt x="19416" y="3482"/>
                  <a:pt x="20069" y="3383"/>
                  <a:pt x="20729" y="3317"/>
                </a:cubicBezTo>
                <a:cubicBezTo>
                  <a:pt x="21397" y="3251"/>
                  <a:pt x="22072" y="3217"/>
                  <a:pt x="22754" y="3217"/>
                </a:cubicBezTo>
                <a:cubicBezTo>
                  <a:pt x="23444" y="3217"/>
                  <a:pt x="24119" y="3251"/>
                  <a:pt x="24787" y="3317"/>
                </a:cubicBezTo>
                <a:cubicBezTo>
                  <a:pt x="25447" y="3383"/>
                  <a:pt x="26100" y="3482"/>
                  <a:pt x="26738" y="3611"/>
                </a:cubicBezTo>
                <a:cubicBezTo>
                  <a:pt x="27376" y="3740"/>
                  <a:pt x="28000" y="3899"/>
                  <a:pt x="28615" y="4088"/>
                </a:cubicBezTo>
                <a:cubicBezTo>
                  <a:pt x="29224" y="4277"/>
                  <a:pt x="29817" y="4495"/>
                  <a:pt x="30403" y="4740"/>
                </a:cubicBezTo>
                <a:cubicBezTo>
                  <a:pt x="30982" y="4986"/>
                  <a:pt x="31546" y="5259"/>
                  <a:pt x="32095" y="5558"/>
                </a:cubicBezTo>
                <a:cubicBezTo>
                  <a:pt x="32637" y="5857"/>
                  <a:pt x="33163" y="6182"/>
                  <a:pt x="33675" y="6531"/>
                </a:cubicBezTo>
                <a:cubicBezTo>
                  <a:pt x="34187" y="6880"/>
                  <a:pt x="34677" y="7254"/>
                  <a:pt x="35152" y="7650"/>
                </a:cubicBezTo>
                <a:cubicBezTo>
                  <a:pt x="35626" y="8047"/>
                  <a:pt x="36072" y="8466"/>
                  <a:pt x="36502" y="8906"/>
                </a:cubicBezTo>
                <a:cubicBezTo>
                  <a:pt x="36932" y="9347"/>
                  <a:pt x="37340" y="9808"/>
                  <a:pt x="37726" y="10290"/>
                </a:cubicBezTo>
                <a:cubicBezTo>
                  <a:pt x="38112" y="10770"/>
                  <a:pt x="38475" y="11271"/>
                  <a:pt x="38817" y="11790"/>
                </a:cubicBezTo>
                <a:cubicBezTo>
                  <a:pt x="39158" y="12309"/>
                  <a:pt x="39469" y="12846"/>
                  <a:pt x="39759" y="13400"/>
                </a:cubicBezTo>
                <a:cubicBezTo>
                  <a:pt x="40048" y="13953"/>
                  <a:pt x="40315" y="14523"/>
                  <a:pt x="40545" y="15107"/>
                </a:cubicBezTo>
                <a:cubicBezTo>
                  <a:pt x="40783" y="15693"/>
                  <a:pt x="40998" y="16292"/>
                  <a:pt x="41176" y="16905"/>
                </a:cubicBezTo>
                <a:cubicBezTo>
                  <a:pt x="41361" y="17519"/>
                  <a:pt x="41510" y="18145"/>
                  <a:pt x="41636" y="18783"/>
                </a:cubicBezTo>
                <a:cubicBezTo>
                  <a:pt x="41762" y="19421"/>
                  <a:pt x="41851" y="20071"/>
                  <a:pt x="41918" y="20730"/>
                </a:cubicBezTo>
                <a:cubicBezTo>
                  <a:pt x="41977" y="21391"/>
                  <a:pt x="42014" y="22061"/>
                  <a:pt x="42014" y="22739"/>
                </a:cubicBezTo>
                <a:cubicBezTo>
                  <a:pt x="42014" y="23422"/>
                  <a:pt x="41977" y="24096"/>
                  <a:pt x="41918" y="24758"/>
                </a:cubicBezTo>
                <a:cubicBezTo>
                  <a:pt x="41851" y="25421"/>
                  <a:pt x="41762" y="26073"/>
                  <a:pt x="41636" y="26712"/>
                </a:cubicBezTo>
                <a:cubicBezTo>
                  <a:pt x="41510" y="27352"/>
                  <a:pt x="41361" y="27979"/>
                  <a:pt x="41176" y="28592"/>
                </a:cubicBezTo>
                <a:cubicBezTo>
                  <a:pt x="40998" y="29206"/>
                  <a:pt x="40783" y="29806"/>
                  <a:pt x="40545" y="30390"/>
                </a:cubicBezTo>
                <a:close/>
              </a:path>
            </a:pathLst>
          </a:custGeom>
          <a:solidFill>
            <a:srgbClr val="747678"/>
          </a:solidFill>
          <a:ln w="739" cap="flat">
            <a:noFill/>
            <a:prstDash val="solid"/>
            <a:miter/>
          </a:ln>
        </p:spPr>
        <p:txBody>
          <a:bodyPr rtlCol="0" anchor="ctr"/>
          <a:lstStyle/>
          <a:p>
            <a:endParaRPr lang="en-US">
              <a:latin typeface="Roboto" panose="02000000000000000000" pitchFamily="2" charset="0"/>
            </a:endParaRPr>
          </a:p>
        </p:txBody>
      </p:sp>
      <p:sp>
        <p:nvSpPr>
          <p:cNvPr id="2" name="Title 1">
            <a:extLst>
              <a:ext uri="{FF2B5EF4-FFF2-40B4-BE49-F238E27FC236}">
                <a16:creationId xmlns:a16="http://schemas.microsoft.com/office/drawing/2014/main" id="{5A82B964-8704-4E96-802A-56CBCE3E48AF}"/>
              </a:ext>
            </a:extLst>
          </p:cNvPr>
          <p:cNvSpPr>
            <a:spLocks noGrp="1"/>
          </p:cNvSpPr>
          <p:nvPr userDrawn="1">
            <p:ph type="title" hasCustomPrompt="1"/>
          </p:nvPr>
        </p:nvSpPr>
        <p:spPr>
          <a:xfrm>
            <a:off x="249115" y="285994"/>
            <a:ext cx="10515600" cy="816842"/>
          </a:xfrm>
          <a:prstGeom prst="rect">
            <a:avLst/>
          </a:prstGeom>
        </p:spPr>
        <p:txBody>
          <a:bodyPr/>
          <a:lstStyle>
            <a:lvl1pPr>
              <a:defRPr sz="3600" b="1">
                <a:solidFill>
                  <a:schemeClr val="accent6"/>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12" name="Graphic 11">
            <a:extLst>
              <a:ext uri="{FF2B5EF4-FFF2-40B4-BE49-F238E27FC236}">
                <a16:creationId xmlns:a16="http://schemas.microsoft.com/office/drawing/2014/main" id="{11C7CA81-0D63-4E2F-8F28-4496FFB184A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9840" y="353000"/>
            <a:ext cx="1434216" cy="378850"/>
          </a:xfrm>
          <a:prstGeom prst="rect">
            <a:avLst/>
          </a:prstGeom>
        </p:spPr>
      </p:pic>
      <p:sp>
        <p:nvSpPr>
          <p:cNvPr id="4" name="Content Placeholder 3">
            <a:extLst>
              <a:ext uri="{FF2B5EF4-FFF2-40B4-BE49-F238E27FC236}">
                <a16:creationId xmlns:a16="http://schemas.microsoft.com/office/drawing/2014/main" id="{A744B432-D1AF-4A46-8D10-E7545FDBFD72}"/>
              </a:ext>
            </a:extLst>
          </p:cNvPr>
          <p:cNvSpPr>
            <a:spLocks noGrp="1"/>
          </p:cNvSpPr>
          <p:nvPr>
            <p:ph sz="quarter" idx="10"/>
          </p:nvPr>
        </p:nvSpPr>
        <p:spPr>
          <a:xfrm>
            <a:off x="1740671" y="1310042"/>
            <a:ext cx="9024044" cy="4921250"/>
          </a:xfrm>
          <a:prstGeom prst="rect">
            <a:avLst/>
          </a:prstGeom>
        </p:spPr>
        <p:txBody>
          <a:bodyPr/>
          <a:lstStyle>
            <a:lvl1pPr>
              <a:defRPr sz="3200">
                <a:solidFill>
                  <a:schemeClr val="bg1"/>
                </a:solidFill>
                <a:latin typeface="Roboto Medium" panose="02000000000000000000" pitchFamily="2" charset="0"/>
                <a:ea typeface="Roboto Medium" panose="02000000000000000000" pitchFamily="2" charset="0"/>
              </a:defRPr>
            </a:lvl1pPr>
            <a:lvl2pPr>
              <a:defRPr sz="2800">
                <a:solidFill>
                  <a:schemeClr val="bg1"/>
                </a:solidFill>
                <a:latin typeface="Roboto Medium" panose="02000000000000000000" pitchFamily="2" charset="0"/>
                <a:ea typeface="Roboto Medium" panose="02000000000000000000" pitchFamily="2" charset="0"/>
              </a:defRPr>
            </a:lvl2pPr>
            <a:lvl3pPr>
              <a:defRPr sz="2400">
                <a:solidFill>
                  <a:schemeClr val="bg1"/>
                </a:solidFill>
                <a:latin typeface="Roboto Medium" panose="02000000000000000000" pitchFamily="2" charset="0"/>
                <a:ea typeface="Roboto Medium" panose="02000000000000000000" pitchFamily="2" charset="0"/>
              </a:defRPr>
            </a:lvl3pPr>
            <a:lvl4pPr>
              <a:defRPr sz="2000">
                <a:solidFill>
                  <a:schemeClr val="bg1"/>
                </a:solidFill>
                <a:latin typeface="Roboto Medium" panose="02000000000000000000" pitchFamily="2" charset="0"/>
                <a:ea typeface="Roboto Medium" panose="02000000000000000000" pitchFamily="2" charset="0"/>
              </a:defRPr>
            </a:lvl4pPr>
            <a:lvl5pPr>
              <a:defRPr sz="2000">
                <a:solidFill>
                  <a:schemeClr val="bg1"/>
                </a:solidFill>
                <a:latin typeface="Roboto Medium" panose="02000000000000000000" pitchFamily="2" charset="0"/>
                <a:ea typeface="Roboto Medium"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6925186"/>
      </p:ext>
    </p:extLst>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ightB-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D45AA61-85E9-4064-8103-CD8863F1DB8F}"/>
              </a:ext>
            </a:extLst>
          </p:cNvPr>
          <p:cNvSpPr>
            <a:spLocks noGrp="1"/>
          </p:cNvSpPr>
          <p:nvPr>
            <p:ph type="title" hasCustomPrompt="1"/>
          </p:nvPr>
        </p:nvSpPr>
        <p:spPr>
          <a:xfrm>
            <a:off x="249115" y="285994"/>
            <a:ext cx="10515600" cy="767744"/>
          </a:xfrm>
          <a:prstGeom prst="rect">
            <a:avLst/>
          </a:prstGeom>
        </p:spPr>
        <p:txBody>
          <a:bodyPr/>
          <a:lstStyle>
            <a:lvl1pPr>
              <a:defRPr sz="3600" b="1">
                <a:solidFill>
                  <a:schemeClr val="tx1"/>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B44A44D4-6E07-4768-8AC9-BC44FB71A3E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49840" y="353000"/>
            <a:ext cx="1434216" cy="378849"/>
          </a:xfrm>
          <a:prstGeom prst="rect">
            <a:avLst/>
          </a:prstGeom>
        </p:spPr>
      </p:pic>
      <p:sp>
        <p:nvSpPr>
          <p:cNvPr id="6" name="Content Placeholder 3">
            <a:extLst>
              <a:ext uri="{FF2B5EF4-FFF2-40B4-BE49-F238E27FC236}">
                <a16:creationId xmlns:a16="http://schemas.microsoft.com/office/drawing/2014/main" id="{0920D424-9548-4D3C-A2A5-DEE3ABBA538F}"/>
              </a:ext>
            </a:extLst>
          </p:cNvPr>
          <p:cNvSpPr>
            <a:spLocks noGrp="1"/>
          </p:cNvSpPr>
          <p:nvPr>
            <p:ph sz="quarter" idx="10"/>
          </p:nvPr>
        </p:nvSpPr>
        <p:spPr>
          <a:xfrm>
            <a:off x="1740671" y="1310042"/>
            <a:ext cx="9024044" cy="4921250"/>
          </a:xfrm>
          <a:prstGeom prst="rect">
            <a:avLst/>
          </a:prstGeom>
        </p:spPr>
        <p:txBody>
          <a:bodyPr/>
          <a:lstStyle>
            <a:lvl1pPr>
              <a:defRPr sz="3200">
                <a:solidFill>
                  <a:schemeClr val="tx1"/>
                </a:solidFill>
                <a:latin typeface="Roboto Medium" panose="02000000000000000000" pitchFamily="2" charset="0"/>
                <a:ea typeface="Roboto Medium" panose="02000000000000000000" pitchFamily="2" charset="0"/>
              </a:defRPr>
            </a:lvl1pPr>
            <a:lvl2pPr>
              <a:defRPr sz="2800">
                <a:solidFill>
                  <a:schemeClr val="tx1"/>
                </a:solidFill>
                <a:latin typeface="Roboto Medium" panose="02000000000000000000" pitchFamily="2" charset="0"/>
                <a:ea typeface="Roboto Medium" panose="02000000000000000000" pitchFamily="2" charset="0"/>
              </a:defRPr>
            </a:lvl2pPr>
            <a:lvl3pPr>
              <a:defRPr sz="2400">
                <a:solidFill>
                  <a:schemeClr val="tx1"/>
                </a:solidFill>
                <a:latin typeface="Roboto Medium" panose="02000000000000000000" pitchFamily="2" charset="0"/>
                <a:ea typeface="Roboto Medium" panose="02000000000000000000" pitchFamily="2" charset="0"/>
              </a:defRPr>
            </a:lvl3pPr>
            <a:lvl4pPr>
              <a:defRPr sz="2000">
                <a:solidFill>
                  <a:schemeClr val="tx1"/>
                </a:solidFill>
                <a:latin typeface="Roboto Medium" panose="02000000000000000000" pitchFamily="2" charset="0"/>
                <a:ea typeface="Roboto Medium" panose="02000000000000000000" pitchFamily="2" charset="0"/>
              </a:defRPr>
            </a:lvl4pPr>
            <a:lvl5pPr>
              <a:defRPr sz="2000">
                <a:solidFill>
                  <a:schemeClr val="tx1"/>
                </a:solidFill>
                <a:latin typeface="Roboto Medium" panose="02000000000000000000" pitchFamily="2" charset="0"/>
                <a:ea typeface="Roboto Medium"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86221560"/>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arkG-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D98E6-018F-4371-A013-C6D7B0A61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71FC8F8-496B-471D-B12C-3D688A48F04F}"/>
              </a:ext>
            </a:extLst>
          </p:cNvPr>
          <p:cNvSpPr>
            <a:spLocks noGrp="1"/>
          </p:cNvSpPr>
          <p:nvPr>
            <p:ph type="title" hasCustomPrompt="1"/>
          </p:nvPr>
        </p:nvSpPr>
        <p:spPr>
          <a:xfrm>
            <a:off x="249115" y="285993"/>
            <a:ext cx="10515600" cy="663241"/>
          </a:xfrm>
          <a:prstGeom prst="rect">
            <a:avLst/>
          </a:prstGeom>
        </p:spPr>
        <p:txBody>
          <a:bodyPr/>
          <a:lstStyle>
            <a:lvl1pPr>
              <a:defRPr sz="3600" b="1">
                <a:solidFill>
                  <a:schemeClr val="accent6"/>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DDB4B713-EA8D-4A44-B254-CE7FDEC27F4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9840" y="353000"/>
            <a:ext cx="1434216" cy="378850"/>
          </a:xfrm>
          <a:prstGeom prst="rect">
            <a:avLst/>
          </a:prstGeom>
        </p:spPr>
      </p:pic>
      <p:sp>
        <p:nvSpPr>
          <p:cNvPr id="6" name="Content Placeholder 3">
            <a:extLst>
              <a:ext uri="{FF2B5EF4-FFF2-40B4-BE49-F238E27FC236}">
                <a16:creationId xmlns:a16="http://schemas.microsoft.com/office/drawing/2014/main" id="{435863A6-AA14-41AD-A356-D21CE1A54C2E}"/>
              </a:ext>
            </a:extLst>
          </p:cNvPr>
          <p:cNvSpPr>
            <a:spLocks noGrp="1"/>
          </p:cNvSpPr>
          <p:nvPr>
            <p:ph sz="quarter" idx="10"/>
          </p:nvPr>
        </p:nvSpPr>
        <p:spPr>
          <a:xfrm>
            <a:off x="1740671" y="1310042"/>
            <a:ext cx="9024044" cy="4921250"/>
          </a:xfrm>
          <a:prstGeom prst="rect">
            <a:avLst/>
          </a:prstGeom>
        </p:spPr>
        <p:txBody>
          <a:bodyPr/>
          <a:lstStyle>
            <a:lvl1pPr>
              <a:defRPr sz="3200">
                <a:solidFill>
                  <a:schemeClr val="bg1"/>
                </a:solidFill>
                <a:latin typeface="Roboto Medium" panose="02000000000000000000" pitchFamily="2" charset="0"/>
                <a:ea typeface="Roboto Medium" panose="02000000000000000000" pitchFamily="2" charset="0"/>
              </a:defRPr>
            </a:lvl1pPr>
            <a:lvl2pPr>
              <a:defRPr sz="2800">
                <a:solidFill>
                  <a:schemeClr val="bg1"/>
                </a:solidFill>
                <a:latin typeface="Roboto Medium" panose="02000000000000000000" pitchFamily="2" charset="0"/>
                <a:ea typeface="Roboto Medium" panose="02000000000000000000" pitchFamily="2" charset="0"/>
              </a:defRPr>
            </a:lvl2pPr>
            <a:lvl3pPr>
              <a:defRPr sz="2400">
                <a:solidFill>
                  <a:schemeClr val="bg1"/>
                </a:solidFill>
                <a:latin typeface="Roboto Medium" panose="02000000000000000000" pitchFamily="2" charset="0"/>
                <a:ea typeface="Roboto Medium" panose="02000000000000000000" pitchFamily="2" charset="0"/>
              </a:defRPr>
            </a:lvl3pPr>
            <a:lvl4pPr>
              <a:defRPr sz="2000">
                <a:solidFill>
                  <a:schemeClr val="bg1"/>
                </a:solidFill>
                <a:latin typeface="Roboto Medium" panose="02000000000000000000" pitchFamily="2" charset="0"/>
                <a:ea typeface="Roboto Medium" panose="02000000000000000000" pitchFamily="2" charset="0"/>
              </a:defRPr>
            </a:lvl4pPr>
            <a:lvl5pPr>
              <a:defRPr sz="2000">
                <a:solidFill>
                  <a:schemeClr val="bg1"/>
                </a:solidFill>
                <a:latin typeface="Roboto Medium" panose="02000000000000000000" pitchFamily="2" charset="0"/>
                <a:ea typeface="Roboto Medium"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36484126"/>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LightG-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D98E6-018F-4371-A013-C6D7B0A617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151CEC20-A21B-4478-BB30-2865E3142B5D}"/>
              </a:ext>
            </a:extLst>
          </p:cNvPr>
          <p:cNvSpPr>
            <a:spLocks noGrp="1"/>
          </p:cNvSpPr>
          <p:nvPr>
            <p:ph type="title" hasCustomPrompt="1"/>
          </p:nvPr>
        </p:nvSpPr>
        <p:spPr>
          <a:xfrm>
            <a:off x="249115" y="285994"/>
            <a:ext cx="10515600" cy="698076"/>
          </a:xfrm>
          <a:prstGeom prst="rect">
            <a:avLst/>
          </a:prstGeom>
        </p:spPr>
        <p:txBody>
          <a:bodyPr/>
          <a:lstStyle>
            <a:lvl1pPr>
              <a:defRPr sz="3600" b="1">
                <a:solidFill>
                  <a:schemeClr val="tx1"/>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44173AC2-8DF2-44C5-AE73-CBA4642CB85A}"/>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49840" y="353000"/>
            <a:ext cx="1434216" cy="378849"/>
          </a:xfrm>
          <a:prstGeom prst="rect">
            <a:avLst/>
          </a:prstGeom>
        </p:spPr>
      </p:pic>
      <p:sp>
        <p:nvSpPr>
          <p:cNvPr id="6" name="Content Placeholder 3">
            <a:extLst>
              <a:ext uri="{FF2B5EF4-FFF2-40B4-BE49-F238E27FC236}">
                <a16:creationId xmlns:a16="http://schemas.microsoft.com/office/drawing/2014/main" id="{FA9959BF-AC3D-4FDC-81F6-038048056D9E}"/>
              </a:ext>
            </a:extLst>
          </p:cNvPr>
          <p:cNvSpPr>
            <a:spLocks noGrp="1"/>
          </p:cNvSpPr>
          <p:nvPr>
            <p:ph sz="quarter" idx="10"/>
          </p:nvPr>
        </p:nvSpPr>
        <p:spPr>
          <a:xfrm>
            <a:off x="1740671" y="1310042"/>
            <a:ext cx="9024044" cy="4921250"/>
          </a:xfrm>
          <a:prstGeom prst="rect">
            <a:avLst/>
          </a:prstGeom>
        </p:spPr>
        <p:txBody>
          <a:bodyPr/>
          <a:lstStyle>
            <a:lvl1pPr>
              <a:defRPr sz="3200">
                <a:solidFill>
                  <a:schemeClr val="tx1"/>
                </a:solidFill>
                <a:latin typeface="Roboto Medium" panose="02000000000000000000" pitchFamily="2" charset="0"/>
                <a:ea typeface="Roboto Medium" panose="02000000000000000000" pitchFamily="2" charset="0"/>
              </a:defRPr>
            </a:lvl1pPr>
            <a:lvl2pPr>
              <a:defRPr sz="2800">
                <a:solidFill>
                  <a:schemeClr val="tx1"/>
                </a:solidFill>
                <a:latin typeface="Roboto Medium" panose="02000000000000000000" pitchFamily="2" charset="0"/>
                <a:ea typeface="Roboto Medium" panose="02000000000000000000" pitchFamily="2" charset="0"/>
              </a:defRPr>
            </a:lvl2pPr>
            <a:lvl3pPr>
              <a:defRPr sz="2400">
                <a:solidFill>
                  <a:schemeClr val="tx1"/>
                </a:solidFill>
                <a:latin typeface="Roboto Medium" panose="02000000000000000000" pitchFamily="2" charset="0"/>
                <a:ea typeface="Roboto Medium" panose="02000000000000000000" pitchFamily="2" charset="0"/>
              </a:defRPr>
            </a:lvl3pPr>
            <a:lvl4pPr>
              <a:defRPr sz="2000">
                <a:solidFill>
                  <a:schemeClr val="tx1"/>
                </a:solidFill>
                <a:latin typeface="Roboto Medium" panose="02000000000000000000" pitchFamily="2" charset="0"/>
                <a:ea typeface="Roboto Medium" panose="02000000000000000000" pitchFamily="2" charset="0"/>
              </a:defRPr>
            </a:lvl4pPr>
            <a:lvl5pPr>
              <a:defRPr sz="2000">
                <a:solidFill>
                  <a:schemeClr val="tx1"/>
                </a:solidFill>
                <a:latin typeface="Roboto Medium" panose="02000000000000000000" pitchFamily="2" charset="0"/>
                <a:ea typeface="Roboto Medium"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516982"/>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White-Titl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6C247-71BF-499B-897B-CADC98BC537B}"/>
              </a:ext>
            </a:extLst>
          </p:cNvPr>
          <p:cNvSpPr>
            <a:spLocks noGrp="1"/>
          </p:cNvSpPr>
          <p:nvPr>
            <p:ph type="title" hasCustomPrompt="1"/>
          </p:nvPr>
        </p:nvSpPr>
        <p:spPr>
          <a:xfrm>
            <a:off x="249115" y="285993"/>
            <a:ext cx="10515600" cy="724201"/>
          </a:xfrm>
          <a:prstGeom prst="rect">
            <a:avLst/>
          </a:prstGeom>
        </p:spPr>
        <p:txBody>
          <a:bodyPr/>
          <a:lstStyle>
            <a:lvl1pPr>
              <a:defRPr sz="3600" b="1">
                <a:solidFill>
                  <a:schemeClr val="tx1"/>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3" name="Graphic 2">
            <a:extLst>
              <a:ext uri="{FF2B5EF4-FFF2-40B4-BE49-F238E27FC236}">
                <a16:creationId xmlns:a16="http://schemas.microsoft.com/office/drawing/2014/main" id="{3DF4C39F-D5B1-4CE6-AEF9-7D9AE3D1C58B}"/>
              </a:ext>
            </a:extLst>
          </p:cNvPr>
          <p:cNvPicPr>
            <a:picLocks noChangeAspect="1"/>
          </p:cNvPicPr>
          <p:nvPr userDrawn="1"/>
        </p:nvPicPr>
        <p:blipFill>
          <a:blip r:embed="rId2" cstate="screen">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49840" y="353000"/>
            <a:ext cx="1434216" cy="378849"/>
          </a:xfrm>
          <a:prstGeom prst="rect">
            <a:avLst/>
          </a:prstGeom>
        </p:spPr>
      </p:pic>
      <p:sp>
        <p:nvSpPr>
          <p:cNvPr id="4" name="Content Placeholder 3">
            <a:extLst>
              <a:ext uri="{FF2B5EF4-FFF2-40B4-BE49-F238E27FC236}">
                <a16:creationId xmlns:a16="http://schemas.microsoft.com/office/drawing/2014/main" id="{FF5520CE-4A48-42AB-9491-6193751B3CF1}"/>
              </a:ext>
            </a:extLst>
          </p:cNvPr>
          <p:cNvSpPr>
            <a:spLocks noGrp="1"/>
          </p:cNvSpPr>
          <p:nvPr>
            <p:ph sz="quarter" idx="10"/>
          </p:nvPr>
        </p:nvSpPr>
        <p:spPr>
          <a:xfrm>
            <a:off x="1740671" y="1310042"/>
            <a:ext cx="9024044" cy="4921250"/>
          </a:xfrm>
          <a:prstGeom prst="rect">
            <a:avLst/>
          </a:prstGeom>
        </p:spPr>
        <p:txBody>
          <a:bodyPr/>
          <a:lstStyle>
            <a:lvl1pPr>
              <a:defRPr sz="3200">
                <a:solidFill>
                  <a:schemeClr val="tx1"/>
                </a:solidFill>
                <a:latin typeface="Roboto Medium" panose="02000000000000000000" pitchFamily="2" charset="0"/>
                <a:ea typeface="Roboto Medium" panose="02000000000000000000" pitchFamily="2" charset="0"/>
              </a:defRPr>
            </a:lvl1pPr>
            <a:lvl2pPr>
              <a:defRPr sz="2800">
                <a:solidFill>
                  <a:schemeClr val="tx1"/>
                </a:solidFill>
                <a:latin typeface="Roboto Medium" panose="02000000000000000000" pitchFamily="2" charset="0"/>
                <a:ea typeface="Roboto Medium" panose="02000000000000000000" pitchFamily="2" charset="0"/>
              </a:defRPr>
            </a:lvl2pPr>
            <a:lvl3pPr>
              <a:defRPr sz="2400">
                <a:solidFill>
                  <a:schemeClr val="tx1"/>
                </a:solidFill>
                <a:latin typeface="Roboto Medium" panose="02000000000000000000" pitchFamily="2" charset="0"/>
                <a:ea typeface="Roboto Medium" panose="02000000000000000000" pitchFamily="2" charset="0"/>
              </a:defRPr>
            </a:lvl3pPr>
            <a:lvl4pPr>
              <a:defRPr sz="2000">
                <a:solidFill>
                  <a:schemeClr val="tx1"/>
                </a:solidFill>
                <a:latin typeface="Roboto Medium" panose="02000000000000000000" pitchFamily="2" charset="0"/>
                <a:ea typeface="Roboto Medium" panose="02000000000000000000" pitchFamily="2" charset="0"/>
              </a:defRPr>
            </a:lvl4pPr>
            <a:lvl5pPr>
              <a:defRPr sz="2000">
                <a:solidFill>
                  <a:schemeClr val="tx1"/>
                </a:solidFill>
                <a:latin typeface="Roboto Medium" panose="02000000000000000000" pitchFamily="2" charset="0"/>
                <a:ea typeface="Roboto Medium"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55319092"/>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759971E-3376-4C19-88BD-B75283D00646}"/>
              </a:ext>
            </a:extLst>
          </p:cNvPr>
          <p:cNvSpPr>
            <a:spLocks noGrp="1"/>
          </p:cNvSpPr>
          <p:nvPr>
            <p:ph type="body" sz="quarter" idx="10" hasCustomPrompt="1"/>
          </p:nvPr>
        </p:nvSpPr>
        <p:spPr>
          <a:xfrm>
            <a:off x="866507" y="1762397"/>
            <a:ext cx="10458986" cy="3333206"/>
          </a:xfrm>
          <a:prstGeom prst="rect">
            <a:avLst/>
          </a:prstGeom>
        </p:spPr>
        <p:txBody>
          <a:bodyPr anchor="ctr"/>
          <a:lstStyle>
            <a:lvl1pPr marL="0" indent="0" algn="ctr">
              <a:buFontTx/>
              <a:buNone/>
              <a:defRPr sz="8000" b="1">
                <a:solidFill>
                  <a:schemeClr val="accent6">
                    <a:lumMod val="20000"/>
                    <a:lumOff val="80000"/>
                  </a:schemeClr>
                </a:solidFill>
                <a:latin typeface="Roboto Black" panose="02000000000000000000" pitchFamily="2" charset="0"/>
                <a:ea typeface="Roboto Black" panose="02000000000000000000" pitchFamily="2" charset="0"/>
              </a:defRPr>
            </a:lvl1pPr>
          </a:lstStyle>
          <a:p>
            <a:pPr lvl="0"/>
            <a:r>
              <a:rPr lang="en-US" dirty="0"/>
              <a:t>CLICK TO EDIT MASTER TEXT STYLE</a:t>
            </a:r>
          </a:p>
        </p:txBody>
      </p:sp>
    </p:spTree>
    <p:extLst>
      <p:ext uri="{BB962C8B-B14F-4D97-AF65-F5344CB8AC3E}">
        <p14:creationId xmlns:p14="http://schemas.microsoft.com/office/powerpoint/2010/main" val="1247004612"/>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759971E-3376-4C19-88BD-B75283D00646}"/>
              </a:ext>
            </a:extLst>
          </p:cNvPr>
          <p:cNvSpPr>
            <a:spLocks noGrp="1"/>
          </p:cNvSpPr>
          <p:nvPr>
            <p:ph type="body" sz="quarter" idx="10" hasCustomPrompt="1"/>
          </p:nvPr>
        </p:nvSpPr>
        <p:spPr>
          <a:xfrm>
            <a:off x="866507" y="1762397"/>
            <a:ext cx="10458986" cy="3333206"/>
          </a:xfrm>
          <a:prstGeom prst="rect">
            <a:avLst/>
          </a:prstGeom>
        </p:spPr>
        <p:txBody>
          <a:bodyPr anchor="ctr"/>
          <a:lstStyle>
            <a:lvl1pPr marL="0" indent="0" algn="ctr">
              <a:buFontTx/>
              <a:buNone/>
              <a:defRPr sz="8000" b="1">
                <a:solidFill>
                  <a:schemeClr val="accent6">
                    <a:lumMod val="20000"/>
                    <a:lumOff val="80000"/>
                  </a:schemeClr>
                </a:solidFill>
                <a:latin typeface="Roboto Black" panose="02000000000000000000" pitchFamily="2" charset="0"/>
                <a:ea typeface="Roboto Black" panose="02000000000000000000" pitchFamily="2" charset="0"/>
              </a:defRPr>
            </a:lvl1pPr>
          </a:lstStyle>
          <a:p>
            <a:pPr lvl="0"/>
            <a:r>
              <a:rPr lang="en-US" dirty="0"/>
              <a:t>CLICK TO EDIT MASTER TEXT STYLE</a:t>
            </a:r>
          </a:p>
        </p:txBody>
      </p:sp>
    </p:spTree>
    <p:extLst>
      <p:ext uri="{BB962C8B-B14F-4D97-AF65-F5344CB8AC3E}">
        <p14:creationId xmlns:p14="http://schemas.microsoft.com/office/powerpoint/2010/main" val="1429232481"/>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759971E-3376-4C19-88BD-B75283D00646}"/>
              </a:ext>
            </a:extLst>
          </p:cNvPr>
          <p:cNvSpPr>
            <a:spLocks noGrp="1"/>
          </p:cNvSpPr>
          <p:nvPr>
            <p:ph type="body" sz="quarter" idx="10" hasCustomPrompt="1"/>
          </p:nvPr>
        </p:nvSpPr>
        <p:spPr>
          <a:xfrm>
            <a:off x="866507" y="1762397"/>
            <a:ext cx="10458986" cy="3333206"/>
          </a:xfrm>
          <a:prstGeom prst="rect">
            <a:avLst/>
          </a:prstGeom>
        </p:spPr>
        <p:txBody>
          <a:bodyPr anchor="ctr"/>
          <a:lstStyle>
            <a:lvl1pPr marL="0" indent="0" algn="ctr">
              <a:buFontTx/>
              <a:buNone/>
              <a:defRPr sz="8000" b="1">
                <a:solidFill>
                  <a:schemeClr val="accent6">
                    <a:lumMod val="20000"/>
                    <a:lumOff val="80000"/>
                  </a:schemeClr>
                </a:solidFill>
                <a:latin typeface="Roboto Black" panose="02000000000000000000" pitchFamily="2" charset="0"/>
                <a:ea typeface="Roboto Black" panose="02000000000000000000" pitchFamily="2" charset="0"/>
              </a:defRPr>
            </a:lvl1pPr>
          </a:lstStyle>
          <a:p>
            <a:pPr lvl="0"/>
            <a:r>
              <a:rPr lang="en-US" dirty="0"/>
              <a:t>CLICK TO EDIT MASTER TEXT STYLE</a:t>
            </a:r>
          </a:p>
        </p:txBody>
      </p:sp>
    </p:spTree>
    <p:extLst>
      <p:ext uri="{BB962C8B-B14F-4D97-AF65-F5344CB8AC3E}">
        <p14:creationId xmlns:p14="http://schemas.microsoft.com/office/powerpoint/2010/main" val="2557348005"/>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BLU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B759971E-3376-4C19-88BD-B75283D00646}"/>
              </a:ext>
            </a:extLst>
          </p:cNvPr>
          <p:cNvSpPr>
            <a:spLocks noGrp="1"/>
          </p:cNvSpPr>
          <p:nvPr>
            <p:ph type="body" sz="quarter" idx="10" hasCustomPrompt="1"/>
          </p:nvPr>
        </p:nvSpPr>
        <p:spPr>
          <a:xfrm>
            <a:off x="866507" y="1762397"/>
            <a:ext cx="10458986" cy="3333206"/>
          </a:xfrm>
          <a:prstGeom prst="rect">
            <a:avLst/>
          </a:prstGeom>
        </p:spPr>
        <p:txBody>
          <a:bodyPr anchor="ctr"/>
          <a:lstStyle>
            <a:lvl1pPr marL="0" indent="0" algn="ctr">
              <a:buFontTx/>
              <a:buNone/>
              <a:defRPr sz="8000" b="1">
                <a:solidFill>
                  <a:schemeClr val="accent6">
                    <a:lumMod val="20000"/>
                    <a:lumOff val="80000"/>
                  </a:schemeClr>
                </a:solidFill>
                <a:latin typeface="Roboto Black" panose="02000000000000000000" pitchFamily="2" charset="0"/>
                <a:ea typeface="Roboto Black" panose="02000000000000000000" pitchFamily="2" charset="0"/>
              </a:defRPr>
            </a:lvl1pPr>
          </a:lstStyle>
          <a:p>
            <a:pPr lvl="0"/>
            <a:r>
              <a:rPr lang="en-US" dirty="0"/>
              <a:t>CLICK TO EDIT MASTER TEXT STYLE</a:t>
            </a:r>
          </a:p>
        </p:txBody>
      </p:sp>
    </p:spTree>
    <p:extLst>
      <p:ext uri="{BB962C8B-B14F-4D97-AF65-F5344CB8AC3E}">
        <p14:creationId xmlns:p14="http://schemas.microsoft.com/office/powerpoint/2010/main" val="1040331511"/>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ark-blue">
    <p:spTree>
      <p:nvGrpSpPr>
        <p:cNvPr id="1" name=""/>
        <p:cNvGrpSpPr/>
        <p:nvPr/>
      </p:nvGrpSpPr>
      <p:grpSpPr>
        <a:xfrm>
          <a:off x="0" y="0"/>
          <a:ext cx="0" cy="0"/>
          <a:chOff x="0" y="0"/>
          <a:chExt cx="0" cy="0"/>
        </a:xfrm>
      </p:grpSpPr>
      <p:pic>
        <p:nvPicPr>
          <p:cNvPr id="5" name="Picture 4" descr="A picture containing blue&#10;&#10;Description automatically generated">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36783187"/>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and - Photo Cover 1">
    <p:bg>
      <p:bgRef idx="1001">
        <a:schemeClr val="bg1"/>
      </p:bgRef>
    </p:bg>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tx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tx1"/>
                </a:solidFill>
              </a:defRPr>
            </a:lvl1pPr>
          </a:lstStyle>
          <a:p>
            <a:pPr lvl="0"/>
            <a:r>
              <a:rPr lang="en-US"/>
              <a:t>SUBHEADLINE</a:t>
            </a:r>
          </a:p>
        </p:txBody>
      </p:sp>
      <p:pic>
        <p:nvPicPr>
          <p:cNvPr id="5" name="Picture 4">
            <a:extLst>
              <a:ext uri="{FF2B5EF4-FFF2-40B4-BE49-F238E27FC236}">
                <a16:creationId xmlns:a16="http://schemas.microsoft.com/office/drawing/2014/main" id="{6BA6F88D-2413-C845-AFE2-8BDB855C365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rot="16200000">
            <a:off x="10855460" y="5513596"/>
            <a:ext cx="1780716" cy="230834"/>
          </a:xfrm>
          <a:prstGeom prst="rect">
            <a:avLst/>
          </a:prstGeom>
        </p:spPr>
      </p:pic>
      <p:pic>
        <p:nvPicPr>
          <p:cNvPr id="6" name="Picture 5" descr="Shape&#10;&#10;Description automatically generated with medium confidence">
            <a:extLst>
              <a:ext uri="{FF2B5EF4-FFF2-40B4-BE49-F238E27FC236}">
                <a16:creationId xmlns:a16="http://schemas.microsoft.com/office/drawing/2014/main" id="{8273F85D-0117-4237-F3CC-275B13440FD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0" y="3360420"/>
            <a:ext cx="1447800" cy="274803"/>
          </a:xfrm>
          <a:prstGeom prst="rect">
            <a:avLst/>
          </a:prstGeom>
        </p:spPr>
      </p:pic>
      <p:pic>
        <p:nvPicPr>
          <p:cNvPr id="2" name="Picture 1">
            <a:extLst>
              <a:ext uri="{FF2B5EF4-FFF2-40B4-BE49-F238E27FC236}">
                <a16:creationId xmlns:a16="http://schemas.microsoft.com/office/drawing/2014/main" id="{CAAA572B-F0D6-5EE3-FA4A-C347DC127B3D}"/>
              </a:ext>
            </a:extLst>
          </p:cNvPr>
          <p:cNvPicPr>
            <a:picLocks noChangeAspect="1"/>
          </p:cNvPicPr>
          <p:nvPr userDrawn="1"/>
        </p:nvPicPr>
        <p:blipFill>
          <a:blip r:embed="rId4"/>
          <a:stretch>
            <a:fillRect/>
          </a:stretch>
        </p:blipFill>
        <p:spPr>
          <a:xfrm>
            <a:off x="374626" y="375650"/>
            <a:ext cx="1947006" cy="450427"/>
          </a:xfrm>
          <a:prstGeom prst="rect">
            <a:avLst/>
          </a:prstGeom>
        </p:spPr>
      </p:pic>
    </p:spTree>
    <p:extLst>
      <p:ext uri="{BB962C8B-B14F-4D97-AF65-F5344CB8AC3E}">
        <p14:creationId xmlns:p14="http://schemas.microsoft.com/office/powerpoint/2010/main" val="3773861123"/>
      </p:ext>
    </p:extLst>
  </p:cSld>
  <p:clrMapOvr>
    <a:overrideClrMapping bg1="lt1" tx1="dk1" bg2="lt2" tx2="dk2" accent1="accent1" accent2="accent2" accent3="accent3" accent4="accent4" accent5="accent5" accent6="accent6" hlink="hlink" folHlink="folHlink"/>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and - Illustration Cover 1">
    <p:bg>
      <p:bgRef idx="1001">
        <a:schemeClr val="bg2"/>
      </p:bgRef>
    </p:bg>
    <p:spTree>
      <p:nvGrpSpPr>
        <p:cNvPr id="1" name=""/>
        <p:cNvGrpSpPr/>
        <p:nvPr/>
      </p:nvGrpSpPr>
      <p:grpSpPr>
        <a:xfrm>
          <a:off x="0" y="0"/>
          <a:ext cx="0" cy="0"/>
          <a:chOff x="0" y="0"/>
          <a:chExt cx="0" cy="0"/>
        </a:xfrm>
      </p:grpSpPr>
      <p:grpSp>
        <p:nvGrpSpPr>
          <p:cNvPr id="8" name="Group">
            <a:extLst>
              <a:ext uri="{FF2B5EF4-FFF2-40B4-BE49-F238E27FC236}">
                <a16:creationId xmlns:a16="http://schemas.microsoft.com/office/drawing/2014/main" id="{7D0EC257-5B6C-EBD1-2325-CEC76E9B247B}"/>
              </a:ext>
            </a:extLst>
          </p:cNvPr>
          <p:cNvGrpSpPr/>
          <p:nvPr userDrawn="1"/>
        </p:nvGrpSpPr>
        <p:grpSpPr>
          <a:xfrm>
            <a:off x="2287081" y="-3093720"/>
            <a:ext cx="9554399" cy="9676179"/>
            <a:chOff x="0" y="0"/>
            <a:chExt cx="11853018" cy="12004096"/>
          </a:xfrm>
        </p:grpSpPr>
        <p:sp>
          <p:nvSpPr>
            <p:cNvPr id="9" name="Circle">
              <a:extLst>
                <a:ext uri="{FF2B5EF4-FFF2-40B4-BE49-F238E27FC236}">
                  <a16:creationId xmlns:a16="http://schemas.microsoft.com/office/drawing/2014/main" id="{00B544BE-3212-1E63-F36D-2034F74855EB}"/>
                </a:ext>
              </a:extLst>
            </p:cNvPr>
            <p:cNvSpPr/>
            <p:nvPr/>
          </p:nvSpPr>
          <p:spPr>
            <a:xfrm>
              <a:off x="0" y="574096"/>
              <a:ext cx="11430000" cy="11430001"/>
            </a:xfrm>
            <a:prstGeom prst="ellipse">
              <a:avLst/>
            </a:prstGeom>
            <a:noFill/>
            <a:ln w="38100" cap="flat">
              <a:solidFill>
                <a:schemeClr val="accent4"/>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11" name="Circle">
              <a:extLst>
                <a:ext uri="{FF2B5EF4-FFF2-40B4-BE49-F238E27FC236}">
                  <a16:creationId xmlns:a16="http://schemas.microsoft.com/office/drawing/2014/main" id="{F04E75F5-C020-26FD-CDDB-EF5282288BFD}"/>
                </a:ext>
              </a:extLst>
            </p:cNvPr>
            <p:cNvSpPr/>
            <p:nvPr/>
          </p:nvSpPr>
          <p:spPr>
            <a:xfrm>
              <a:off x="423018" y="0"/>
              <a:ext cx="11430001" cy="11430000"/>
            </a:xfrm>
            <a:prstGeom prst="ellipse">
              <a:avLst/>
            </a:prstGeom>
            <a:noFill/>
            <a:ln w="38100" cap="flat">
              <a:solidFill>
                <a:schemeClr val="accent4"/>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pic>
        <p:nvPicPr>
          <p:cNvPr id="6" name="Picture 5">
            <a:extLst>
              <a:ext uri="{FF2B5EF4-FFF2-40B4-BE49-F238E27FC236}">
                <a16:creationId xmlns:a16="http://schemas.microsoft.com/office/drawing/2014/main" id="{12A4CFBB-DFD4-D860-23E2-01B6DE63099F}"/>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rot="16200000">
            <a:off x="10855460" y="5513596"/>
            <a:ext cx="1780716" cy="230834"/>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6E0DD823-C173-7B2C-B5AB-1A3FC2665340}"/>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0" y="3360420"/>
            <a:ext cx="1447800" cy="274803"/>
          </a:xfrm>
          <a:prstGeom prst="rect">
            <a:avLst/>
          </a:prstGeom>
        </p:spPr>
      </p:pic>
      <p:pic>
        <p:nvPicPr>
          <p:cNvPr id="2" name="Picture 1">
            <a:extLst>
              <a:ext uri="{FF2B5EF4-FFF2-40B4-BE49-F238E27FC236}">
                <a16:creationId xmlns:a16="http://schemas.microsoft.com/office/drawing/2014/main" id="{EBFD940F-3F70-6152-F660-99CC562D390A}"/>
              </a:ext>
            </a:extLst>
          </p:cNvPr>
          <p:cNvPicPr>
            <a:picLocks noChangeAspect="1"/>
          </p:cNvPicPr>
          <p:nvPr userDrawn="1"/>
        </p:nvPicPr>
        <p:blipFill>
          <a:blip r:embed="rId4"/>
          <a:stretch>
            <a:fillRect/>
          </a:stretch>
        </p:blipFill>
        <p:spPr>
          <a:xfrm>
            <a:off x="374626" y="375650"/>
            <a:ext cx="1947006" cy="450427"/>
          </a:xfrm>
          <a:prstGeom prst="rect">
            <a:avLst/>
          </a:prstGeom>
        </p:spPr>
      </p:pic>
    </p:spTree>
    <p:extLst>
      <p:ext uri="{BB962C8B-B14F-4D97-AF65-F5344CB8AC3E}">
        <p14:creationId xmlns:p14="http://schemas.microsoft.com/office/powerpoint/2010/main" val="2102573270"/>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37540000">
                                      <p:cBhvr>
                                        <p:cTn id="6" dur="6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usiness - Illustration Cover 1">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grpSp>
        <p:nvGrpSpPr>
          <p:cNvPr id="2" name="Group">
            <a:extLst>
              <a:ext uri="{FF2B5EF4-FFF2-40B4-BE49-F238E27FC236}">
                <a16:creationId xmlns:a16="http://schemas.microsoft.com/office/drawing/2014/main" id="{7491704A-2430-2964-BACE-B44EA71F739F}"/>
              </a:ext>
            </a:extLst>
          </p:cNvPr>
          <p:cNvGrpSpPr/>
          <p:nvPr userDrawn="1"/>
        </p:nvGrpSpPr>
        <p:grpSpPr>
          <a:xfrm>
            <a:off x="5600877" y="284452"/>
            <a:ext cx="5926510" cy="6002049"/>
            <a:chOff x="0" y="0"/>
            <a:chExt cx="11853018" cy="12004096"/>
          </a:xfrm>
        </p:grpSpPr>
        <p:sp>
          <p:nvSpPr>
            <p:cNvPr id="6" name="Circle">
              <a:extLst>
                <a:ext uri="{FF2B5EF4-FFF2-40B4-BE49-F238E27FC236}">
                  <a16:creationId xmlns:a16="http://schemas.microsoft.com/office/drawing/2014/main" id="{5B9778D9-52A3-40CD-71B1-9321EB89080C}"/>
                </a:ext>
              </a:extLst>
            </p:cNvPr>
            <p:cNvSpPr/>
            <p:nvPr/>
          </p:nvSpPr>
          <p:spPr>
            <a:xfrm>
              <a:off x="0" y="574096"/>
              <a:ext cx="11430000" cy="11430001"/>
            </a:xfrm>
            <a:prstGeom prst="ellipse">
              <a:avLst/>
            </a:prstGeom>
            <a:noFill/>
            <a:ln w="38100" cap="flat">
              <a:solidFill>
                <a:schemeClr val="accent1"/>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7" name="Circle">
              <a:extLst>
                <a:ext uri="{FF2B5EF4-FFF2-40B4-BE49-F238E27FC236}">
                  <a16:creationId xmlns:a16="http://schemas.microsoft.com/office/drawing/2014/main" id="{1D7E576C-A7DB-EDEB-11F7-5B8A3CAD95EB}"/>
                </a:ext>
              </a:extLst>
            </p:cNvPr>
            <p:cNvSpPr/>
            <p:nvPr/>
          </p:nvSpPr>
          <p:spPr>
            <a:xfrm>
              <a:off x="423018" y="0"/>
              <a:ext cx="11430001" cy="11430000"/>
            </a:xfrm>
            <a:prstGeom prst="ellipse">
              <a:avLst/>
            </a:prstGeom>
            <a:noFill/>
            <a:ln w="38100" cap="flat">
              <a:solidFill>
                <a:schemeClr val="accent1"/>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pic>
        <p:nvPicPr>
          <p:cNvPr id="10" name="Picture 9">
            <a:extLst>
              <a:ext uri="{FF2B5EF4-FFF2-40B4-BE49-F238E27FC236}">
                <a16:creationId xmlns:a16="http://schemas.microsoft.com/office/drawing/2014/main" id="{13510CFA-D3F6-378A-1942-3F7C0D2BF991}"/>
              </a:ext>
            </a:extLst>
          </p:cNvPr>
          <p:cNvPicPr>
            <a:picLocks noChangeAspect="1"/>
          </p:cNvPicPr>
          <p:nvPr userDrawn="1"/>
        </p:nvPicPr>
        <p:blipFill>
          <a:blip r:embed="rId2"/>
          <a:stretch>
            <a:fillRect/>
          </a:stretch>
        </p:blipFill>
        <p:spPr>
          <a:xfrm>
            <a:off x="374626" y="375650"/>
            <a:ext cx="1947006" cy="450427"/>
          </a:xfrm>
          <a:prstGeom prst="rect">
            <a:avLst/>
          </a:prstGeom>
        </p:spPr>
      </p:pic>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14" name="Picture 13" descr="Shape&#10;&#10;Description automatically generated with medium confidence">
            <a:extLst>
              <a:ext uri="{FF2B5EF4-FFF2-40B4-BE49-F238E27FC236}">
                <a16:creationId xmlns:a16="http://schemas.microsoft.com/office/drawing/2014/main" id="{C09209E8-811F-EAA4-8C63-5BF07D0AB5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spTree>
    <p:extLst>
      <p:ext uri="{BB962C8B-B14F-4D97-AF65-F5344CB8AC3E}">
        <p14:creationId xmlns:p14="http://schemas.microsoft.com/office/powerpoint/2010/main" val="140554242"/>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540000">
                                      <p:cBhvr>
                                        <p:cTn id="6" dur="1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siness - Photo Cover 1">
    <p:bg>
      <p:bgPr>
        <a:solidFill>
          <a:schemeClr val="tx1"/>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pic>
        <p:nvPicPr>
          <p:cNvPr id="10" name="Picture 9">
            <a:extLst>
              <a:ext uri="{FF2B5EF4-FFF2-40B4-BE49-F238E27FC236}">
                <a16:creationId xmlns:a16="http://schemas.microsoft.com/office/drawing/2014/main" id="{13510CFA-D3F6-378A-1942-3F7C0D2BF991}"/>
              </a:ext>
            </a:extLst>
          </p:cNvPr>
          <p:cNvPicPr>
            <a:picLocks noChangeAspect="1"/>
          </p:cNvPicPr>
          <p:nvPr userDrawn="1"/>
        </p:nvPicPr>
        <p:blipFill>
          <a:blip r:embed="rId2"/>
          <a:stretch>
            <a:fillRect/>
          </a:stretch>
        </p:blipFill>
        <p:spPr>
          <a:xfrm>
            <a:off x="374626" y="375650"/>
            <a:ext cx="1947006" cy="450427"/>
          </a:xfrm>
          <a:prstGeom prst="rect">
            <a:avLst/>
          </a:prstGeom>
        </p:spPr>
      </p:pic>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14" name="Picture 13" descr="Shape&#10;&#10;Description automatically generated with medium confidence">
            <a:extLst>
              <a:ext uri="{FF2B5EF4-FFF2-40B4-BE49-F238E27FC236}">
                <a16:creationId xmlns:a16="http://schemas.microsoft.com/office/drawing/2014/main" id="{C09209E8-811F-EAA4-8C63-5BF07D0AB55D}"/>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spTree>
    <p:extLst>
      <p:ext uri="{BB962C8B-B14F-4D97-AF65-F5344CB8AC3E}">
        <p14:creationId xmlns:p14="http://schemas.microsoft.com/office/powerpoint/2010/main" val="3241709298"/>
      </p:ext>
    </p:extLst>
  </p:cSld>
  <p:clrMapOvr>
    <a:overrideClrMapping bg1="dk1" tx1="lt1" bg2="dk2" tx2="lt2" accent1="accent1" accent2="accent2" accent3="accent3" accent4="accent4" accent5="accent5" accent6="accent6" hlink="hlink" folHlink="folHlink"/>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siness - Illustration Cover 3">
    <p:bg>
      <p:bgPr>
        <a:solidFill>
          <a:schemeClr val="tx2"/>
        </a:solidFill>
        <a:effectLst/>
      </p:bgPr>
    </p:bg>
    <p:spTree>
      <p:nvGrpSpPr>
        <p:cNvPr id="1" name=""/>
        <p:cNvGrpSpPr/>
        <p:nvPr/>
      </p:nvGrpSpPr>
      <p:grpSpPr>
        <a:xfrm>
          <a:off x="0" y="0"/>
          <a:ext cx="0" cy="0"/>
          <a:chOff x="0" y="0"/>
          <a:chExt cx="0" cy="0"/>
        </a:xfrm>
      </p:grpSpPr>
      <p:grpSp>
        <p:nvGrpSpPr>
          <p:cNvPr id="4" name="Group">
            <a:extLst>
              <a:ext uri="{FF2B5EF4-FFF2-40B4-BE49-F238E27FC236}">
                <a16:creationId xmlns:a16="http://schemas.microsoft.com/office/drawing/2014/main" id="{ED27857E-B9AE-4DDA-B886-4B9C1F18F39A}"/>
              </a:ext>
            </a:extLst>
          </p:cNvPr>
          <p:cNvGrpSpPr/>
          <p:nvPr userDrawn="1"/>
        </p:nvGrpSpPr>
        <p:grpSpPr>
          <a:xfrm>
            <a:off x="5600877" y="284452"/>
            <a:ext cx="5926510" cy="6002049"/>
            <a:chOff x="0" y="0"/>
            <a:chExt cx="11853018" cy="12004096"/>
          </a:xfrm>
        </p:grpSpPr>
        <p:sp>
          <p:nvSpPr>
            <p:cNvPr id="5" name="Circle">
              <a:extLst>
                <a:ext uri="{FF2B5EF4-FFF2-40B4-BE49-F238E27FC236}">
                  <a16:creationId xmlns:a16="http://schemas.microsoft.com/office/drawing/2014/main" id="{7D922DA9-6E2D-6282-15DD-D57C6D707D6A}"/>
                </a:ext>
              </a:extLst>
            </p:cNvPr>
            <p:cNvSpPr/>
            <p:nvPr/>
          </p:nvSpPr>
          <p:spPr>
            <a:xfrm>
              <a:off x="0" y="574096"/>
              <a:ext cx="11430000" cy="11430001"/>
            </a:xfrm>
            <a:prstGeom prst="ellipse">
              <a:avLst/>
            </a:prstGeom>
            <a:noFill/>
            <a:ln w="38100" cap="flat">
              <a:solidFill>
                <a:schemeClr val="accent2"/>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6" name="Circle">
              <a:extLst>
                <a:ext uri="{FF2B5EF4-FFF2-40B4-BE49-F238E27FC236}">
                  <a16:creationId xmlns:a16="http://schemas.microsoft.com/office/drawing/2014/main" id="{EA3C46C5-F7B3-03DB-209E-2F2BA18B6832}"/>
                </a:ext>
              </a:extLst>
            </p:cNvPr>
            <p:cNvSpPr/>
            <p:nvPr/>
          </p:nvSpPr>
          <p:spPr>
            <a:xfrm>
              <a:off x="423018" y="0"/>
              <a:ext cx="11430001" cy="11430000"/>
            </a:xfrm>
            <a:prstGeom prst="ellipse">
              <a:avLst/>
            </a:prstGeom>
            <a:noFill/>
            <a:ln w="38100" cap="flat">
              <a:solidFill>
                <a:schemeClr val="accent2"/>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tx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tx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3" name="Picture 2" descr="Text&#10;&#10;Description automatically generated">
            <a:extLst>
              <a:ext uri="{FF2B5EF4-FFF2-40B4-BE49-F238E27FC236}">
                <a16:creationId xmlns:a16="http://schemas.microsoft.com/office/drawing/2014/main" id="{1245A877-B023-635D-3DB9-085AD757964D}"/>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11057642" y="5023969"/>
            <a:ext cx="1445678" cy="274399"/>
          </a:xfrm>
          <a:prstGeom prst="rect">
            <a:avLst/>
          </a:prstGeom>
        </p:spPr>
      </p:pic>
      <p:pic>
        <p:nvPicPr>
          <p:cNvPr id="7" name="Picture 6">
            <a:extLst>
              <a:ext uri="{FF2B5EF4-FFF2-40B4-BE49-F238E27FC236}">
                <a16:creationId xmlns:a16="http://schemas.microsoft.com/office/drawing/2014/main" id="{00B0988B-61F7-CD1B-6EE0-966ECAB78BD8}"/>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8202" y="72534"/>
            <a:ext cx="2592372" cy="1080763"/>
          </a:xfrm>
          <a:prstGeom prst="rect">
            <a:avLst/>
          </a:prstGeom>
        </p:spPr>
      </p:pic>
    </p:spTree>
    <p:extLst>
      <p:ext uri="{BB962C8B-B14F-4D97-AF65-F5344CB8AC3E}">
        <p14:creationId xmlns:p14="http://schemas.microsoft.com/office/powerpoint/2010/main" val="753344826"/>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540000">
                                      <p:cBhvr>
                                        <p:cTn id="6" dur="10000" fill="hold"/>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advAuto="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usiness - Illustration Cover 4">
    <p:bg>
      <p:bgPr>
        <a:solidFill>
          <a:schemeClr val="bg2"/>
        </a:solidFill>
        <a:effectLst/>
      </p:bgPr>
    </p:bg>
    <p:spTree>
      <p:nvGrpSpPr>
        <p:cNvPr id="1" name=""/>
        <p:cNvGrpSpPr/>
        <p:nvPr/>
      </p:nvGrpSpPr>
      <p:grpSpPr>
        <a:xfrm>
          <a:off x="0" y="0"/>
          <a:ext cx="0" cy="0"/>
          <a:chOff x="0" y="0"/>
          <a:chExt cx="0" cy="0"/>
        </a:xfrm>
      </p:grpSpPr>
      <p:grpSp>
        <p:nvGrpSpPr>
          <p:cNvPr id="7" name="Group">
            <a:extLst>
              <a:ext uri="{FF2B5EF4-FFF2-40B4-BE49-F238E27FC236}">
                <a16:creationId xmlns:a16="http://schemas.microsoft.com/office/drawing/2014/main" id="{F842A8C3-4FE7-6FA9-C44D-27AA93524167}"/>
              </a:ext>
            </a:extLst>
          </p:cNvPr>
          <p:cNvGrpSpPr/>
          <p:nvPr userDrawn="1"/>
        </p:nvGrpSpPr>
        <p:grpSpPr>
          <a:xfrm>
            <a:off x="5600877" y="284452"/>
            <a:ext cx="5926510" cy="6002049"/>
            <a:chOff x="0" y="0"/>
            <a:chExt cx="11853018" cy="12004096"/>
          </a:xfrm>
        </p:grpSpPr>
        <p:sp>
          <p:nvSpPr>
            <p:cNvPr id="8" name="Circle">
              <a:extLst>
                <a:ext uri="{FF2B5EF4-FFF2-40B4-BE49-F238E27FC236}">
                  <a16:creationId xmlns:a16="http://schemas.microsoft.com/office/drawing/2014/main" id="{C31AB2ED-08A4-D5E9-8391-5AC5958EB4B6}"/>
                </a:ext>
              </a:extLst>
            </p:cNvPr>
            <p:cNvSpPr/>
            <p:nvPr/>
          </p:nvSpPr>
          <p:spPr>
            <a:xfrm>
              <a:off x="0" y="574096"/>
              <a:ext cx="11430000" cy="11430001"/>
            </a:xfrm>
            <a:prstGeom prst="ellipse">
              <a:avLst/>
            </a:prstGeom>
            <a:noFill/>
            <a:ln w="38100" cap="flat">
              <a:solidFill>
                <a:schemeClr val="accent1"/>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9" name="Circle">
              <a:extLst>
                <a:ext uri="{FF2B5EF4-FFF2-40B4-BE49-F238E27FC236}">
                  <a16:creationId xmlns:a16="http://schemas.microsoft.com/office/drawing/2014/main" id="{1973D170-805A-C8C4-8867-7B25E95C3B1A}"/>
                </a:ext>
              </a:extLst>
            </p:cNvPr>
            <p:cNvSpPr/>
            <p:nvPr/>
          </p:nvSpPr>
          <p:spPr>
            <a:xfrm>
              <a:off x="423018" y="0"/>
              <a:ext cx="11430001" cy="11430000"/>
            </a:xfrm>
            <a:prstGeom prst="ellipse">
              <a:avLst/>
            </a:prstGeom>
            <a:noFill/>
            <a:ln w="38100" cap="flat">
              <a:solidFill>
                <a:schemeClr val="accent1"/>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10" name="Picture 9" descr="Shape&#10;&#10;Description automatically generated with medium confidence">
            <a:extLst>
              <a:ext uri="{FF2B5EF4-FFF2-40B4-BE49-F238E27FC236}">
                <a16:creationId xmlns:a16="http://schemas.microsoft.com/office/drawing/2014/main" id="{9D676B5F-D5ED-2010-210C-06E12EF19FCC}"/>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pic>
        <p:nvPicPr>
          <p:cNvPr id="11" name="Picture 10">
            <a:extLst>
              <a:ext uri="{FF2B5EF4-FFF2-40B4-BE49-F238E27FC236}">
                <a16:creationId xmlns:a16="http://schemas.microsoft.com/office/drawing/2014/main" id="{00033C29-4046-FB0A-4D34-3AF4F65A1609}"/>
              </a:ext>
            </a:extLst>
          </p:cNvPr>
          <p:cNvPicPr>
            <a:picLocks noChangeAspect="1"/>
          </p:cNvPicPr>
          <p:nvPr userDrawn="1"/>
        </p:nvPicPr>
        <p:blipFill>
          <a:blip r:embed="rId3"/>
          <a:stretch>
            <a:fillRect/>
          </a:stretch>
        </p:blipFill>
        <p:spPr>
          <a:xfrm>
            <a:off x="374626" y="375650"/>
            <a:ext cx="1947006" cy="450427"/>
          </a:xfrm>
          <a:prstGeom prst="rect">
            <a:avLst/>
          </a:prstGeom>
        </p:spPr>
      </p:pic>
    </p:spTree>
    <p:extLst>
      <p:ext uri="{BB962C8B-B14F-4D97-AF65-F5344CB8AC3E}">
        <p14:creationId xmlns:p14="http://schemas.microsoft.com/office/powerpoint/2010/main" val="1863004902"/>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540000">
                                      <p:cBhvr>
                                        <p:cTn id="6" dur="10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advAuto="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siness - Photo Cover 4">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CF07006F-8DBE-E61F-E686-51BD56C47BE1}"/>
              </a:ext>
            </a:extLst>
          </p:cNvPr>
          <p:cNvSpPr>
            <a:spLocks noGrp="1"/>
          </p:cNvSpPr>
          <p:nvPr>
            <p:ph type="pic" sz="quarter" idx="12"/>
          </p:nvPr>
        </p:nvSpPr>
        <p:spPr>
          <a:xfrm>
            <a:off x="6096000" y="0"/>
            <a:ext cx="6096000" cy="6858000"/>
          </a:xfrm>
        </p:spPr>
        <p:txBody>
          <a:bodyPr wrap="none">
            <a:noAutofit/>
          </a:bodyPr>
          <a:lstStyle/>
          <a:p>
            <a:endParaRPr lang="en-US"/>
          </a:p>
        </p:txBody>
      </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2087880"/>
            <a:ext cx="4701646" cy="306856"/>
          </a:xfrm>
        </p:spPr>
        <p:txBody>
          <a:bodyPr/>
          <a:lstStyle>
            <a:lvl1pPr>
              <a:defRPr>
                <a:solidFill>
                  <a:schemeClr val="bg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2720340"/>
            <a:ext cx="5547361" cy="3440511"/>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Short</a:t>
            </a:r>
            <a:br>
              <a:rPr lang="en-US"/>
            </a:br>
            <a:r>
              <a:rPr lang="en-US"/>
              <a:t>Title </a:t>
            </a:r>
            <a:br>
              <a:rPr lang="en-US"/>
            </a:br>
            <a:r>
              <a:rPr lang="en-US"/>
              <a:t>Here</a:t>
            </a:r>
          </a:p>
        </p:txBody>
      </p:sp>
      <p:pic>
        <p:nvPicPr>
          <p:cNvPr id="3" name="Picture 2">
            <a:extLst>
              <a:ext uri="{FF2B5EF4-FFF2-40B4-BE49-F238E27FC236}">
                <a16:creationId xmlns:a16="http://schemas.microsoft.com/office/drawing/2014/main" id="{2D0F38E1-DC4A-61C1-5CA5-472DB3D552A1}"/>
              </a:ext>
            </a:extLst>
          </p:cNvPr>
          <p:cNvPicPr>
            <a:picLocks noChangeAspect="1"/>
          </p:cNvPicPr>
          <p:nvPr userDrawn="1"/>
        </p:nvPicPr>
        <p:blipFill>
          <a:blip r:embed="rId2"/>
          <a:stretch>
            <a:fillRect/>
          </a:stretch>
        </p:blipFill>
        <p:spPr>
          <a:xfrm>
            <a:off x="374626" y="375650"/>
            <a:ext cx="1947006" cy="450427"/>
          </a:xfrm>
          <a:prstGeom prst="rect">
            <a:avLst/>
          </a:prstGeom>
        </p:spPr>
      </p:pic>
      <p:pic>
        <p:nvPicPr>
          <p:cNvPr id="5" name="Picture 4" descr="Shape&#10;&#10;Description automatically generated with medium confidence">
            <a:extLst>
              <a:ext uri="{FF2B5EF4-FFF2-40B4-BE49-F238E27FC236}">
                <a16:creationId xmlns:a16="http://schemas.microsoft.com/office/drawing/2014/main" id="{0386645E-2A92-6937-CAA1-D95892110AF4}"/>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spTree>
    <p:extLst>
      <p:ext uri="{BB962C8B-B14F-4D97-AF65-F5344CB8AC3E}">
        <p14:creationId xmlns:p14="http://schemas.microsoft.com/office/powerpoint/2010/main" val="3468173284"/>
      </p:ext>
    </p:extLst>
  </p:cSld>
  <p:clrMapOvr>
    <a:overrideClrMapping bg1="dk1" tx1="lt1" bg2="dk2" tx2="lt2" accent1="accent1" accent2="accent2" accent3="accent3" accent4="accent4" accent5="accent5" accent6="accent6" hlink="hlink" folHlink="folHlink"/>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dustry - Illustration Cover 4">
    <p:bg>
      <p:bgPr>
        <a:solidFill>
          <a:schemeClr val="bg2"/>
        </a:solidFill>
        <a:effectLst/>
      </p:bgPr>
    </p:bg>
    <p:spTree>
      <p:nvGrpSpPr>
        <p:cNvPr id="1" name=""/>
        <p:cNvGrpSpPr/>
        <p:nvPr/>
      </p:nvGrpSpPr>
      <p:grpSpPr>
        <a:xfrm>
          <a:off x="0" y="0"/>
          <a:ext cx="0" cy="0"/>
          <a:chOff x="0" y="0"/>
          <a:chExt cx="0" cy="0"/>
        </a:xfrm>
      </p:grpSpPr>
      <p:grpSp>
        <p:nvGrpSpPr>
          <p:cNvPr id="8" name="Group">
            <a:extLst>
              <a:ext uri="{FF2B5EF4-FFF2-40B4-BE49-F238E27FC236}">
                <a16:creationId xmlns:a16="http://schemas.microsoft.com/office/drawing/2014/main" id="{09CBD778-A380-C0C3-C4E1-5AD20E1AA32D}"/>
              </a:ext>
            </a:extLst>
          </p:cNvPr>
          <p:cNvGrpSpPr/>
          <p:nvPr userDrawn="1"/>
        </p:nvGrpSpPr>
        <p:grpSpPr>
          <a:xfrm>
            <a:off x="5807521" y="284452"/>
            <a:ext cx="5926510" cy="6002049"/>
            <a:chOff x="0" y="0"/>
            <a:chExt cx="11853018" cy="12004096"/>
          </a:xfrm>
        </p:grpSpPr>
        <p:sp>
          <p:nvSpPr>
            <p:cNvPr id="9" name="Circle">
              <a:extLst>
                <a:ext uri="{FF2B5EF4-FFF2-40B4-BE49-F238E27FC236}">
                  <a16:creationId xmlns:a16="http://schemas.microsoft.com/office/drawing/2014/main" id="{47C6EECF-4EB9-E997-205B-D3BC2980B756}"/>
                </a:ext>
              </a:extLst>
            </p:cNvPr>
            <p:cNvSpPr/>
            <p:nvPr/>
          </p:nvSpPr>
          <p:spPr>
            <a:xfrm>
              <a:off x="0" y="4354707"/>
              <a:ext cx="7649390" cy="7649390"/>
            </a:xfrm>
            <a:prstGeom prst="ellipse">
              <a:avLst/>
            </a:prstGeom>
            <a:noFill/>
            <a:ln w="25400" cap="flat">
              <a:solidFill>
                <a:schemeClr val="accent4"/>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10" name="Circle">
              <a:extLst>
                <a:ext uri="{FF2B5EF4-FFF2-40B4-BE49-F238E27FC236}">
                  <a16:creationId xmlns:a16="http://schemas.microsoft.com/office/drawing/2014/main" id="{12F21F48-6735-ABC1-1F8A-185D36EF21F3}"/>
                </a:ext>
              </a:extLst>
            </p:cNvPr>
            <p:cNvSpPr/>
            <p:nvPr/>
          </p:nvSpPr>
          <p:spPr>
            <a:xfrm>
              <a:off x="423018" y="0"/>
              <a:ext cx="11430001" cy="11430000"/>
            </a:xfrm>
            <a:prstGeom prst="ellipse">
              <a:avLst/>
            </a:prstGeom>
            <a:noFill/>
            <a:ln w="25400" cap="flat">
              <a:solidFill>
                <a:schemeClr val="accent4"/>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7" name="Picture 6">
            <a:extLst>
              <a:ext uri="{FF2B5EF4-FFF2-40B4-BE49-F238E27FC236}">
                <a16:creationId xmlns:a16="http://schemas.microsoft.com/office/drawing/2014/main" id="{3B6CCF4D-A982-25F0-440A-8033D9A63BBC}"/>
              </a:ext>
            </a:extLst>
          </p:cNvPr>
          <p:cNvPicPr>
            <a:picLocks noChangeAspect="1"/>
          </p:cNvPicPr>
          <p:nvPr userDrawn="1"/>
        </p:nvPicPr>
        <p:blipFill>
          <a:blip r:embed="rId2"/>
          <a:stretch>
            <a:fillRect/>
          </a:stretch>
        </p:blipFill>
        <p:spPr>
          <a:xfrm>
            <a:off x="374626" y="375650"/>
            <a:ext cx="1947006" cy="450427"/>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ED6C8B81-C25B-89F5-7876-3FC374CEDE5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spTree>
    <p:extLst>
      <p:ext uri="{BB962C8B-B14F-4D97-AF65-F5344CB8AC3E}">
        <p14:creationId xmlns:p14="http://schemas.microsoft.com/office/powerpoint/2010/main" val="2402037386"/>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37540000">
                                      <p:cBhvr>
                                        <p:cTn id="6" dur="60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advAuto="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ndustry - Illustration Cover 5">
    <p:bg>
      <p:bgPr>
        <a:solidFill>
          <a:schemeClr val="bg2"/>
        </a:solidFill>
        <a:effectLst/>
      </p:bgPr>
    </p:bg>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FC38D33D-96F4-5B61-0B31-9F7858DACA28}"/>
              </a:ext>
            </a:extLst>
          </p:cNvPr>
          <p:cNvGrpSpPr/>
          <p:nvPr userDrawn="1"/>
        </p:nvGrpSpPr>
        <p:grpSpPr>
          <a:xfrm>
            <a:off x="5807521" y="284452"/>
            <a:ext cx="5926510" cy="6002049"/>
            <a:chOff x="0" y="0"/>
            <a:chExt cx="11853018" cy="12004096"/>
          </a:xfrm>
        </p:grpSpPr>
        <p:sp>
          <p:nvSpPr>
            <p:cNvPr id="3" name="Circle">
              <a:extLst>
                <a:ext uri="{FF2B5EF4-FFF2-40B4-BE49-F238E27FC236}">
                  <a16:creationId xmlns:a16="http://schemas.microsoft.com/office/drawing/2014/main" id="{75BC5027-5B42-87CA-1E4E-2DA950096AF0}"/>
                </a:ext>
              </a:extLst>
            </p:cNvPr>
            <p:cNvSpPr/>
            <p:nvPr/>
          </p:nvSpPr>
          <p:spPr>
            <a:xfrm>
              <a:off x="0" y="4354707"/>
              <a:ext cx="7649390" cy="7649390"/>
            </a:xfrm>
            <a:prstGeom prst="ellipse">
              <a:avLst/>
            </a:prstGeom>
            <a:noFill/>
            <a:ln w="25400" cap="flat">
              <a:solidFill>
                <a:schemeClr val="accent1"/>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4" name="Circle">
              <a:extLst>
                <a:ext uri="{FF2B5EF4-FFF2-40B4-BE49-F238E27FC236}">
                  <a16:creationId xmlns:a16="http://schemas.microsoft.com/office/drawing/2014/main" id="{BFD5AEC7-5862-D61E-E5C9-F985A22C96F0}"/>
                </a:ext>
              </a:extLst>
            </p:cNvPr>
            <p:cNvSpPr/>
            <p:nvPr/>
          </p:nvSpPr>
          <p:spPr>
            <a:xfrm>
              <a:off x="423018" y="0"/>
              <a:ext cx="11430001" cy="11430000"/>
            </a:xfrm>
            <a:prstGeom prst="ellipse">
              <a:avLst/>
            </a:prstGeom>
            <a:noFill/>
            <a:ln w="25400" cap="flat">
              <a:solidFill>
                <a:schemeClr val="accent1"/>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7" name="Picture 6">
            <a:extLst>
              <a:ext uri="{FF2B5EF4-FFF2-40B4-BE49-F238E27FC236}">
                <a16:creationId xmlns:a16="http://schemas.microsoft.com/office/drawing/2014/main" id="{3B6CCF4D-A982-25F0-440A-8033D9A63BBC}"/>
              </a:ext>
            </a:extLst>
          </p:cNvPr>
          <p:cNvPicPr>
            <a:picLocks noChangeAspect="1"/>
          </p:cNvPicPr>
          <p:nvPr userDrawn="1"/>
        </p:nvPicPr>
        <p:blipFill>
          <a:blip r:embed="rId2"/>
          <a:stretch>
            <a:fillRect/>
          </a:stretch>
        </p:blipFill>
        <p:spPr>
          <a:xfrm>
            <a:off x="374626" y="375650"/>
            <a:ext cx="1947006" cy="450427"/>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ED6C8B81-C25B-89F5-7876-3FC374CEDE5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spTree>
    <p:extLst>
      <p:ext uri="{BB962C8B-B14F-4D97-AF65-F5344CB8AC3E}">
        <p14:creationId xmlns:p14="http://schemas.microsoft.com/office/powerpoint/2010/main" val="3321711107"/>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37540000">
                                      <p:cBhvr>
                                        <p:cTn id="6" dur="6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ndustry - Illustration Cover 6">
    <p:bg>
      <p:bgPr>
        <a:solidFill>
          <a:schemeClr val="tx1"/>
        </a:solidFill>
        <a:effectLst/>
      </p:bgPr>
    </p:bg>
    <p:spTree>
      <p:nvGrpSpPr>
        <p:cNvPr id="1" name=""/>
        <p:cNvGrpSpPr/>
        <p:nvPr/>
      </p:nvGrpSpPr>
      <p:grpSpPr>
        <a:xfrm>
          <a:off x="0" y="0"/>
          <a:ext cx="0" cy="0"/>
          <a:chOff x="0" y="0"/>
          <a:chExt cx="0" cy="0"/>
        </a:xfrm>
      </p:grpSpPr>
      <p:grpSp>
        <p:nvGrpSpPr>
          <p:cNvPr id="2" name="Group">
            <a:extLst>
              <a:ext uri="{FF2B5EF4-FFF2-40B4-BE49-F238E27FC236}">
                <a16:creationId xmlns:a16="http://schemas.microsoft.com/office/drawing/2014/main" id="{B894755D-10C8-5511-FEF8-E141BBB37070}"/>
              </a:ext>
            </a:extLst>
          </p:cNvPr>
          <p:cNvGrpSpPr/>
          <p:nvPr userDrawn="1"/>
        </p:nvGrpSpPr>
        <p:grpSpPr>
          <a:xfrm>
            <a:off x="5807521" y="284452"/>
            <a:ext cx="5926510" cy="6002049"/>
            <a:chOff x="0" y="0"/>
            <a:chExt cx="11853018" cy="12004096"/>
          </a:xfrm>
        </p:grpSpPr>
        <p:sp>
          <p:nvSpPr>
            <p:cNvPr id="3" name="Circle">
              <a:extLst>
                <a:ext uri="{FF2B5EF4-FFF2-40B4-BE49-F238E27FC236}">
                  <a16:creationId xmlns:a16="http://schemas.microsoft.com/office/drawing/2014/main" id="{F8836109-D43F-A1F3-8F15-280E936F63D3}"/>
                </a:ext>
              </a:extLst>
            </p:cNvPr>
            <p:cNvSpPr/>
            <p:nvPr/>
          </p:nvSpPr>
          <p:spPr>
            <a:xfrm>
              <a:off x="0" y="4354707"/>
              <a:ext cx="7649390" cy="7649390"/>
            </a:xfrm>
            <a:prstGeom prst="ellipse">
              <a:avLst/>
            </a:prstGeom>
            <a:noFill/>
            <a:ln w="25400" cap="flat">
              <a:solidFill>
                <a:schemeClr val="accent3"/>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4" name="Circle">
              <a:extLst>
                <a:ext uri="{FF2B5EF4-FFF2-40B4-BE49-F238E27FC236}">
                  <a16:creationId xmlns:a16="http://schemas.microsoft.com/office/drawing/2014/main" id="{9E4E7595-A0D3-3B78-0ADA-755A2D2880A1}"/>
                </a:ext>
              </a:extLst>
            </p:cNvPr>
            <p:cNvSpPr/>
            <p:nvPr/>
          </p:nvSpPr>
          <p:spPr>
            <a:xfrm>
              <a:off x="423018" y="0"/>
              <a:ext cx="11430001" cy="11430000"/>
            </a:xfrm>
            <a:prstGeom prst="ellipse">
              <a:avLst/>
            </a:prstGeom>
            <a:noFill/>
            <a:ln w="25400" cap="flat">
              <a:solidFill>
                <a:schemeClr val="accent3"/>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7" name="Picture 6">
            <a:extLst>
              <a:ext uri="{FF2B5EF4-FFF2-40B4-BE49-F238E27FC236}">
                <a16:creationId xmlns:a16="http://schemas.microsoft.com/office/drawing/2014/main" id="{3B6CCF4D-A982-25F0-440A-8033D9A63BBC}"/>
              </a:ext>
            </a:extLst>
          </p:cNvPr>
          <p:cNvPicPr>
            <a:picLocks noChangeAspect="1"/>
          </p:cNvPicPr>
          <p:nvPr userDrawn="1"/>
        </p:nvPicPr>
        <p:blipFill>
          <a:blip r:embed="rId2"/>
          <a:stretch>
            <a:fillRect/>
          </a:stretch>
        </p:blipFill>
        <p:spPr>
          <a:xfrm>
            <a:off x="374626" y="375650"/>
            <a:ext cx="1947006" cy="450427"/>
          </a:xfrm>
          <a:prstGeom prst="rect">
            <a:avLst/>
          </a:prstGeom>
        </p:spPr>
      </p:pic>
      <p:pic>
        <p:nvPicPr>
          <p:cNvPr id="11" name="Picture 10" descr="Shape&#10;&#10;Description automatically generated with medium confidence">
            <a:extLst>
              <a:ext uri="{FF2B5EF4-FFF2-40B4-BE49-F238E27FC236}">
                <a16:creationId xmlns:a16="http://schemas.microsoft.com/office/drawing/2014/main" id="{ED6C8B81-C25B-89F5-7876-3FC374CEDE5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6621" y="5024664"/>
            <a:ext cx="1447800" cy="274803"/>
          </a:xfrm>
          <a:prstGeom prst="rect">
            <a:avLst/>
          </a:prstGeom>
        </p:spPr>
      </p:pic>
    </p:spTree>
    <p:extLst>
      <p:ext uri="{BB962C8B-B14F-4D97-AF65-F5344CB8AC3E}">
        <p14:creationId xmlns:p14="http://schemas.microsoft.com/office/powerpoint/2010/main" val="20310622"/>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37540000">
                                      <p:cBhvr>
                                        <p:cTn id="6" dur="60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LightB">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451533408"/>
      </p:ext>
    </p:extLst>
  </p:cSld>
  <p:clrMapOvr>
    <a:masterClrMapping/>
  </p:clrMapOvr>
  <p:transition spd="slow">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ndustry - Illustration Cover 7">
    <p:bg>
      <p:bgPr>
        <a:solidFill>
          <a:schemeClr val="tx2"/>
        </a:solidFill>
        <a:effectLst/>
      </p:bgPr>
    </p:bg>
    <p:spTree>
      <p:nvGrpSpPr>
        <p:cNvPr id="1" name=""/>
        <p:cNvGrpSpPr/>
        <p:nvPr/>
      </p:nvGrpSpPr>
      <p:grpSpPr>
        <a:xfrm>
          <a:off x="0" y="0"/>
          <a:ext cx="0" cy="0"/>
          <a:chOff x="0" y="0"/>
          <a:chExt cx="0" cy="0"/>
        </a:xfrm>
      </p:grpSpPr>
      <p:grpSp>
        <p:nvGrpSpPr>
          <p:cNvPr id="3" name="Group">
            <a:extLst>
              <a:ext uri="{FF2B5EF4-FFF2-40B4-BE49-F238E27FC236}">
                <a16:creationId xmlns:a16="http://schemas.microsoft.com/office/drawing/2014/main" id="{AC27E502-431A-2B38-9C6C-59E0B2891A99}"/>
              </a:ext>
            </a:extLst>
          </p:cNvPr>
          <p:cNvGrpSpPr/>
          <p:nvPr userDrawn="1"/>
        </p:nvGrpSpPr>
        <p:grpSpPr>
          <a:xfrm>
            <a:off x="5807521" y="284452"/>
            <a:ext cx="5926510" cy="6002049"/>
            <a:chOff x="0" y="0"/>
            <a:chExt cx="11853018" cy="12004096"/>
          </a:xfrm>
        </p:grpSpPr>
        <p:sp>
          <p:nvSpPr>
            <p:cNvPr id="4" name="Circle">
              <a:extLst>
                <a:ext uri="{FF2B5EF4-FFF2-40B4-BE49-F238E27FC236}">
                  <a16:creationId xmlns:a16="http://schemas.microsoft.com/office/drawing/2014/main" id="{169E5412-667C-1D75-471B-ABA55C87B585}"/>
                </a:ext>
              </a:extLst>
            </p:cNvPr>
            <p:cNvSpPr/>
            <p:nvPr/>
          </p:nvSpPr>
          <p:spPr>
            <a:xfrm>
              <a:off x="0" y="4354707"/>
              <a:ext cx="7649390" cy="7649390"/>
            </a:xfrm>
            <a:prstGeom prst="ellipse">
              <a:avLst/>
            </a:prstGeom>
            <a:noFill/>
            <a:ln w="25400" cap="flat">
              <a:solidFill>
                <a:schemeClr val="accent5"/>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sp>
          <p:nvSpPr>
            <p:cNvPr id="5" name="Circle">
              <a:extLst>
                <a:ext uri="{FF2B5EF4-FFF2-40B4-BE49-F238E27FC236}">
                  <a16:creationId xmlns:a16="http://schemas.microsoft.com/office/drawing/2014/main" id="{1EEDE932-888F-C993-D1C5-4AEF3E6C3401}"/>
                </a:ext>
              </a:extLst>
            </p:cNvPr>
            <p:cNvSpPr/>
            <p:nvPr/>
          </p:nvSpPr>
          <p:spPr>
            <a:xfrm>
              <a:off x="423018" y="0"/>
              <a:ext cx="11430001" cy="11430000"/>
            </a:xfrm>
            <a:prstGeom prst="ellipse">
              <a:avLst/>
            </a:prstGeom>
            <a:noFill/>
            <a:ln w="25400" cap="flat">
              <a:solidFill>
                <a:schemeClr val="accent5"/>
              </a:solidFill>
              <a:prstDash val="solid"/>
              <a:miter lim="800000"/>
            </a:ln>
            <a:effectLst/>
          </p:spPr>
          <p:txBody>
            <a:bodyPr wrap="square" lIns="27431" tIns="27431" rIns="27431" bIns="27431" numCol="1" anchor="ctr">
              <a:noAutofit/>
            </a:bodyPr>
            <a:lstStyle/>
            <a:p>
              <a:pPr defTabSz="914363">
                <a:defRPr sz="3600">
                  <a:solidFill>
                    <a:schemeClr val="accent3">
                      <a:hueOff val="-11600001"/>
                      <a:satOff val="-72765"/>
                      <a:lumOff val="46078"/>
                    </a:schemeClr>
                  </a:solidFill>
                </a:defRPr>
              </a:pPr>
              <a:endParaRPr sz="1800">
                <a:latin typeface="Matter II Light XH" pitchFamily="2" charset="77"/>
              </a:endParaRPr>
            </a:p>
          </p:txBody>
        </p:sp>
      </p:gr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tx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10305521" cy="2107407"/>
          </a:xfrm>
        </p:spPr>
        <p:txBody>
          <a:bodyPr>
            <a:noAutofit/>
          </a:bodyPr>
          <a:lstStyle>
            <a:lvl1pPr>
              <a:defRPr sz="8000">
                <a:solidFill>
                  <a:schemeClr val="tx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2" name="Picture 1" descr="Text&#10;&#10;Description automatically generated">
            <a:extLst>
              <a:ext uri="{FF2B5EF4-FFF2-40B4-BE49-F238E27FC236}">
                <a16:creationId xmlns:a16="http://schemas.microsoft.com/office/drawing/2014/main" id="{AC9E408D-4584-B65A-3950-FAB3960D5B62}"/>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11057642" y="5023969"/>
            <a:ext cx="1445678" cy="274399"/>
          </a:xfrm>
          <a:prstGeom prst="rect">
            <a:avLst/>
          </a:prstGeom>
        </p:spPr>
      </p:pic>
      <p:pic>
        <p:nvPicPr>
          <p:cNvPr id="7" name="Picture 6">
            <a:extLst>
              <a:ext uri="{FF2B5EF4-FFF2-40B4-BE49-F238E27FC236}">
                <a16:creationId xmlns:a16="http://schemas.microsoft.com/office/drawing/2014/main" id="{B9F3ABB9-6D07-53F2-BF6B-F0B815EBF27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8202" y="72534"/>
            <a:ext cx="2592372" cy="1080763"/>
          </a:xfrm>
          <a:prstGeom prst="rect">
            <a:avLst/>
          </a:prstGeom>
        </p:spPr>
      </p:pic>
    </p:spTree>
    <p:extLst>
      <p:ext uri="{BB962C8B-B14F-4D97-AF65-F5344CB8AC3E}">
        <p14:creationId xmlns:p14="http://schemas.microsoft.com/office/powerpoint/2010/main" val="1331912406"/>
      </p:ext>
    </p:extLst>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37540000">
                                      <p:cBhvr>
                                        <p:cTn id="6" dur="60000" fill="hold"/>
                                        <p:tgtEl>
                                          <p:spTgt spid="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dustry - Photo Cover 2">
    <p:bg>
      <p:bgPr>
        <a:solidFill>
          <a:schemeClr val="bg2"/>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3177941-60CE-5D20-C7BF-76BDF53D0896}"/>
              </a:ext>
            </a:extLst>
          </p:cNvPr>
          <p:cNvSpPr>
            <a:spLocks noGrp="1"/>
          </p:cNvSpPr>
          <p:nvPr>
            <p:ph type="pic" sz="quarter" idx="12"/>
          </p:nvPr>
        </p:nvSpPr>
        <p:spPr>
          <a:xfrm>
            <a:off x="6096000" y="0"/>
            <a:ext cx="6096000" cy="6858000"/>
          </a:xfrm>
        </p:spPr>
        <p:txBody>
          <a:bodyPr wrap="none">
            <a:noAutofit/>
          </a:bodyPr>
          <a:lstStyle/>
          <a:p>
            <a:endParaRPr lang="en-US"/>
          </a:p>
        </p:txBody>
      </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bg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5547603" cy="2107407"/>
          </a:xfrm>
        </p:spPr>
        <p:txBody>
          <a:bodyPr>
            <a:noAutofit/>
          </a:bodyPr>
          <a:lstStyle>
            <a:lvl1pPr>
              <a:defRPr sz="6000">
                <a:solidFill>
                  <a:schemeClr val="bg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Presentation</a:t>
            </a:r>
            <a:br>
              <a:rPr lang="en-US"/>
            </a:br>
            <a:r>
              <a:rPr lang="en-US"/>
              <a:t>Title</a:t>
            </a:r>
          </a:p>
        </p:txBody>
      </p:sp>
      <p:pic>
        <p:nvPicPr>
          <p:cNvPr id="7" name="Picture 6">
            <a:extLst>
              <a:ext uri="{FF2B5EF4-FFF2-40B4-BE49-F238E27FC236}">
                <a16:creationId xmlns:a16="http://schemas.microsoft.com/office/drawing/2014/main" id="{3B6CCF4D-A982-25F0-440A-8033D9A63BBC}"/>
              </a:ext>
            </a:extLst>
          </p:cNvPr>
          <p:cNvPicPr>
            <a:picLocks noChangeAspect="1"/>
          </p:cNvPicPr>
          <p:nvPr userDrawn="1"/>
        </p:nvPicPr>
        <p:blipFill>
          <a:blip r:embed="rId2"/>
          <a:stretch>
            <a:fillRect/>
          </a:stretch>
        </p:blipFill>
        <p:spPr>
          <a:xfrm>
            <a:off x="374626" y="375650"/>
            <a:ext cx="1947006" cy="450427"/>
          </a:xfrm>
          <a:prstGeom prst="rect">
            <a:avLst/>
          </a:prstGeom>
        </p:spPr>
      </p:pic>
      <p:pic>
        <p:nvPicPr>
          <p:cNvPr id="3" name="Picture 2" descr="Text&#10;&#10;Description automatically generated">
            <a:extLst>
              <a:ext uri="{FF2B5EF4-FFF2-40B4-BE49-F238E27FC236}">
                <a16:creationId xmlns:a16="http://schemas.microsoft.com/office/drawing/2014/main" id="{8FDDA1C4-6CC1-A0B0-FDFB-1F7D0D0DAC51}"/>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rot="16200000">
            <a:off x="11057642" y="5023969"/>
            <a:ext cx="1445678" cy="274399"/>
          </a:xfrm>
          <a:prstGeom prst="rect">
            <a:avLst/>
          </a:prstGeom>
        </p:spPr>
      </p:pic>
    </p:spTree>
    <p:extLst>
      <p:ext uri="{BB962C8B-B14F-4D97-AF65-F5344CB8AC3E}">
        <p14:creationId xmlns:p14="http://schemas.microsoft.com/office/powerpoint/2010/main" val="2420412288"/>
      </p:ext>
    </p:extLst>
  </p:cSld>
  <p:clrMapOvr>
    <a:overrideClrMapping bg1="dk1" tx1="lt1" bg2="dk2" tx2="lt2" accent1="accent1" accent2="accent2" accent3="accent3" accent4="accent4" accent5="accent5" accent6="accent6" hlink="hlink" folHlink="folHlink"/>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dustry - Photo Cover 3">
    <p:bg>
      <p:bgPr>
        <a:solidFill>
          <a:schemeClr val="tx2"/>
        </a:solidFill>
        <a:effectLst/>
      </p:bgPr>
    </p:bg>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53177941-60CE-5D20-C7BF-76BDF53D0896}"/>
              </a:ext>
            </a:extLst>
          </p:cNvPr>
          <p:cNvSpPr>
            <a:spLocks noGrp="1"/>
          </p:cNvSpPr>
          <p:nvPr>
            <p:ph type="pic" sz="quarter" idx="12"/>
          </p:nvPr>
        </p:nvSpPr>
        <p:spPr>
          <a:xfrm>
            <a:off x="6096000" y="0"/>
            <a:ext cx="6096000" cy="6858000"/>
          </a:xfrm>
        </p:spPr>
        <p:txBody>
          <a:bodyPr wrap="none">
            <a:noAutofit/>
          </a:bodyPr>
          <a:lstStyle/>
          <a:p>
            <a:endParaRPr lang="en-US"/>
          </a:p>
        </p:txBody>
      </p:sp>
      <p:sp>
        <p:nvSpPr>
          <p:cNvPr id="15" name="Text Placeholder 14">
            <a:extLst>
              <a:ext uri="{FF2B5EF4-FFF2-40B4-BE49-F238E27FC236}">
                <a16:creationId xmlns:a16="http://schemas.microsoft.com/office/drawing/2014/main" id="{8255A764-CBBE-461E-E8CD-BE0033EA2EE3}"/>
              </a:ext>
            </a:extLst>
          </p:cNvPr>
          <p:cNvSpPr>
            <a:spLocks noGrp="1"/>
          </p:cNvSpPr>
          <p:nvPr>
            <p:ph type="body" sz="quarter" idx="11" hasCustomPrompt="1"/>
          </p:nvPr>
        </p:nvSpPr>
        <p:spPr>
          <a:xfrm>
            <a:off x="350520" y="3192780"/>
            <a:ext cx="4701646" cy="306856"/>
          </a:xfrm>
        </p:spPr>
        <p:txBody>
          <a:bodyPr/>
          <a:lstStyle>
            <a:lvl1pPr>
              <a:defRPr>
                <a:solidFill>
                  <a:schemeClr val="tx1"/>
                </a:solidFill>
              </a:defRPr>
            </a:lvl1pPr>
          </a:lstStyle>
          <a:p>
            <a:pPr lvl="0"/>
            <a:r>
              <a:rPr lang="en-US"/>
              <a:t>SUBHEADLINE</a:t>
            </a:r>
          </a:p>
        </p:txBody>
      </p:sp>
      <p:sp>
        <p:nvSpPr>
          <p:cNvPr id="13" name="Text Placeholder 12">
            <a:extLst>
              <a:ext uri="{FF2B5EF4-FFF2-40B4-BE49-F238E27FC236}">
                <a16:creationId xmlns:a16="http://schemas.microsoft.com/office/drawing/2014/main" id="{D0871D26-9394-9261-2958-CE3C5920B8DB}"/>
              </a:ext>
            </a:extLst>
          </p:cNvPr>
          <p:cNvSpPr>
            <a:spLocks noGrp="1"/>
          </p:cNvSpPr>
          <p:nvPr>
            <p:ph type="body" sz="quarter" idx="10" hasCustomPrompt="1"/>
          </p:nvPr>
        </p:nvSpPr>
        <p:spPr>
          <a:xfrm>
            <a:off x="274320" y="3817620"/>
            <a:ext cx="5547603" cy="2107407"/>
          </a:xfrm>
        </p:spPr>
        <p:txBody>
          <a:bodyPr>
            <a:noAutofit/>
          </a:bodyPr>
          <a:lstStyle>
            <a:lvl1pPr>
              <a:defRPr sz="8000">
                <a:solidFill>
                  <a:schemeClr val="tx1"/>
                </a:solidFill>
              </a:defRPr>
            </a:lvl1pPr>
            <a:lvl2pPr>
              <a:defRPr sz="8000">
                <a:solidFill>
                  <a:schemeClr val="tx1"/>
                </a:solidFill>
              </a:defRPr>
            </a:lvl2pPr>
            <a:lvl3pPr>
              <a:defRPr sz="8000">
                <a:solidFill>
                  <a:schemeClr val="tx1"/>
                </a:solidFill>
              </a:defRPr>
            </a:lvl3pPr>
            <a:lvl4pPr>
              <a:defRPr sz="8000">
                <a:solidFill>
                  <a:schemeClr val="tx1"/>
                </a:solidFill>
              </a:defRPr>
            </a:lvl4pPr>
            <a:lvl5pPr>
              <a:defRPr sz="8000">
                <a:solidFill>
                  <a:schemeClr val="tx1"/>
                </a:solidFill>
              </a:defRPr>
            </a:lvl5pPr>
          </a:lstStyle>
          <a:p>
            <a:pPr lvl="0"/>
            <a:r>
              <a:rPr lang="en-US"/>
              <a:t>Short Title</a:t>
            </a:r>
            <a:br>
              <a:rPr lang="en-US"/>
            </a:br>
            <a:r>
              <a:rPr lang="en-US"/>
              <a:t>Here</a:t>
            </a:r>
          </a:p>
        </p:txBody>
      </p:sp>
      <p:pic>
        <p:nvPicPr>
          <p:cNvPr id="4" name="Picture 3" descr="Text&#10;&#10;Description automatically generated">
            <a:extLst>
              <a:ext uri="{FF2B5EF4-FFF2-40B4-BE49-F238E27FC236}">
                <a16:creationId xmlns:a16="http://schemas.microsoft.com/office/drawing/2014/main" id="{32C61B40-BEFA-12E6-E4AC-354B4206620F}"/>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rot="16200000">
            <a:off x="11057642" y="5023969"/>
            <a:ext cx="1445678" cy="274399"/>
          </a:xfrm>
          <a:prstGeom prst="rect">
            <a:avLst/>
          </a:prstGeom>
          <a:noFill/>
        </p:spPr>
      </p:pic>
      <p:pic>
        <p:nvPicPr>
          <p:cNvPr id="6" name="Picture 5">
            <a:extLst>
              <a:ext uri="{FF2B5EF4-FFF2-40B4-BE49-F238E27FC236}">
                <a16:creationId xmlns:a16="http://schemas.microsoft.com/office/drawing/2014/main" id="{15E6EEF2-FF34-1BD2-6EAB-5243C1CAC7C5}"/>
              </a:ext>
            </a:extLst>
          </p:cNvPr>
          <p:cNvPicPr>
            <a:picLocks noChangeAspect="1"/>
          </p:cNvPicPr>
          <p:nvPr userDrawn="1"/>
        </p:nvPicPr>
        <p:blipFill>
          <a:blip r:embed="rId3" cstate="screen">
            <a:extLst>
              <a:ext uri="{28A0092B-C50C-407E-A947-70E740481C1C}">
                <a14:useLocalDpi xmlns:a14="http://schemas.microsoft.com/office/drawing/2010/main" val="0"/>
              </a:ext>
            </a:extLst>
          </a:blip>
          <a:srcRect/>
          <a:stretch/>
        </p:blipFill>
        <p:spPr>
          <a:xfrm>
            <a:off x="58202" y="72534"/>
            <a:ext cx="2592372" cy="1080763"/>
          </a:xfrm>
          <a:prstGeom prst="rect">
            <a:avLst/>
          </a:prstGeom>
        </p:spPr>
      </p:pic>
    </p:spTree>
    <p:extLst>
      <p:ext uri="{BB962C8B-B14F-4D97-AF65-F5344CB8AC3E}">
        <p14:creationId xmlns:p14="http://schemas.microsoft.com/office/powerpoint/2010/main" val="2017905459"/>
      </p:ext>
    </p:extLst>
  </p:cSld>
  <p:clrMapOvr>
    <a:overrideClrMapping bg1="dk1" tx1="lt1" bg2="dk2" tx2="lt2" accent1="accent1" accent2="accent2" accent3="accent3" accent4="accent4" accent5="accent5" accent6="accent6" hlink="hlink" folHlink="folHlink"/>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Dark-Gre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D98E6-018F-4371-A013-C6D7B0A61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17422476"/>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Light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D98E6-018F-4371-A013-C6D7B0A617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1838434160"/>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arkB-Title">
    <p:spTree>
      <p:nvGrpSpPr>
        <p:cNvPr id="1" name=""/>
        <p:cNvGrpSpPr/>
        <p:nvPr/>
      </p:nvGrpSpPr>
      <p:grpSpPr>
        <a:xfrm>
          <a:off x="0" y="0"/>
          <a:ext cx="0" cy="0"/>
          <a:chOff x="0" y="0"/>
          <a:chExt cx="0" cy="0"/>
        </a:xfrm>
      </p:grpSpPr>
      <p:pic>
        <p:nvPicPr>
          <p:cNvPr id="5" name="Picture 4" descr="A picture containing blue&#10;&#10;Description automatically generated">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Freeform: Shape 8">
            <a:extLst>
              <a:ext uri="{FF2B5EF4-FFF2-40B4-BE49-F238E27FC236}">
                <a16:creationId xmlns:a16="http://schemas.microsoft.com/office/drawing/2014/main" id="{1BB5B82F-9FD3-4076-B9A4-12B9725FC1EC}"/>
              </a:ext>
            </a:extLst>
          </p:cNvPr>
          <p:cNvSpPr/>
          <p:nvPr/>
        </p:nvSpPr>
        <p:spPr>
          <a:xfrm>
            <a:off x="11528868" y="617138"/>
            <a:ext cx="45508" cy="45445"/>
          </a:xfrm>
          <a:custGeom>
            <a:avLst/>
            <a:gdLst>
              <a:gd name="connsiteX0" fmla="*/ 43765 w 45508"/>
              <a:gd name="connsiteY0" fmla="*/ 13797 h 45445"/>
              <a:gd name="connsiteX1" fmla="*/ 42823 w 45508"/>
              <a:gd name="connsiteY1" fmla="*/ 11804 h 45445"/>
              <a:gd name="connsiteX2" fmla="*/ 41703 w 45508"/>
              <a:gd name="connsiteY2" fmla="*/ 9930 h 45445"/>
              <a:gd name="connsiteX3" fmla="*/ 40412 w 45508"/>
              <a:gd name="connsiteY3" fmla="*/ 8185 h 45445"/>
              <a:gd name="connsiteX4" fmla="*/ 38958 w 45508"/>
              <a:gd name="connsiteY4" fmla="*/ 6579 h 45445"/>
              <a:gd name="connsiteX5" fmla="*/ 37355 w 45508"/>
              <a:gd name="connsiteY5" fmla="*/ 5123 h 45445"/>
              <a:gd name="connsiteX6" fmla="*/ 35612 w 45508"/>
              <a:gd name="connsiteY6" fmla="*/ 3827 h 45445"/>
              <a:gd name="connsiteX7" fmla="*/ 33735 w 45508"/>
              <a:gd name="connsiteY7" fmla="*/ 2701 h 45445"/>
              <a:gd name="connsiteX8" fmla="*/ 31739 w 45508"/>
              <a:gd name="connsiteY8" fmla="*/ 1757 h 45445"/>
              <a:gd name="connsiteX9" fmla="*/ 29639 w 45508"/>
              <a:gd name="connsiteY9" fmla="*/ 1004 h 45445"/>
              <a:gd name="connsiteX10" fmla="*/ 27428 w 45508"/>
              <a:gd name="connsiteY10" fmla="*/ 453 h 45445"/>
              <a:gd name="connsiteX11" fmla="*/ 25136 w 45508"/>
              <a:gd name="connsiteY11" fmla="*/ 115 h 45445"/>
              <a:gd name="connsiteX12" fmla="*/ 22754 w 45508"/>
              <a:gd name="connsiteY12" fmla="*/ 0 h 45445"/>
              <a:gd name="connsiteX13" fmla="*/ 20388 w 45508"/>
              <a:gd name="connsiteY13" fmla="*/ 115 h 45445"/>
              <a:gd name="connsiteX14" fmla="*/ 18103 w 45508"/>
              <a:gd name="connsiteY14" fmla="*/ 453 h 45445"/>
              <a:gd name="connsiteX15" fmla="*/ 15899 w 45508"/>
              <a:gd name="connsiteY15" fmla="*/ 1004 h 45445"/>
              <a:gd name="connsiteX16" fmla="*/ 13792 w 45508"/>
              <a:gd name="connsiteY16" fmla="*/ 1757 h 45445"/>
              <a:gd name="connsiteX17" fmla="*/ 11796 w 45508"/>
              <a:gd name="connsiteY17" fmla="*/ 2701 h 45445"/>
              <a:gd name="connsiteX18" fmla="*/ 9927 w 45508"/>
              <a:gd name="connsiteY18" fmla="*/ 3827 h 45445"/>
              <a:gd name="connsiteX19" fmla="*/ 8176 w 45508"/>
              <a:gd name="connsiteY19" fmla="*/ 5123 h 45445"/>
              <a:gd name="connsiteX20" fmla="*/ 6573 w 45508"/>
              <a:gd name="connsiteY20" fmla="*/ 6579 h 45445"/>
              <a:gd name="connsiteX21" fmla="*/ 5119 w 45508"/>
              <a:gd name="connsiteY21" fmla="*/ 8185 h 45445"/>
              <a:gd name="connsiteX22" fmla="*/ 3821 w 45508"/>
              <a:gd name="connsiteY22" fmla="*/ 9930 h 45445"/>
              <a:gd name="connsiteX23" fmla="*/ 2701 w 45508"/>
              <a:gd name="connsiteY23" fmla="*/ 11804 h 45445"/>
              <a:gd name="connsiteX24" fmla="*/ 1758 w 45508"/>
              <a:gd name="connsiteY24" fmla="*/ 13797 h 45445"/>
              <a:gd name="connsiteX25" fmla="*/ 1002 w 45508"/>
              <a:gd name="connsiteY25" fmla="*/ 15897 h 45445"/>
              <a:gd name="connsiteX26" fmla="*/ 453 w 45508"/>
              <a:gd name="connsiteY26" fmla="*/ 18094 h 45445"/>
              <a:gd name="connsiteX27" fmla="*/ 119 w 45508"/>
              <a:gd name="connsiteY27" fmla="*/ 20379 h 45445"/>
              <a:gd name="connsiteX28" fmla="*/ 0 w 45508"/>
              <a:gd name="connsiteY28" fmla="*/ 22739 h 45445"/>
              <a:gd name="connsiteX29" fmla="*/ 119 w 45508"/>
              <a:gd name="connsiteY29" fmla="*/ 25092 h 45445"/>
              <a:gd name="connsiteX30" fmla="*/ 453 w 45508"/>
              <a:gd name="connsiteY30" fmla="*/ 27369 h 45445"/>
              <a:gd name="connsiteX31" fmla="*/ 1002 w 45508"/>
              <a:gd name="connsiteY31" fmla="*/ 29561 h 45445"/>
              <a:gd name="connsiteX32" fmla="*/ 1758 w 45508"/>
              <a:gd name="connsiteY32" fmla="*/ 31656 h 45445"/>
              <a:gd name="connsiteX33" fmla="*/ 2701 w 45508"/>
              <a:gd name="connsiteY33" fmla="*/ 33645 h 45445"/>
              <a:gd name="connsiteX34" fmla="*/ 3821 w 45508"/>
              <a:gd name="connsiteY34" fmla="*/ 35517 h 45445"/>
              <a:gd name="connsiteX35" fmla="*/ 5119 w 45508"/>
              <a:gd name="connsiteY35" fmla="*/ 37260 h 45445"/>
              <a:gd name="connsiteX36" fmla="*/ 6573 w 45508"/>
              <a:gd name="connsiteY36" fmla="*/ 38865 h 45445"/>
              <a:gd name="connsiteX37" fmla="*/ 8176 w 45508"/>
              <a:gd name="connsiteY37" fmla="*/ 40320 h 45445"/>
              <a:gd name="connsiteX38" fmla="*/ 9927 w 45508"/>
              <a:gd name="connsiteY38" fmla="*/ 41617 h 45445"/>
              <a:gd name="connsiteX39" fmla="*/ 11796 w 45508"/>
              <a:gd name="connsiteY39" fmla="*/ 42743 h 45445"/>
              <a:gd name="connsiteX40" fmla="*/ 13792 w 45508"/>
              <a:gd name="connsiteY40" fmla="*/ 43687 h 45445"/>
              <a:gd name="connsiteX41" fmla="*/ 15899 w 45508"/>
              <a:gd name="connsiteY41" fmla="*/ 44440 h 45445"/>
              <a:gd name="connsiteX42" fmla="*/ 18103 w 45508"/>
              <a:gd name="connsiteY42" fmla="*/ 44991 h 45445"/>
              <a:gd name="connsiteX43" fmla="*/ 20388 w 45508"/>
              <a:gd name="connsiteY43" fmla="*/ 45331 h 45445"/>
              <a:gd name="connsiteX44" fmla="*/ 22754 w 45508"/>
              <a:gd name="connsiteY44" fmla="*/ 45446 h 45445"/>
              <a:gd name="connsiteX45" fmla="*/ 25136 w 45508"/>
              <a:gd name="connsiteY45" fmla="*/ 45331 h 45445"/>
              <a:gd name="connsiteX46" fmla="*/ 27428 w 45508"/>
              <a:gd name="connsiteY46" fmla="*/ 44991 h 45445"/>
              <a:gd name="connsiteX47" fmla="*/ 29639 w 45508"/>
              <a:gd name="connsiteY47" fmla="*/ 44440 h 45445"/>
              <a:gd name="connsiteX48" fmla="*/ 31739 w 45508"/>
              <a:gd name="connsiteY48" fmla="*/ 43687 h 45445"/>
              <a:gd name="connsiteX49" fmla="*/ 33735 w 45508"/>
              <a:gd name="connsiteY49" fmla="*/ 42743 h 45445"/>
              <a:gd name="connsiteX50" fmla="*/ 35612 w 45508"/>
              <a:gd name="connsiteY50" fmla="*/ 41617 h 45445"/>
              <a:gd name="connsiteX51" fmla="*/ 37355 w 45508"/>
              <a:gd name="connsiteY51" fmla="*/ 40320 h 45445"/>
              <a:gd name="connsiteX52" fmla="*/ 38958 w 45508"/>
              <a:gd name="connsiteY52" fmla="*/ 38865 h 45445"/>
              <a:gd name="connsiteX53" fmla="*/ 40412 w 45508"/>
              <a:gd name="connsiteY53" fmla="*/ 37260 h 45445"/>
              <a:gd name="connsiteX54" fmla="*/ 41703 w 45508"/>
              <a:gd name="connsiteY54" fmla="*/ 35517 h 45445"/>
              <a:gd name="connsiteX55" fmla="*/ 42823 w 45508"/>
              <a:gd name="connsiteY55" fmla="*/ 33645 h 45445"/>
              <a:gd name="connsiteX56" fmla="*/ 43765 w 45508"/>
              <a:gd name="connsiteY56" fmla="*/ 31656 h 45445"/>
              <a:gd name="connsiteX57" fmla="*/ 44514 w 45508"/>
              <a:gd name="connsiteY57" fmla="*/ 29561 h 45445"/>
              <a:gd name="connsiteX58" fmla="*/ 45063 w 45508"/>
              <a:gd name="connsiteY58" fmla="*/ 27369 h 45445"/>
              <a:gd name="connsiteX59" fmla="*/ 45397 w 45508"/>
              <a:gd name="connsiteY59" fmla="*/ 25092 h 45445"/>
              <a:gd name="connsiteX60" fmla="*/ 45509 w 45508"/>
              <a:gd name="connsiteY60" fmla="*/ 22739 h 45445"/>
              <a:gd name="connsiteX61" fmla="*/ 45397 w 45508"/>
              <a:gd name="connsiteY61" fmla="*/ 20379 h 45445"/>
              <a:gd name="connsiteX62" fmla="*/ 45063 w 45508"/>
              <a:gd name="connsiteY62" fmla="*/ 18094 h 45445"/>
              <a:gd name="connsiteX63" fmla="*/ 44514 w 45508"/>
              <a:gd name="connsiteY63" fmla="*/ 15897 h 45445"/>
              <a:gd name="connsiteX64" fmla="*/ 43765 w 45508"/>
              <a:gd name="connsiteY64" fmla="*/ 13797 h 45445"/>
              <a:gd name="connsiteX65" fmla="*/ 40545 w 45508"/>
              <a:gd name="connsiteY65" fmla="*/ 30390 h 45445"/>
              <a:gd name="connsiteX66" fmla="*/ 39759 w 45508"/>
              <a:gd name="connsiteY66" fmla="*/ 32096 h 45445"/>
              <a:gd name="connsiteX67" fmla="*/ 38817 w 45508"/>
              <a:gd name="connsiteY67" fmla="*/ 33701 h 45445"/>
              <a:gd name="connsiteX68" fmla="*/ 37726 w 45508"/>
              <a:gd name="connsiteY68" fmla="*/ 35196 h 45445"/>
              <a:gd name="connsiteX69" fmla="*/ 36502 w 45508"/>
              <a:gd name="connsiteY69" fmla="*/ 36572 h 45445"/>
              <a:gd name="connsiteX70" fmla="*/ 35152 w 45508"/>
              <a:gd name="connsiteY70" fmla="*/ 37821 h 45445"/>
              <a:gd name="connsiteX71" fmla="*/ 33675 w 45508"/>
              <a:gd name="connsiteY71" fmla="*/ 38932 h 45445"/>
              <a:gd name="connsiteX72" fmla="*/ 32095 w 45508"/>
              <a:gd name="connsiteY72" fmla="*/ 39897 h 45445"/>
              <a:gd name="connsiteX73" fmla="*/ 30403 w 45508"/>
              <a:gd name="connsiteY73" fmla="*/ 40707 h 45445"/>
              <a:gd name="connsiteX74" fmla="*/ 28615 w 45508"/>
              <a:gd name="connsiteY74" fmla="*/ 41352 h 45445"/>
              <a:gd name="connsiteX75" fmla="*/ 26738 w 45508"/>
              <a:gd name="connsiteY75" fmla="*/ 41825 h 45445"/>
              <a:gd name="connsiteX76" fmla="*/ 24787 w 45508"/>
              <a:gd name="connsiteY76" fmla="*/ 42115 h 45445"/>
              <a:gd name="connsiteX77" fmla="*/ 22754 w 45508"/>
              <a:gd name="connsiteY77" fmla="*/ 42214 h 45445"/>
              <a:gd name="connsiteX78" fmla="*/ 20729 w 45508"/>
              <a:gd name="connsiteY78" fmla="*/ 42115 h 45445"/>
              <a:gd name="connsiteX79" fmla="*/ 18778 w 45508"/>
              <a:gd name="connsiteY79" fmla="*/ 41825 h 45445"/>
              <a:gd name="connsiteX80" fmla="*/ 16908 w 45508"/>
              <a:gd name="connsiteY80" fmla="*/ 41352 h 45445"/>
              <a:gd name="connsiteX81" fmla="*/ 15120 w 45508"/>
              <a:gd name="connsiteY81" fmla="*/ 40707 h 45445"/>
              <a:gd name="connsiteX82" fmla="*/ 13436 w 45508"/>
              <a:gd name="connsiteY82" fmla="*/ 39897 h 45445"/>
              <a:gd name="connsiteX83" fmla="*/ 11856 w 45508"/>
              <a:gd name="connsiteY83" fmla="*/ 38932 h 45445"/>
              <a:gd name="connsiteX84" fmla="*/ 10387 w 45508"/>
              <a:gd name="connsiteY84" fmla="*/ 37821 h 45445"/>
              <a:gd name="connsiteX85" fmla="*/ 9036 w 45508"/>
              <a:gd name="connsiteY85" fmla="*/ 36572 h 45445"/>
              <a:gd name="connsiteX86" fmla="*/ 7812 w 45508"/>
              <a:gd name="connsiteY86" fmla="*/ 35196 h 45445"/>
              <a:gd name="connsiteX87" fmla="*/ 6729 w 45508"/>
              <a:gd name="connsiteY87" fmla="*/ 33701 h 45445"/>
              <a:gd name="connsiteX88" fmla="*/ 5794 w 45508"/>
              <a:gd name="connsiteY88" fmla="*/ 32096 h 45445"/>
              <a:gd name="connsiteX89" fmla="*/ 5008 w 45508"/>
              <a:gd name="connsiteY89" fmla="*/ 30390 h 45445"/>
              <a:gd name="connsiteX90" fmla="*/ 4385 w 45508"/>
              <a:gd name="connsiteY90" fmla="*/ 28592 h 45445"/>
              <a:gd name="connsiteX91" fmla="*/ 3925 w 45508"/>
              <a:gd name="connsiteY91" fmla="*/ 26712 h 45445"/>
              <a:gd name="connsiteX92" fmla="*/ 3643 w 45508"/>
              <a:gd name="connsiteY92" fmla="*/ 24758 h 45445"/>
              <a:gd name="connsiteX93" fmla="*/ 3554 w 45508"/>
              <a:gd name="connsiteY93" fmla="*/ 22739 h 45445"/>
              <a:gd name="connsiteX94" fmla="*/ 3643 w 45508"/>
              <a:gd name="connsiteY94" fmla="*/ 20730 h 45445"/>
              <a:gd name="connsiteX95" fmla="*/ 3925 w 45508"/>
              <a:gd name="connsiteY95" fmla="*/ 18783 h 45445"/>
              <a:gd name="connsiteX96" fmla="*/ 4385 w 45508"/>
              <a:gd name="connsiteY96" fmla="*/ 16905 h 45445"/>
              <a:gd name="connsiteX97" fmla="*/ 5008 w 45508"/>
              <a:gd name="connsiteY97" fmla="*/ 15107 h 45445"/>
              <a:gd name="connsiteX98" fmla="*/ 5794 w 45508"/>
              <a:gd name="connsiteY98" fmla="*/ 13400 h 45445"/>
              <a:gd name="connsiteX99" fmla="*/ 6729 w 45508"/>
              <a:gd name="connsiteY99" fmla="*/ 11790 h 45445"/>
              <a:gd name="connsiteX100" fmla="*/ 7812 w 45508"/>
              <a:gd name="connsiteY100" fmla="*/ 10290 h 45445"/>
              <a:gd name="connsiteX101" fmla="*/ 9036 w 45508"/>
              <a:gd name="connsiteY101" fmla="*/ 8906 h 45445"/>
              <a:gd name="connsiteX102" fmla="*/ 10387 w 45508"/>
              <a:gd name="connsiteY102" fmla="*/ 7650 h 45445"/>
              <a:gd name="connsiteX103" fmla="*/ 11856 w 45508"/>
              <a:gd name="connsiteY103" fmla="*/ 6531 h 45445"/>
              <a:gd name="connsiteX104" fmla="*/ 13436 w 45508"/>
              <a:gd name="connsiteY104" fmla="*/ 5558 h 45445"/>
              <a:gd name="connsiteX105" fmla="*/ 15120 w 45508"/>
              <a:gd name="connsiteY105" fmla="*/ 4740 h 45445"/>
              <a:gd name="connsiteX106" fmla="*/ 16908 w 45508"/>
              <a:gd name="connsiteY106" fmla="*/ 4088 h 45445"/>
              <a:gd name="connsiteX107" fmla="*/ 18778 w 45508"/>
              <a:gd name="connsiteY107" fmla="*/ 3611 h 45445"/>
              <a:gd name="connsiteX108" fmla="*/ 20729 w 45508"/>
              <a:gd name="connsiteY108" fmla="*/ 3317 h 45445"/>
              <a:gd name="connsiteX109" fmla="*/ 22754 w 45508"/>
              <a:gd name="connsiteY109" fmla="*/ 3217 h 45445"/>
              <a:gd name="connsiteX110" fmla="*/ 24787 w 45508"/>
              <a:gd name="connsiteY110" fmla="*/ 3317 h 45445"/>
              <a:gd name="connsiteX111" fmla="*/ 26738 w 45508"/>
              <a:gd name="connsiteY111" fmla="*/ 3611 h 45445"/>
              <a:gd name="connsiteX112" fmla="*/ 28615 w 45508"/>
              <a:gd name="connsiteY112" fmla="*/ 4088 h 45445"/>
              <a:gd name="connsiteX113" fmla="*/ 30403 w 45508"/>
              <a:gd name="connsiteY113" fmla="*/ 4740 h 45445"/>
              <a:gd name="connsiteX114" fmla="*/ 32095 w 45508"/>
              <a:gd name="connsiteY114" fmla="*/ 5558 h 45445"/>
              <a:gd name="connsiteX115" fmla="*/ 33675 w 45508"/>
              <a:gd name="connsiteY115" fmla="*/ 6531 h 45445"/>
              <a:gd name="connsiteX116" fmla="*/ 35152 w 45508"/>
              <a:gd name="connsiteY116" fmla="*/ 7650 h 45445"/>
              <a:gd name="connsiteX117" fmla="*/ 36502 w 45508"/>
              <a:gd name="connsiteY117" fmla="*/ 8906 h 45445"/>
              <a:gd name="connsiteX118" fmla="*/ 37726 w 45508"/>
              <a:gd name="connsiteY118" fmla="*/ 10290 h 45445"/>
              <a:gd name="connsiteX119" fmla="*/ 38817 w 45508"/>
              <a:gd name="connsiteY119" fmla="*/ 11790 h 45445"/>
              <a:gd name="connsiteX120" fmla="*/ 39759 w 45508"/>
              <a:gd name="connsiteY120" fmla="*/ 13400 h 45445"/>
              <a:gd name="connsiteX121" fmla="*/ 40545 w 45508"/>
              <a:gd name="connsiteY121" fmla="*/ 15107 h 45445"/>
              <a:gd name="connsiteX122" fmla="*/ 41176 w 45508"/>
              <a:gd name="connsiteY122" fmla="*/ 16905 h 45445"/>
              <a:gd name="connsiteX123" fmla="*/ 41636 w 45508"/>
              <a:gd name="connsiteY123" fmla="*/ 18783 h 45445"/>
              <a:gd name="connsiteX124" fmla="*/ 41918 w 45508"/>
              <a:gd name="connsiteY124" fmla="*/ 20730 h 45445"/>
              <a:gd name="connsiteX125" fmla="*/ 42014 w 45508"/>
              <a:gd name="connsiteY125" fmla="*/ 22739 h 45445"/>
              <a:gd name="connsiteX126" fmla="*/ 41918 w 45508"/>
              <a:gd name="connsiteY126" fmla="*/ 24758 h 45445"/>
              <a:gd name="connsiteX127" fmla="*/ 41636 w 45508"/>
              <a:gd name="connsiteY127" fmla="*/ 26712 h 45445"/>
              <a:gd name="connsiteX128" fmla="*/ 41176 w 45508"/>
              <a:gd name="connsiteY128" fmla="*/ 28592 h 45445"/>
              <a:gd name="connsiteX129" fmla="*/ 40545 w 45508"/>
              <a:gd name="connsiteY129" fmla="*/ 30390 h 4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45508" h="45445">
                <a:moveTo>
                  <a:pt x="43765" y="13797"/>
                </a:moveTo>
                <a:cubicBezTo>
                  <a:pt x="43483" y="13115"/>
                  <a:pt x="43172" y="12450"/>
                  <a:pt x="42823" y="11804"/>
                </a:cubicBezTo>
                <a:cubicBezTo>
                  <a:pt x="42482" y="11160"/>
                  <a:pt x="42111" y="10534"/>
                  <a:pt x="41703" y="9930"/>
                </a:cubicBezTo>
                <a:cubicBezTo>
                  <a:pt x="41302" y="9327"/>
                  <a:pt x="40872" y="8744"/>
                  <a:pt x="40412" y="8185"/>
                </a:cubicBezTo>
                <a:cubicBezTo>
                  <a:pt x="39952" y="7626"/>
                  <a:pt x="39469" y="7090"/>
                  <a:pt x="38958" y="6579"/>
                </a:cubicBezTo>
                <a:cubicBezTo>
                  <a:pt x="38453" y="6068"/>
                  <a:pt x="37911" y="5582"/>
                  <a:pt x="37355" y="5123"/>
                </a:cubicBezTo>
                <a:cubicBezTo>
                  <a:pt x="36799" y="4664"/>
                  <a:pt x="36212" y="4231"/>
                  <a:pt x="35612" y="3827"/>
                </a:cubicBezTo>
                <a:cubicBezTo>
                  <a:pt x="35011" y="3422"/>
                  <a:pt x="34380" y="3046"/>
                  <a:pt x="33735" y="2701"/>
                </a:cubicBezTo>
                <a:cubicBezTo>
                  <a:pt x="33089" y="2356"/>
                  <a:pt x="32429" y="2040"/>
                  <a:pt x="31739" y="1757"/>
                </a:cubicBezTo>
                <a:cubicBezTo>
                  <a:pt x="31056" y="1473"/>
                  <a:pt x="30351" y="1222"/>
                  <a:pt x="29639" y="1004"/>
                </a:cubicBezTo>
                <a:cubicBezTo>
                  <a:pt x="28920" y="786"/>
                  <a:pt x="28178" y="602"/>
                  <a:pt x="27428" y="453"/>
                </a:cubicBezTo>
                <a:cubicBezTo>
                  <a:pt x="26679" y="304"/>
                  <a:pt x="25915" y="191"/>
                  <a:pt x="25136" y="115"/>
                </a:cubicBezTo>
                <a:cubicBezTo>
                  <a:pt x="24357" y="39"/>
                  <a:pt x="23563" y="0"/>
                  <a:pt x="22754" y="0"/>
                </a:cubicBezTo>
                <a:cubicBezTo>
                  <a:pt x="21953" y="0"/>
                  <a:pt x="21167" y="39"/>
                  <a:pt x="20388" y="115"/>
                </a:cubicBezTo>
                <a:cubicBezTo>
                  <a:pt x="19616" y="191"/>
                  <a:pt x="18852" y="304"/>
                  <a:pt x="18103" y="453"/>
                </a:cubicBezTo>
                <a:cubicBezTo>
                  <a:pt x="17353" y="602"/>
                  <a:pt x="16619" y="786"/>
                  <a:pt x="15899" y="1004"/>
                </a:cubicBezTo>
                <a:cubicBezTo>
                  <a:pt x="15179" y="1222"/>
                  <a:pt x="14475" y="1473"/>
                  <a:pt x="13792" y="1757"/>
                </a:cubicBezTo>
                <a:cubicBezTo>
                  <a:pt x="13110" y="2040"/>
                  <a:pt x="12442" y="2356"/>
                  <a:pt x="11796" y="2701"/>
                </a:cubicBezTo>
                <a:cubicBezTo>
                  <a:pt x="11151" y="3046"/>
                  <a:pt x="10528" y="3422"/>
                  <a:pt x="9927" y="3827"/>
                </a:cubicBezTo>
                <a:cubicBezTo>
                  <a:pt x="9318" y="4231"/>
                  <a:pt x="8740" y="4664"/>
                  <a:pt x="8176" y="5123"/>
                </a:cubicBezTo>
                <a:cubicBezTo>
                  <a:pt x="7619" y="5582"/>
                  <a:pt x="7085" y="6068"/>
                  <a:pt x="6573" y="6579"/>
                </a:cubicBezTo>
                <a:cubicBezTo>
                  <a:pt x="6061" y="7090"/>
                  <a:pt x="5579" y="7626"/>
                  <a:pt x="5119" y="8185"/>
                </a:cubicBezTo>
                <a:cubicBezTo>
                  <a:pt x="4659" y="8744"/>
                  <a:pt x="4229" y="9327"/>
                  <a:pt x="3821" y="9930"/>
                </a:cubicBezTo>
                <a:cubicBezTo>
                  <a:pt x="3420" y="10534"/>
                  <a:pt x="3042" y="11160"/>
                  <a:pt x="2701" y="11804"/>
                </a:cubicBezTo>
                <a:cubicBezTo>
                  <a:pt x="2352" y="12450"/>
                  <a:pt x="2040" y="13115"/>
                  <a:pt x="1758" y="13797"/>
                </a:cubicBezTo>
                <a:cubicBezTo>
                  <a:pt x="1469" y="14480"/>
                  <a:pt x="1224" y="15180"/>
                  <a:pt x="1002" y="15897"/>
                </a:cubicBezTo>
                <a:cubicBezTo>
                  <a:pt x="786" y="16614"/>
                  <a:pt x="601" y="17347"/>
                  <a:pt x="453" y="18094"/>
                </a:cubicBezTo>
                <a:cubicBezTo>
                  <a:pt x="304" y="18842"/>
                  <a:pt x="193" y="19604"/>
                  <a:pt x="119" y="20379"/>
                </a:cubicBezTo>
                <a:cubicBezTo>
                  <a:pt x="44" y="21153"/>
                  <a:pt x="0" y="21941"/>
                  <a:pt x="0" y="22739"/>
                </a:cubicBezTo>
                <a:cubicBezTo>
                  <a:pt x="0" y="23535"/>
                  <a:pt x="44" y="24320"/>
                  <a:pt x="119" y="25092"/>
                </a:cubicBezTo>
                <a:cubicBezTo>
                  <a:pt x="193" y="25864"/>
                  <a:pt x="304" y="26624"/>
                  <a:pt x="453" y="27369"/>
                </a:cubicBezTo>
                <a:cubicBezTo>
                  <a:pt x="601" y="28115"/>
                  <a:pt x="786" y="28846"/>
                  <a:pt x="1002" y="29561"/>
                </a:cubicBezTo>
                <a:cubicBezTo>
                  <a:pt x="1224" y="30276"/>
                  <a:pt x="1469" y="30975"/>
                  <a:pt x="1758" y="31656"/>
                </a:cubicBezTo>
                <a:cubicBezTo>
                  <a:pt x="2040" y="32337"/>
                  <a:pt x="2352" y="33001"/>
                  <a:pt x="2701" y="33645"/>
                </a:cubicBezTo>
                <a:cubicBezTo>
                  <a:pt x="3042" y="34289"/>
                  <a:pt x="3420" y="34913"/>
                  <a:pt x="3821" y="35517"/>
                </a:cubicBezTo>
                <a:cubicBezTo>
                  <a:pt x="4229" y="36120"/>
                  <a:pt x="4659" y="36701"/>
                  <a:pt x="5119" y="37260"/>
                </a:cubicBezTo>
                <a:cubicBezTo>
                  <a:pt x="5579" y="37819"/>
                  <a:pt x="6061" y="38354"/>
                  <a:pt x="6573" y="38865"/>
                </a:cubicBezTo>
                <a:cubicBezTo>
                  <a:pt x="7085" y="39376"/>
                  <a:pt x="7619" y="39861"/>
                  <a:pt x="8176" y="40320"/>
                </a:cubicBezTo>
                <a:cubicBezTo>
                  <a:pt x="8740" y="40780"/>
                  <a:pt x="9318" y="41212"/>
                  <a:pt x="9927" y="41617"/>
                </a:cubicBezTo>
                <a:cubicBezTo>
                  <a:pt x="10528" y="42021"/>
                  <a:pt x="11151" y="42397"/>
                  <a:pt x="11796" y="42743"/>
                </a:cubicBezTo>
                <a:cubicBezTo>
                  <a:pt x="12442" y="43088"/>
                  <a:pt x="13110" y="43404"/>
                  <a:pt x="13792" y="43687"/>
                </a:cubicBezTo>
                <a:cubicBezTo>
                  <a:pt x="14475" y="43971"/>
                  <a:pt x="15179" y="44223"/>
                  <a:pt x="15899" y="44440"/>
                </a:cubicBezTo>
                <a:cubicBezTo>
                  <a:pt x="16619" y="44658"/>
                  <a:pt x="17353" y="44843"/>
                  <a:pt x="18103" y="44991"/>
                </a:cubicBezTo>
                <a:cubicBezTo>
                  <a:pt x="18852" y="45141"/>
                  <a:pt x="19616" y="45254"/>
                  <a:pt x="20388" y="45331"/>
                </a:cubicBezTo>
                <a:cubicBezTo>
                  <a:pt x="21167" y="45406"/>
                  <a:pt x="21953" y="45446"/>
                  <a:pt x="22754" y="45446"/>
                </a:cubicBezTo>
                <a:cubicBezTo>
                  <a:pt x="23563" y="45446"/>
                  <a:pt x="24357" y="45406"/>
                  <a:pt x="25136" y="45331"/>
                </a:cubicBezTo>
                <a:cubicBezTo>
                  <a:pt x="25915" y="45254"/>
                  <a:pt x="26679" y="45141"/>
                  <a:pt x="27428" y="44991"/>
                </a:cubicBezTo>
                <a:cubicBezTo>
                  <a:pt x="28178" y="44843"/>
                  <a:pt x="28920" y="44658"/>
                  <a:pt x="29639" y="44440"/>
                </a:cubicBezTo>
                <a:cubicBezTo>
                  <a:pt x="30351" y="44223"/>
                  <a:pt x="31056" y="43971"/>
                  <a:pt x="31739" y="43687"/>
                </a:cubicBezTo>
                <a:cubicBezTo>
                  <a:pt x="32429" y="43404"/>
                  <a:pt x="33089" y="43088"/>
                  <a:pt x="33735" y="42743"/>
                </a:cubicBezTo>
                <a:cubicBezTo>
                  <a:pt x="34380" y="42397"/>
                  <a:pt x="35011" y="42021"/>
                  <a:pt x="35612" y="41617"/>
                </a:cubicBezTo>
                <a:cubicBezTo>
                  <a:pt x="36212" y="41212"/>
                  <a:pt x="36799" y="40780"/>
                  <a:pt x="37355" y="40320"/>
                </a:cubicBezTo>
                <a:cubicBezTo>
                  <a:pt x="37911" y="39861"/>
                  <a:pt x="38453" y="39376"/>
                  <a:pt x="38958" y="38865"/>
                </a:cubicBezTo>
                <a:cubicBezTo>
                  <a:pt x="39469" y="38354"/>
                  <a:pt x="39952" y="37819"/>
                  <a:pt x="40412" y="37260"/>
                </a:cubicBezTo>
                <a:cubicBezTo>
                  <a:pt x="40872" y="36701"/>
                  <a:pt x="41302" y="36120"/>
                  <a:pt x="41703" y="35517"/>
                </a:cubicBezTo>
                <a:cubicBezTo>
                  <a:pt x="42111" y="34913"/>
                  <a:pt x="42482" y="34289"/>
                  <a:pt x="42823" y="33645"/>
                </a:cubicBezTo>
                <a:cubicBezTo>
                  <a:pt x="43172" y="33001"/>
                  <a:pt x="43483" y="32337"/>
                  <a:pt x="43765" y="31656"/>
                </a:cubicBezTo>
                <a:cubicBezTo>
                  <a:pt x="44047" y="30975"/>
                  <a:pt x="44299" y="30276"/>
                  <a:pt x="44514" y="29561"/>
                </a:cubicBezTo>
                <a:cubicBezTo>
                  <a:pt x="44730" y="28846"/>
                  <a:pt x="44915" y="28115"/>
                  <a:pt x="45063" y="27369"/>
                </a:cubicBezTo>
                <a:cubicBezTo>
                  <a:pt x="45212" y="26624"/>
                  <a:pt x="45323" y="25864"/>
                  <a:pt x="45397" y="25092"/>
                </a:cubicBezTo>
                <a:cubicBezTo>
                  <a:pt x="45472" y="24320"/>
                  <a:pt x="45509" y="23535"/>
                  <a:pt x="45509" y="22739"/>
                </a:cubicBezTo>
                <a:cubicBezTo>
                  <a:pt x="45509" y="21941"/>
                  <a:pt x="45472" y="21153"/>
                  <a:pt x="45397" y="20379"/>
                </a:cubicBezTo>
                <a:cubicBezTo>
                  <a:pt x="45323" y="19604"/>
                  <a:pt x="45212" y="18842"/>
                  <a:pt x="45063" y="18094"/>
                </a:cubicBezTo>
                <a:cubicBezTo>
                  <a:pt x="44915" y="17347"/>
                  <a:pt x="44730" y="16614"/>
                  <a:pt x="44514" y="15897"/>
                </a:cubicBezTo>
                <a:cubicBezTo>
                  <a:pt x="44299" y="15180"/>
                  <a:pt x="44047" y="14480"/>
                  <a:pt x="43765" y="13797"/>
                </a:cubicBezTo>
                <a:close/>
                <a:moveTo>
                  <a:pt x="40545" y="30390"/>
                </a:moveTo>
                <a:cubicBezTo>
                  <a:pt x="40315" y="30975"/>
                  <a:pt x="40048" y="31544"/>
                  <a:pt x="39759" y="32096"/>
                </a:cubicBezTo>
                <a:cubicBezTo>
                  <a:pt x="39469" y="32648"/>
                  <a:pt x="39158" y="33184"/>
                  <a:pt x="38817" y="33701"/>
                </a:cubicBezTo>
                <a:cubicBezTo>
                  <a:pt x="38475" y="34218"/>
                  <a:pt x="38112" y="34718"/>
                  <a:pt x="37726" y="35196"/>
                </a:cubicBezTo>
                <a:cubicBezTo>
                  <a:pt x="37340" y="35675"/>
                  <a:pt x="36932" y="36135"/>
                  <a:pt x="36502" y="36572"/>
                </a:cubicBezTo>
                <a:cubicBezTo>
                  <a:pt x="36072" y="37011"/>
                  <a:pt x="35626" y="37427"/>
                  <a:pt x="35152" y="37821"/>
                </a:cubicBezTo>
                <a:cubicBezTo>
                  <a:pt x="34677" y="38214"/>
                  <a:pt x="34187" y="38585"/>
                  <a:pt x="33675" y="38932"/>
                </a:cubicBezTo>
                <a:cubicBezTo>
                  <a:pt x="33163" y="39279"/>
                  <a:pt x="32637" y="39601"/>
                  <a:pt x="32095" y="39897"/>
                </a:cubicBezTo>
                <a:cubicBezTo>
                  <a:pt x="31546" y="40194"/>
                  <a:pt x="30982" y="40464"/>
                  <a:pt x="30403" y="40707"/>
                </a:cubicBezTo>
                <a:cubicBezTo>
                  <a:pt x="29817" y="40950"/>
                  <a:pt x="29224" y="41165"/>
                  <a:pt x="28615" y="41352"/>
                </a:cubicBezTo>
                <a:cubicBezTo>
                  <a:pt x="28000" y="41539"/>
                  <a:pt x="27376" y="41697"/>
                  <a:pt x="26738" y="41825"/>
                </a:cubicBezTo>
                <a:cubicBezTo>
                  <a:pt x="26100" y="41953"/>
                  <a:pt x="25447" y="42050"/>
                  <a:pt x="24787" y="42115"/>
                </a:cubicBezTo>
                <a:cubicBezTo>
                  <a:pt x="24119" y="42180"/>
                  <a:pt x="23444" y="42214"/>
                  <a:pt x="22754" y="42214"/>
                </a:cubicBezTo>
                <a:cubicBezTo>
                  <a:pt x="22072" y="42214"/>
                  <a:pt x="21397" y="42180"/>
                  <a:pt x="20729" y="42115"/>
                </a:cubicBezTo>
                <a:cubicBezTo>
                  <a:pt x="20069" y="42050"/>
                  <a:pt x="19416" y="41953"/>
                  <a:pt x="18778" y="41825"/>
                </a:cubicBezTo>
                <a:cubicBezTo>
                  <a:pt x="18140" y="41697"/>
                  <a:pt x="17516" y="41539"/>
                  <a:pt x="16908" y="41352"/>
                </a:cubicBezTo>
                <a:cubicBezTo>
                  <a:pt x="16300" y="41165"/>
                  <a:pt x="15699" y="40950"/>
                  <a:pt x="15120" y="40707"/>
                </a:cubicBezTo>
                <a:cubicBezTo>
                  <a:pt x="14541" y="40464"/>
                  <a:pt x="13978" y="40194"/>
                  <a:pt x="13436" y="39897"/>
                </a:cubicBezTo>
                <a:cubicBezTo>
                  <a:pt x="12887" y="39601"/>
                  <a:pt x="12360" y="39279"/>
                  <a:pt x="11856" y="38932"/>
                </a:cubicBezTo>
                <a:cubicBezTo>
                  <a:pt x="11344" y="38585"/>
                  <a:pt x="10854" y="38214"/>
                  <a:pt x="10387" y="37821"/>
                </a:cubicBezTo>
                <a:cubicBezTo>
                  <a:pt x="9912" y="37427"/>
                  <a:pt x="9467" y="37011"/>
                  <a:pt x="9036" y="36572"/>
                </a:cubicBezTo>
                <a:cubicBezTo>
                  <a:pt x="8606" y="36135"/>
                  <a:pt x="8198" y="35675"/>
                  <a:pt x="7812" y="35196"/>
                </a:cubicBezTo>
                <a:cubicBezTo>
                  <a:pt x="7434" y="34718"/>
                  <a:pt x="7070" y="34218"/>
                  <a:pt x="6729" y="33701"/>
                </a:cubicBezTo>
                <a:cubicBezTo>
                  <a:pt x="6395" y="33184"/>
                  <a:pt x="6084" y="32648"/>
                  <a:pt x="5794" y="32096"/>
                </a:cubicBezTo>
                <a:cubicBezTo>
                  <a:pt x="5505" y="31544"/>
                  <a:pt x="5245" y="30975"/>
                  <a:pt x="5008" y="30390"/>
                </a:cubicBezTo>
                <a:cubicBezTo>
                  <a:pt x="4770" y="29806"/>
                  <a:pt x="4563" y="29206"/>
                  <a:pt x="4385" y="28592"/>
                </a:cubicBezTo>
                <a:cubicBezTo>
                  <a:pt x="4199" y="27979"/>
                  <a:pt x="4051" y="27352"/>
                  <a:pt x="3925" y="26712"/>
                </a:cubicBezTo>
                <a:cubicBezTo>
                  <a:pt x="3799" y="26073"/>
                  <a:pt x="3710" y="25421"/>
                  <a:pt x="3643" y="24758"/>
                </a:cubicBezTo>
                <a:cubicBezTo>
                  <a:pt x="3583" y="24096"/>
                  <a:pt x="3554" y="23422"/>
                  <a:pt x="3554" y="22739"/>
                </a:cubicBezTo>
                <a:cubicBezTo>
                  <a:pt x="3554" y="22061"/>
                  <a:pt x="3583" y="21391"/>
                  <a:pt x="3643" y="20730"/>
                </a:cubicBezTo>
                <a:cubicBezTo>
                  <a:pt x="3710" y="20071"/>
                  <a:pt x="3799" y="19421"/>
                  <a:pt x="3925" y="18783"/>
                </a:cubicBezTo>
                <a:cubicBezTo>
                  <a:pt x="4051" y="18145"/>
                  <a:pt x="4199" y="17519"/>
                  <a:pt x="4385" y="16905"/>
                </a:cubicBezTo>
                <a:cubicBezTo>
                  <a:pt x="4563" y="16292"/>
                  <a:pt x="4770" y="15693"/>
                  <a:pt x="5008" y="15107"/>
                </a:cubicBezTo>
                <a:cubicBezTo>
                  <a:pt x="5245" y="14523"/>
                  <a:pt x="5505" y="13953"/>
                  <a:pt x="5794" y="13400"/>
                </a:cubicBezTo>
                <a:cubicBezTo>
                  <a:pt x="6084" y="12846"/>
                  <a:pt x="6395" y="12309"/>
                  <a:pt x="6729" y="11790"/>
                </a:cubicBezTo>
                <a:cubicBezTo>
                  <a:pt x="7070" y="11271"/>
                  <a:pt x="7434" y="10770"/>
                  <a:pt x="7812" y="10290"/>
                </a:cubicBezTo>
                <a:cubicBezTo>
                  <a:pt x="8198" y="9808"/>
                  <a:pt x="8606" y="9347"/>
                  <a:pt x="9036" y="8906"/>
                </a:cubicBezTo>
                <a:cubicBezTo>
                  <a:pt x="9467" y="8466"/>
                  <a:pt x="9912" y="8047"/>
                  <a:pt x="10387" y="7650"/>
                </a:cubicBezTo>
                <a:cubicBezTo>
                  <a:pt x="10854" y="7254"/>
                  <a:pt x="11344" y="6880"/>
                  <a:pt x="11856" y="6531"/>
                </a:cubicBezTo>
                <a:cubicBezTo>
                  <a:pt x="12360" y="6182"/>
                  <a:pt x="12887" y="5857"/>
                  <a:pt x="13436" y="5558"/>
                </a:cubicBezTo>
                <a:cubicBezTo>
                  <a:pt x="13978" y="5259"/>
                  <a:pt x="14541" y="4986"/>
                  <a:pt x="15120" y="4740"/>
                </a:cubicBezTo>
                <a:cubicBezTo>
                  <a:pt x="15699" y="4495"/>
                  <a:pt x="16300" y="4277"/>
                  <a:pt x="16908" y="4088"/>
                </a:cubicBezTo>
                <a:cubicBezTo>
                  <a:pt x="17516" y="3899"/>
                  <a:pt x="18140" y="3740"/>
                  <a:pt x="18778" y="3611"/>
                </a:cubicBezTo>
                <a:cubicBezTo>
                  <a:pt x="19416" y="3482"/>
                  <a:pt x="20069" y="3383"/>
                  <a:pt x="20729" y="3317"/>
                </a:cubicBezTo>
                <a:cubicBezTo>
                  <a:pt x="21397" y="3251"/>
                  <a:pt x="22072" y="3217"/>
                  <a:pt x="22754" y="3217"/>
                </a:cubicBezTo>
                <a:cubicBezTo>
                  <a:pt x="23444" y="3217"/>
                  <a:pt x="24119" y="3251"/>
                  <a:pt x="24787" y="3317"/>
                </a:cubicBezTo>
                <a:cubicBezTo>
                  <a:pt x="25447" y="3383"/>
                  <a:pt x="26100" y="3482"/>
                  <a:pt x="26738" y="3611"/>
                </a:cubicBezTo>
                <a:cubicBezTo>
                  <a:pt x="27376" y="3740"/>
                  <a:pt x="28000" y="3899"/>
                  <a:pt x="28615" y="4088"/>
                </a:cubicBezTo>
                <a:cubicBezTo>
                  <a:pt x="29224" y="4277"/>
                  <a:pt x="29817" y="4495"/>
                  <a:pt x="30403" y="4740"/>
                </a:cubicBezTo>
                <a:cubicBezTo>
                  <a:pt x="30982" y="4986"/>
                  <a:pt x="31546" y="5259"/>
                  <a:pt x="32095" y="5558"/>
                </a:cubicBezTo>
                <a:cubicBezTo>
                  <a:pt x="32637" y="5857"/>
                  <a:pt x="33163" y="6182"/>
                  <a:pt x="33675" y="6531"/>
                </a:cubicBezTo>
                <a:cubicBezTo>
                  <a:pt x="34187" y="6880"/>
                  <a:pt x="34677" y="7254"/>
                  <a:pt x="35152" y="7650"/>
                </a:cubicBezTo>
                <a:cubicBezTo>
                  <a:pt x="35626" y="8047"/>
                  <a:pt x="36072" y="8466"/>
                  <a:pt x="36502" y="8906"/>
                </a:cubicBezTo>
                <a:cubicBezTo>
                  <a:pt x="36932" y="9347"/>
                  <a:pt x="37340" y="9808"/>
                  <a:pt x="37726" y="10290"/>
                </a:cubicBezTo>
                <a:cubicBezTo>
                  <a:pt x="38112" y="10770"/>
                  <a:pt x="38475" y="11271"/>
                  <a:pt x="38817" y="11790"/>
                </a:cubicBezTo>
                <a:cubicBezTo>
                  <a:pt x="39158" y="12309"/>
                  <a:pt x="39469" y="12846"/>
                  <a:pt x="39759" y="13400"/>
                </a:cubicBezTo>
                <a:cubicBezTo>
                  <a:pt x="40048" y="13953"/>
                  <a:pt x="40315" y="14523"/>
                  <a:pt x="40545" y="15107"/>
                </a:cubicBezTo>
                <a:cubicBezTo>
                  <a:pt x="40783" y="15693"/>
                  <a:pt x="40998" y="16292"/>
                  <a:pt x="41176" y="16905"/>
                </a:cubicBezTo>
                <a:cubicBezTo>
                  <a:pt x="41361" y="17519"/>
                  <a:pt x="41510" y="18145"/>
                  <a:pt x="41636" y="18783"/>
                </a:cubicBezTo>
                <a:cubicBezTo>
                  <a:pt x="41762" y="19421"/>
                  <a:pt x="41851" y="20071"/>
                  <a:pt x="41918" y="20730"/>
                </a:cubicBezTo>
                <a:cubicBezTo>
                  <a:pt x="41977" y="21391"/>
                  <a:pt x="42014" y="22061"/>
                  <a:pt x="42014" y="22739"/>
                </a:cubicBezTo>
                <a:cubicBezTo>
                  <a:pt x="42014" y="23422"/>
                  <a:pt x="41977" y="24096"/>
                  <a:pt x="41918" y="24758"/>
                </a:cubicBezTo>
                <a:cubicBezTo>
                  <a:pt x="41851" y="25421"/>
                  <a:pt x="41762" y="26073"/>
                  <a:pt x="41636" y="26712"/>
                </a:cubicBezTo>
                <a:cubicBezTo>
                  <a:pt x="41510" y="27352"/>
                  <a:pt x="41361" y="27979"/>
                  <a:pt x="41176" y="28592"/>
                </a:cubicBezTo>
                <a:cubicBezTo>
                  <a:pt x="40998" y="29206"/>
                  <a:pt x="40783" y="29806"/>
                  <a:pt x="40545" y="30390"/>
                </a:cubicBezTo>
                <a:close/>
              </a:path>
            </a:pathLst>
          </a:custGeom>
          <a:solidFill>
            <a:srgbClr val="747678"/>
          </a:solidFill>
          <a:ln w="739" cap="flat">
            <a:noFill/>
            <a:prstDash val="solid"/>
            <a:miter/>
          </a:ln>
        </p:spPr>
        <p:txBody>
          <a:bodyPr rtlCol="0" anchor="ctr"/>
          <a:lstStyle/>
          <a:p>
            <a:endParaRPr lang="en-US">
              <a:latin typeface="Roboto" panose="02000000000000000000" pitchFamily="2" charset="0"/>
            </a:endParaRPr>
          </a:p>
        </p:txBody>
      </p:sp>
      <p:sp>
        <p:nvSpPr>
          <p:cNvPr id="2" name="Title 1">
            <a:extLst>
              <a:ext uri="{FF2B5EF4-FFF2-40B4-BE49-F238E27FC236}">
                <a16:creationId xmlns:a16="http://schemas.microsoft.com/office/drawing/2014/main" id="{5A82B964-8704-4E96-802A-56CBCE3E48AF}"/>
              </a:ext>
            </a:extLst>
          </p:cNvPr>
          <p:cNvSpPr>
            <a:spLocks noGrp="1"/>
          </p:cNvSpPr>
          <p:nvPr userDrawn="1">
            <p:ph type="title" hasCustomPrompt="1"/>
          </p:nvPr>
        </p:nvSpPr>
        <p:spPr>
          <a:xfrm>
            <a:off x="249115" y="285993"/>
            <a:ext cx="10515600" cy="1325563"/>
          </a:xfrm>
          <a:prstGeom prst="rect">
            <a:avLst/>
          </a:prstGeom>
        </p:spPr>
        <p:txBody>
          <a:bodyPr/>
          <a:lstStyle>
            <a:lvl1pPr>
              <a:defRPr sz="3600" b="1">
                <a:solidFill>
                  <a:schemeClr val="accent6"/>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12" name="Graphic 11">
            <a:extLst>
              <a:ext uri="{FF2B5EF4-FFF2-40B4-BE49-F238E27FC236}">
                <a16:creationId xmlns:a16="http://schemas.microsoft.com/office/drawing/2014/main" id="{11C7CA81-0D63-4E2F-8F28-4496FFB184A1}"/>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9840" y="353000"/>
            <a:ext cx="1434216" cy="378850"/>
          </a:xfrm>
          <a:prstGeom prst="rect">
            <a:avLst/>
          </a:prstGeom>
        </p:spPr>
      </p:pic>
    </p:spTree>
    <p:extLst>
      <p:ext uri="{BB962C8B-B14F-4D97-AF65-F5344CB8AC3E}">
        <p14:creationId xmlns:p14="http://schemas.microsoft.com/office/powerpoint/2010/main" val="2575615750"/>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ghtB-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D08074-C69E-4F85-90D4-2D9282D18E7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4D45AA61-85E9-4064-8103-CD8863F1DB8F}"/>
              </a:ext>
            </a:extLst>
          </p:cNvPr>
          <p:cNvSpPr>
            <a:spLocks noGrp="1"/>
          </p:cNvSpPr>
          <p:nvPr>
            <p:ph type="title" hasCustomPrompt="1"/>
          </p:nvPr>
        </p:nvSpPr>
        <p:spPr>
          <a:xfrm>
            <a:off x="249115" y="285993"/>
            <a:ext cx="10515600" cy="1325563"/>
          </a:xfrm>
          <a:prstGeom prst="rect">
            <a:avLst/>
          </a:prstGeom>
        </p:spPr>
        <p:txBody>
          <a:bodyPr/>
          <a:lstStyle>
            <a:lvl1pPr>
              <a:defRPr sz="3600" b="1">
                <a:solidFill>
                  <a:schemeClr val="tx1"/>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B44A44D4-6E07-4768-8AC9-BC44FB71A3EC}"/>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49840" y="353000"/>
            <a:ext cx="1434216" cy="378849"/>
          </a:xfrm>
          <a:prstGeom prst="rect">
            <a:avLst/>
          </a:prstGeom>
        </p:spPr>
      </p:pic>
    </p:spTree>
    <p:extLst>
      <p:ext uri="{BB962C8B-B14F-4D97-AF65-F5344CB8AC3E}">
        <p14:creationId xmlns:p14="http://schemas.microsoft.com/office/powerpoint/2010/main" val="2191440787"/>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rkG-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D98E6-018F-4371-A013-C6D7B0A617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371FC8F8-496B-471D-B12C-3D688A48F04F}"/>
              </a:ext>
            </a:extLst>
          </p:cNvPr>
          <p:cNvSpPr>
            <a:spLocks noGrp="1"/>
          </p:cNvSpPr>
          <p:nvPr>
            <p:ph type="title" hasCustomPrompt="1"/>
          </p:nvPr>
        </p:nvSpPr>
        <p:spPr>
          <a:xfrm>
            <a:off x="249115" y="285993"/>
            <a:ext cx="10515600" cy="1325563"/>
          </a:xfrm>
          <a:prstGeom prst="rect">
            <a:avLst/>
          </a:prstGeom>
        </p:spPr>
        <p:txBody>
          <a:bodyPr/>
          <a:lstStyle>
            <a:lvl1pPr>
              <a:defRPr sz="3600" b="1">
                <a:solidFill>
                  <a:schemeClr val="accent6"/>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DDB4B713-EA8D-4A44-B254-CE7FDEC27F46}"/>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49840" y="353000"/>
            <a:ext cx="1434216" cy="378850"/>
          </a:xfrm>
          <a:prstGeom prst="rect">
            <a:avLst/>
          </a:prstGeom>
        </p:spPr>
      </p:pic>
    </p:spTree>
    <p:extLst>
      <p:ext uri="{BB962C8B-B14F-4D97-AF65-F5344CB8AC3E}">
        <p14:creationId xmlns:p14="http://schemas.microsoft.com/office/powerpoint/2010/main" val="464397621"/>
      </p:ext>
    </p:extLst>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ightG-Titl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FD98E6-018F-4371-A013-C6D7B0A617B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Title 1">
            <a:extLst>
              <a:ext uri="{FF2B5EF4-FFF2-40B4-BE49-F238E27FC236}">
                <a16:creationId xmlns:a16="http://schemas.microsoft.com/office/drawing/2014/main" id="{151CEC20-A21B-4478-BB30-2865E3142B5D}"/>
              </a:ext>
            </a:extLst>
          </p:cNvPr>
          <p:cNvSpPr>
            <a:spLocks noGrp="1"/>
          </p:cNvSpPr>
          <p:nvPr>
            <p:ph type="title" hasCustomPrompt="1"/>
          </p:nvPr>
        </p:nvSpPr>
        <p:spPr>
          <a:xfrm>
            <a:off x="249115" y="285993"/>
            <a:ext cx="10515600" cy="1325563"/>
          </a:xfrm>
          <a:prstGeom prst="rect">
            <a:avLst/>
          </a:prstGeom>
        </p:spPr>
        <p:txBody>
          <a:bodyPr/>
          <a:lstStyle>
            <a:lvl1pPr>
              <a:defRPr sz="3600" b="1">
                <a:solidFill>
                  <a:schemeClr val="tx1"/>
                </a:solidFill>
                <a:latin typeface="Roboto Black" panose="02000000000000000000" pitchFamily="2" charset="0"/>
                <a:ea typeface="Roboto Black" panose="02000000000000000000" pitchFamily="2" charset="0"/>
              </a:defRPr>
            </a:lvl1pPr>
          </a:lstStyle>
          <a:p>
            <a:r>
              <a:rPr lang="en-US" dirty="0"/>
              <a:t>CLICK TO EDIT MASTER TITLE STYLE</a:t>
            </a:r>
          </a:p>
        </p:txBody>
      </p:sp>
      <p:pic>
        <p:nvPicPr>
          <p:cNvPr id="4" name="Graphic 3">
            <a:extLst>
              <a:ext uri="{FF2B5EF4-FFF2-40B4-BE49-F238E27FC236}">
                <a16:creationId xmlns:a16="http://schemas.microsoft.com/office/drawing/2014/main" id="{44173AC2-8DF2-44C5-AE73-CBA4642CB85A}"/>
              </a:ext>
            </a:extLst>
          </p:cNvPr>
          <p:cNvPicPr>
            <a:picLocks noChangeAspect="1"/>
          </p:cNvPicPr>
          <p:nvPr userDrawn="1"/>
        </p:nvPicPr>
        <p:blipFill>
          <a:blip r:embed="rId3" cstate="screen">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10149840" y="353000"/>
            <a:ext cx="1434216" cy="378849"/>
          </a:xfrm>
          <a:prstGeom prst="rect">
            <a:avLst/>
          </a:prstGeom>
        </p:spPr>
      </p:pic>
    </p:spTree>
    <p:extLst>
      <p:ext uri="{BB962C8B-B14F-4D97-AF65-F5344CB8AC3E}">
        <p14:creationId xmlns:p14="http://schemas.microsoft.com/office/powerpoint/2010/main" val="1425967984"/>
      </p:ext>
    </p:extLst>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6911107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2" r:id="rId3"/>
    <p:sldLayoutId id="2147483701" r:id="rId4"/>
    <p:sldLayoutId id="2147483704" r:id="rId5"/>
    <p:sldLayoutId id="2147483705" r:id="rId6"/>
    <p:sldLayoutId id="2147483706" r:id="rId7"/>
    <p:sldLayoutId id="2147483707"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transition spd="slow">
    <p:wipe dir="r"/>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3">
            <a:hueOff val="-11600001"/>
            <a:satOff val="-72765"/>
            <a:lumOff val="46078"/>
          </a:schemeClr>
        </a:solidFill>
        <a:effectLst/>
      </p:bgPr>
    </p:bg>
    <p:spTree>
      <p:nvGrpSpPr>
        <p:cNvPr id="1" name=""/>
        <p:cNvGrpSpPr/>
        <p:nvPr/>
      </p:nvGrpSpPr>
      <p:grpSpPr>
        <a:xfrm>
          <a:off x="0" y="0"/>
          <a:ext cx="0" cy="0"/>
          <a:chOff x="0" y="0"/>
          <a:chExt cx="0" cy="0"/>
        </a:xfrm>
      </p:grpSpPr>
      <p:sp>
        <p:nvSpPr>
          <p:cNvPr id="3" name="Rectangle"/>
          <p:cNvSpPr/>
          <p:nvPr/>
        </p:nvSpPr>
        <p:spPr>
          <a:xfrm>
            <a:off x="1322983"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4" name="Rectangle"/>
          <p:cNvSpPr/>
          <p:nvPr/>
        </p:nvSpPr>
        <p:spPr>
          <a:xfrm>
            <a:off x="2420987"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5" name="Rectangle"/>
          <p:cNvSpPr/>
          <p:nvPr/>
        </p:nvSpPr>
        <p:spPr>
          <a:xfrm>
            <a:off x="3518991"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6" name="Rectangle"/>
          <p:cNvSpPr/>
          <p:nvPr/>
        </p:nvSpPr>
        <p:spPr>
          <a:xfrm>
            <a:off x="4616996"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7" name="Rectangle"/>
          <p:cNvSpPr/>
          <p:nvPr/>
        </p:nvSpPr>
        <p:spPr>
          <a:xfrm>
            <a:off x="5715000" y="316174"/>
            <a:ext cx="762000"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8" name="Rectangle"/>
          <p:cNvSpPr/>
          <p:nvPr/>
        </p:nvSpPr>
        <p:spPr>
          <a:xfrm>
            <a:off x="6813005"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9" name="Rectangle"/>
          <p:cNvSpPr/>
          <p:nvPr/>
        </p:nvSpPr>
        <p:spPr>
          <a:xfrm>
            <a:off x="7911009"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10" name="Rectangle"/>
          <p:cNvSpPr/>
          <p:nvPr/>
        </p:nvSpPr>
        <p:spPr>
          <a:xfrm>
            <a:off x="9009013"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11" name="Rectangle"/>
          <p:cNvSpPr/>
          <p:nvPr/>
        </p:nvSpPr>
        <p:spPr>
          <a:xfrm>
            <a:off x="10107018" y="316174"/>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12" name="Rectangle"/>
          <p:cNvSpPr/>
          <p:nvPr/>
        </p:nvSpPr>
        <p:spPr>
          <a:xfrm>
            <a:off x="2758446" y="-2140308"/>
            <a:ext cx="762001" cy="6225654"/>
          </a:xfrm>
          <a:prstGeom prst="rect">
            <a:avLst/>
          </a:prstGeom>
          <a:solidFill>
            <a:schemeClr val="accent4">
              <a:hueOff val="-12163975"/>
              <a:satOff val="-74193"/>
              <a:lumOff val="-57450"/>
              <a:alpha val="0"/>
            </a:schemeClr>
          </a:solidFill>
          <a:ln w="12700">
            <a:miter lim="400000"/>
          </a:ln>
        </p:spPr>
        <p:txBody>
          <a:bodyPr lIns="22859" rIns="22859" anchor="ctr"/>
          <a:lstStyle/>
          <a:p>
            <a:pPr algn="l">
              <a:defRPr sz="3600">
                <a:solidFill>
                  <a:srgbClr val="7F7F7F"/>
                </a:solidFill>
                <a:latin typeface="Calibri"/>
                <a:ea typeface="Calibri"/>
                <a:cs typeface="Calibri"/>
                <a:sym typeface="Calibri"/>
              </a:defRPr>
            </a:pPr>
            <a:endParaRPr sz="1800" b="0" i="0">
              <a:latin typeface="Matter II XH" pitchFamily="2" charset="77"/>
              <a:cs typeface="Matter II XH" pitchFamily="2" charset="77"/>
            </a:endParaRPr>
          </a:p>
        </p:txBody>
      </p:sp>
      <p:sp>
        <p:nvSpPr>
          <p:cNvPr id="15" name="Body Level One…"/>
          <p:cNvSpPr txBox="1">
            <a:spLocks noGrp="1"/>
          </p:cNvSpPr>
          <p:nvPr>
            <p:ph type="body" idx="1"/>
          </p:nvPr>
        </p:nvSpPr>
        <p:spPr>
          <a:xfrm>
            <a:off x="612458" y="2286000"/>
            <a:ext cx="10967086" cy="457200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18" name="Title Placeholder 17">
            <a:extLst>
              <a:ext uri="{FF2B5EF4-FFF2-40B4-BE49-F238E27FC236}">
                <a16:creationId xmlns:a16="http://schemas.microsoft.com/office/drawing/2014/main" id="{9874502F-712F-571A-601D-3771CE13E5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09509349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ransition spd="med"/>
  <p:hf hdr="0" ftr="0" dt="0"/>
  <p:txStyles>
    <p:titleStyle>
      <a:lvl1pPr marL="0" marR="0" indent="0" algn="l" defTabSz="914135" rtl="0" latinLnBrk="0">
        <a:lnSpc>
          <a:spcPct val="90000"/>
        </a:lnSpc>
        <a:spcBef>
          <a:spcPts val="0"/>
        </a:spcBef>
        <a:spcAft>
          <a:spcPts val="0"/>
        </a:spcAft>
        <a:buClrTx/>
        <a:buSzTx/>
        <a:buFontTx/>
        <a:buNone/>
        <a:tabLst/>
        <a:defRPr sz="8000" b="0" i="0" u="none" strike="noStrike" cap="none" spc="0" baseline="0">
          <a:solidFill>
            <a:schemeClr val="accent4">
              <a:hueOff val="-12163975"/>
              <a:satOff val="-74193"/>
              <a:lumOff val="-57450"/>
            </a:schemeClr>
          </a:solidFill>
          <a:uFillTx/>
          <a:latin typeface="Matter II Light XH" pitchFamily="2" charset="77"/>
          <a:ea typeface="Matter II Light XH" pitchFamily="2" charset="77"/>
          <a:cs typeface="Matter II Light XH" pitchFamily="2" charset="77"/>
          <a:sym typeface="Space Grotesk Light Bold"/>
        </a:defRPr>
      </a:lvl1pPr>
      <a:lvl2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2pPr>
      <a:lvl3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3pPr>
      <a:lvl4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4pPr>
      <a:lvl5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5pPr>
      <a:lvl6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6pPr>
      <a:lvl7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7pPr>
      <a:lvl8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8pPr>
      <a:lvl9pPr marL="0" marR="0" indent="0" algn="l" defTabSz="914135" rtl="0" latinLnBrk="0">
        <a:lnSpc>
          <a:spcPct val="90000"/>
        </a:lnSpc>
        <a:spcBef>
          <a:spcPts val="0"/>
        </a:spcBef>
        <a:spcAft>
          <a:spcPts val="0"/>
        </a:spcAft>
        <a:buClrTx/>
        <a:buSzTx/>
        <a:buFontTx/>
        <a:buNone/>
        <a:tabLst/>
        <a:defRPr sz="4300" b="0" i="0" u="none" strike="noStrike" cap="none" spc="0" baseline="0">
          <a:solidFill>
            <a:schemeClr val="accent4">
              <a:hueOff val="-12163975"/>
              <a:satOff val="-74193"/>
              <a:lumOff val="-57450"/>
            </a:schemeClr>
          </a:solidFill>
          <a:uFillTx/>
          <a:latin typeface="Space Grotesk Light Bold"/>
          <a:ea typeface="Space Grotesk Light Bold"/>
          <a:cs typeface="Space Grotesk Light Bold"/>
          <a:sym typeface="Space Grotesk Light Bold"/>
        </a:defRPr>
      </a:lvl9pPr>
    </p:titleStyle>
    <p:bodyStyle>
      <a:lvl1pPr marL="0" marR="0" indent="0" algn="l" defTabSz="914135" rtl="0" latinLnBrk="0">
        <a:lnSpc>
          <a:spcPct val="90000"/>
        </a:lnSpc>
        <a:spcBef>
          <a:spcPts val="1000"/>
        </a:spcBef>
        <a:spcAft>
          <a:spcPts val="0"/>
        </a:spcAft>
        <a:buClrTx/>
        <a:buSzTx/>
        <a:buFontTx/>
        <a:buNone/>
        <a:tabLst/>
        <a:defRPr sz="1667" b="0" i="0" u="none" strike="noStrike" cap="none" spc="0" baseline="0">
          <a:solidFill>
            <a:srgbClr val="7F7F7F"/>
          </a:solidFill>
          <a:uFillTx/>
          <a:latin typeface="Matter II Light XH" pitchFamily="2" charset="77"/>
          <a:ea typeface="+mj-ea"/>
          <a:cs typeface="+mj-cs"/>
          <a:sym typeface="Space Grotesk Light Regular"/>
        </a:defRPr>
      </a:lvl1pPr>
      <a:lvl2pPr marL="0" marR="0" indent="457068" algn="l" defTabSz="914135" rtl="0" latinLnBrk="0">
        <a:lnSpc>
          <a:spcPct val="90000"/>
        </a:lnSpc>
        <a:spcBef>
          <a:spcPts val="1000"/>
        </a:spcBef>
        <a:spcAft>
          <a:spcPts val="0"/>
        </a:spcAft>
        <a:buClrTx/>
        <a:buSzTx/>
        <a:buFontTx/>
        <a:buNone/>
        <a:tabLst/>
        <a:defRPr sz="1167" b="0" i="0" u="none" strike="noStrike" cap="none" spc="0" baseline="0">
          <a:solidFill>
            <a:srgbClr val="7F7F7F"/>
          </a:solidFill>
          <a:uFillTx/>
          <a:latin typeface="Matter II Light XH" pitchFamily="2" charset="77"/>
          <a:ea typeface="+mj-ea"/>
          <a:cs typeface="+mj-cs"/>
          <a:sym typeface="Space Grotesk Light Regular"/>
        </a:defRPr>
      </a:lvl2pPr>
      <a:lvl3pPr marL="0" marR="0" indent="914135" algn="l" defTabSz="914135" rtl="0" latinLnBrk="0">
        <a:lnSpc>
          <a:spcPct val="90000"/>
        </a:lnSpc>
        <a:spcBef>
          <a:spcPts val="1000"/>
        </a:spcBef>
        <a:spcAft>
          <a:spcPts val="0"/>
        </a:spcAft>
        <a:buClrTx/>
        <a:buSzTx/>
        <a:buFontTx/>
        <a:buNone/>
        <a:tabLst/>
        <a:defRPr sz="1000" b="0" i="0" u="none" strike="noStrike" cap="none" spc="0" baseline="0">
          <a:solidFill>
            <a:srgbClr val="7F7F7F"/>
          </a:solidFill>
          <a:uFillTx/>
          <a:latin typeface="Matter II Light XH" pitchFamily="2" charset="77"/>
          <a:ea typeface="+mj-ea"/>
          <a:cs typeface="+mj-cs"/>
          <a:sym typeface="Space Grotesk Light Regular"/>
        </a:defRPr>
      </a:lvl3pPr>
      <a:lvl4pPr marL="0" marR="0" indent="1371202" algn="l" defTabSz="914135" rtl="0" latinLnBrk="0">
        <a:lnSpc>
          <a:spcPct val="90000"/>
        </a:lnSpc>
        <a:spcBef>
          <a:spcPts val="1000"/>
        </a:spcBef>
        <a:spcAft>
          <a:spcPts val="0"/>
        </a:spcAft>
        <a:buClrTx/>
        <a:buSzTx/>
        <a:buFontTx/>
        <a:buNone/>
        <a:tabLst/>
        <a:defRPr sz="833" b="0" i="0" u="none" strike="noStrike" cap="none" spc="0" baseline="0">
          <a:solidFill>
            <a:srgbClr val="7F7F7F"/>
          </a:solidFill>
          <a:uFillTx/>
          <a:latin typeface="Matter II Light XH" pitchFamily="2" charset="77"/>
          <a:ea typeface="+mj-ea"/>
          <a:cs typeface="+mj-cs"/>
          <a:sym typeface="Space Grotesk Light Regular"/>
        </a:defRPr>
      </a:lvl4pPr>
      <a:lvl5pPr marL="0" marR="0" indent="1828269" algn="l" defTabSz="914135" rtl="0" latinLnBrk="0">
        <a:lnSpc>
          <a:spcPct val="90000"/>
        </a:lnSpc>
        <a:spcBef>
          <a:spcPts val="1000"/>
        </a:spcBef>
        <a:spcAft>
          <a:spcPts val="0"/>
        </a:spcAft>
        <a:buClrTx/>
        <a:buSzTx/>
        <a:buFontTx/>
        <a:buNone/>
        <a:tabLst/>
        <a:defRPr sz="750" b="0" i="0" u="none" strike="noStrike" cap="none" spc="0" baseline="0">
          <a:solidFill>
            <a:srgbClr val="7F7F7F"/>
          </a:solidFill>
          <a:uFillTx/>
          <a:latin typeface="Matter II Light XH" pitchFamily="2" charset="77"/>
          <a:ea typeface="+mj-ea"/>
          <a:cs typeface="+mj-cs"/>
          <a:sym typeface="Space Grotesk Light Regular"/>
        </a:defRPr>
      </a:lvl5pPr>
      <a:lvl6pPr marL="2637932" marR="0" indent="-352595" algn="l" defTabSz="914135" rtl="0" latinLnBrk="0">
        <a:lnSpc>
          <a:spcPct val="90000"/>
        </a:lnSpc>
        <a:spcBef>
          <a:spcPts val="1000"/>
        </a:spcBef>
        <a:spcAft>
          <a:spcPts val="0"/>
        </a:spcAft>
        <a:buClrTx/>
        <a:buSzPct val="100000"/>
        <a:buFontTx/>
        <a:buChar char="•"/>
        <a:tabLst/>
        <a:defRPr sz="2700" b="0" i="0" u="none" strike="noStrike" cap="none" spc="0" baseline="0">
          <a:solidFill>
            <a:srgbClr val="7F7F7F"/>
          </a:solidFill>
          <a:uFillTx/>
          <a:latin typeface="+mj-lt"/>
          <a:ea typeface="+mj-ea"/>
          <a:cs typeface="+mj-cs"/>
          <a:sym typeface="Space Grotesk Light Regular"/>
        </a:defRPr>
      </a:lvl6pPr>
      <a:lvl7pPr marL="3095000" marR="0" indent="-352595" algn="l" defTabSz="914135" rtl="0" latinLnBrk="0">
        <a:lnSpc>
          <a:spcPct val="90000"/>
        </a:lnSpc>
        <a:spcBef>
          <a:spcPts val="1000"/>
        </a:spcBef>
        <a:spcAft>
          <a:spcPts val="0"/>
        </a:spcAft>
        <a:buClrTx/>
        <a:buSzPct val="100000"/>
        <a:buFontTx/>
        <a:buChar char="•"/>
        <a:tabLst/>
        <a:defRPr sz="2700" b="0" i="0" u="none" strike="noStrike" cap="none" spc="0" baseline="0">
          <a:solidFill>
            <a:srgbClr val="7F7F7F"/>
          </a:solidFill>
          <a:uFillTx/>
          <a:latin typeface="+mj-lt"/>
          <a:ea typeface="+mj-ea"/>
          <a:cs typeface="+mj-cs"/>
          <a:sym typeface="Space Grotesk Light Regular"/>
        </a:defRPr>
      </a:lvl7pPr>
      <a:lvl8pPr marL="3552067" marR="0" indent="-352595" algn="l" defTabSz="914135" rtl="0" latinLnBrk="0">
        <a:lnSpc>
          <a:spcPct val="90000"/>
        </a:lnSpc>
        <a:spcBef>
          <a:spcPts val="1000"/>
        </a:spcBef>
        <a:spcAft>
          <a:spcPts val="0"/>
        </a:spcAft>
        <a:buClrTx/>
        <a:buSzPct val="100000"/>
        <a:buFontTx/>
        <a:buChar char="•"/>
        <a:tabLst/>
        <a:defRPr sz="2700" b="0" i="0" u="none" strike="noStrike" cap="none" spc="0" baseline="0">
          <a:solidFill>
            <a:srgbClr val="7F7F7F"/>
          </a:solidFill>
          <a:uFillTx/>
          <a:latin typeface="+mj-lt"/>
          <a:ea typeface="+mj-ea"/>
          <a:cs typeface="+mj-cs"/>
          <a:sym typeface="Space Grotesk Light Regular"/>
        </a:defRPr>
      </a:lvl8pPr>
      <a:lvl9pPr marL="4009134" marR="0" indent="-352595" algn="l" defTabSz="914135" rtl="0" latinLnBrk="0">
        <a:lnSpc>
          <a:spcPct val="90000"/>
        </a:lnSpc>
        <a:spcBef>
          <a:spcPts val="1000"/>
        </a:spcBef>
        <a:spcAft>
          <a:spcPts val="0"/>
        </a:spcAft>
        <a:buClrTx/>
        <a:buSzPct val="100000"/>
        <a:buFontTx/>
        <a:buChar char="•"/>
        <a:tabLst/>
        <a:defRPr sz="2700" b="0" i="0" u="none" strike="noStrike" cap="none" spc="0" baseline="0">
          <a:solidFill>
            <a:srgbClr val="7F7F7F"/>
          </a:solidFill>
          <a:uFillTx/>
          <a:latin typeface="+mj-lt"/>
          <a:ea typeface="+mj-ea"/>
          <a:cs typeface="+mj-cs"/>
          <a:sym typeface="Space Grotesk Light Regular"/>
        </a:defRPr>
      </a:lvl9pPr>
    </p:bodyStyle>
    <p:otherStyle>
      <a:lvl1pPr marL="0" marR="0" indent="0"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1pPr>
      <a:lvl2pPr marL="0" marR="0" indent="457090"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2pPr>
      <a:lvl3pPr marL="0" marR="0" indent="914180"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3pPr>
      <a:lvl4pPr marL="0" marR="0" indent="1371271"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4pPr>
      <a:lvl5pPr marL="0" marR="0" indent="1828360"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5pPr>
      <a:lvl6pPr marL="0" marR="0" indent="2285452"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6pPr>
      <a:lvl7pPr marL="0" marR="0" indent="2742542"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7pPr>
      <a:lvl8pPr marL="0" marR="0" indent="3199631"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8pPr>
      <a:lvl9pPr marL="0" marR="0" indent="3656722" algn="ctr" defTabSz="914180" rtl="0" latinLnBrk="0">
        <a:lnSpc>
          <a:spcPct val="100000"/>
        </a:lnSpc>
        <a:spcBef>
          <a:spcPts val="0"/>
        </a:spcBef>
        <a:spcAft>
          <a:spcPts val="0"/>
        </a:spcAft>
        <a:buClrTx/>
        <a:buSzTx/>
        <a:buFontTx/>
        <a:buNone/>
        <a:tabLst/>
        <a:defRPr sz="1100" b="0" i="0" u="none" strike="noStrike" cap="none" spc="0" baseline="0">
          <a:solidFill>
            <a:schemeClr val="tx1"/>
          </a:solidFill>
          <a:uFillTx/>
          <a:latin typeface="+mn-lt"/>
          <a:ea typeface="+mn-ea"/>
          <a:cs typeface="+mn-cs"/>
          <a:sym typeface="Space Grotesk Light Regular"/>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chart" Target="../charts/chart19.xml"/><Relationship Id="rId4" Type="http://schemas.openxmlformats.org/officeDocument/2006/relationships/chart" Target="../charts/char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8" Type="http://schemas.openxmlformats.org/officeDocument/2006/relationships/chart" Target="../charts/chart3.xml"/><Relationship Id="rId13" Type="http://schemas.openxmlformats.org/officeDocument/2006/relationships/chart" Target="../charts/chart8.xml"/><Relationship Id="rId3" Type="http://schemas.openxmlformats.org/officeDocument/2006/relationships/chart" Target="../charts/chart1.xml"/><Relationship Id="rId7" Type="http://schemas.openxmlformats.org/officeDocument/2006/relationships/image" Target="../media/image20.svg"/><Relationship Id="rId12" Type="http://schemas.openxmlformats.org/officeDocument/2006/relationships/chart" Target="../charts/chart7.xml"/><Relationship Id="rId2" Type="http://schemas.openxmlformats.org/officeDocument/2006/relationships/notesSlide" Target="../notesSlides/notesSlide1.xml"/><Relationship Id="rId16" Type="http://schemas.openxmlformats.org/officeDocument/2006/relationships/chart" Target="../charts/chart11.xml"/><Relationship Id="rId1" Type="http://schemas.openxmlformats.org/officeDocument/2006/relationships/slideLayout" Target="../slideLayouts/slideLayout6.xml"/><Relationship Id="rId6" Type="http://schemas.openxmlformats.org/officeDocument/2006/relationships/image" Target="../media/image19.png"/><Relationship Id="rId11" Type="http://schemas.openxmlformats.org/officeDocument/2006/relationships/chart" Target="../charts/chart6.xml"/><Relationship Id="rId5" Type="http://schemas.openxmlformats.org/officeDocument/2006/relationships/image" Target="../media/image18.png"/><Relationship Id="rId15" Type="http://schemas.openxmlformats.org/officeDocument/2006/relationships/chart" Target="../charts/chart10.xml"/><Relationship Id="rId10" Type="http://schemas.openxmlformats.org/officeDocument/2006/relationships/chart" Target="../charts/chart5.xml"/><Relationship Id="rId4" Type="http://schemas.openxmlformats.org/officeDocument/2006/relationships/chart" Target="../charts/chart2.xml"/><Relationship Id="rId9" Type="http://schemas.openxmlformats.org/officeDocument/2006/relationships/chart" Target="../charts/chart4.xml"/><Relationship Id="rId14" Type="http://schemas.openxmlformats.org/officeDocument/2006/relationships/chart" Target="../charts/char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chart" Target="../charts/char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chart" Target="../charts/chart16.xml"/><Relationship Id="rId2"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chart" Target="../charts/chart15.xml"/><Relationship Id="rId5" Type="http://schemas.openxmlformats.org/officeDocument/2006/relationships/chart" Target="../charts/chart14.xml"/><Relationship Id="rId4" Type="http://schemas.openxmlformats.org/officeDocument/2006/relationships/chart" Target="../charts/char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0CA080B-2141-48FA-9BD2-A13E2C0D30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Presenter">
            <a:extLst>
              <a:ext uri="{FF2B5EF4-FFF2-40B4-BE49-F238E27FC236}">
                <a16:creationId xmlns:a16="http://schemas.microsoft.com/office/drawing/2014/main" id="{ECD75388-6765-44D6-B339-8AFC83F30C36}"/>
              </a:ext>
            </a:extLst>
          </p:cNvPr>
          <p:cNvSpPr txBox="1">
            <a:spLocks/>
          </p:cNvSpPr>
          <p:nvPr/>
        </p:nvSpPr>
        <p:spPr>
          <a:xfrm>
            <a:off x="4735974" y="5003087"/>
            <a:ext cx="2720051" cy="650947"/>
          </a:xfrm>
          <a:prstGeom prst="rect">
            <a:avLst/>
          </a:prstGeom>
          <a:noFill/>
          <a:effectLst>
            <a:softEdge rad="25400"/>
          </a:effectLst>
        </p:spPr>
        <p:txBody>
          <a:bodyPr wrap="square" lIns="109728" tIns="109728" rIns="109728" bIns="109728"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900" spc="75" dirty="0">
                <a:solidFill>
                  <a:schemeClr val="bg1"/>
                </a:solidFill>
                <a:latin typeface="Roboto Black" panose="02000000000000000000" pitchFamily="2" charset="0"/>
                <a:ea typeface="Roboto Black" panose="02000000000000000000" pitchFamily="2" charset="0"/>
              </a:rPr>
              <a:t>KC MATHEWS, CFA</a:t>
            </a:r>
          </a:p>
          <a:p>
            <a:pPr algn="ctr"/>
            <a:r>
              <a:rPr lang="en-US" sz="1200" cap="all" dirty="0">
                <a:solidFill>
                  <a:schemeClr val="accent6"/>
                </a:solidFill>
                <a:latin typeface="Roboto Medium" panose="02000000000000000000" pitchFamily="2" charset="0"/>
                <a:ea typeface="Roboto Medium" panose="02000000000000000000" pitchFamily="2" charset="0"/>
              </a:rPr>
              <a:t>CO-chief investment officer</a:t>
            </a:r>
          </a:p>
        </p:txBody>
      </p:sp>
    </p:spTree>
    <p:extLst>
      <p:ext uri="{BB962C8B-B14F-4D97-AF65-F5344CB8AC3E}">
        <p14:creationId xmlns:p14="http://schemas.microsoft.com/office/powerpoint/2010/main" val="36482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ession Shadow">
            <a:extLst>
              <a:ext uri="{FF2B5EF4-FFF2-40B4-BE49-F238E27FC236}">
                <a16:creationId xmlns:a16="http://schemas.microsoft.com/office/drawing/2014/main" id="{6459A20F-5D2F-41F0-B925-21C5072A841F}"/>
              </a:ext>
            </a:extLst>
          </p:cNvPr>
          <p:cNvSpPr>
            <a:spLocks noChangeArrowheads="1"/>
          </p:cNvSpPr>
          <p:nvPr/>
        </p:nvSpPr>
        <p:spPr bwMode="auto">
          <a:xfrm>
            <a:off x="7311289" y="1412876"/>
            <a:ext cx="344380" cy="4279900"/>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Gridlines">
            <a:extLst>
              <a:ext uri="{FF2B5EF4-FFF2-40B4-BE49-F238E27FC236}">
                <a16:creationId xmlns:a16="http://schemas.microsoft.com/office/drawing/2014/main" id="{F93B6512-5F41-44EB-8AE1-8AB2A7D4A45E}"/>
              </a:ext>
            </a:extLst>
          </p:cNvPr>
          <p:cNvSpPr>
            <a:spLocks noEditPoints="1"/>
          </p:cNvSpPr>
          <p:nvPr/>
        </p:nvSpPr>
        <p:spPr bwMode="auto">
          <a:xfrm>
            <a:off x="1436687" y="1412876"/>
            <a:ext cx="9077773" cy="4267200"/>
          </a:xfrm>
          <a:custGeom>
            <a:avLst/>
            <a:gdLst>
              <a:gd name="T0" fmla="*/ 0 w 5611"/>
              <a:gd name="T1" fmla="*/ 2688 h 2688"/>
              <a:gd name="T2" fmla="*/ 5611 w 5611"/>
              <a:gd name="T3" fmla="*/ 2688 h 2688"/>
              <a:gd name="T4" fmla="*/ 0 w 5611"/>
              <a:gd name="T5" fmla="*/ 2239 h 2688"/>
              <a:gd name="T6" fmla="*/ 5611 w 5611"/>
              <a:gd name="T7" fmla="*/ 2239 h 2688"/>
              <a:gd name="T8" fmla="*/ 0 w 5611"/>
              <a:gd name="T9" fmla="*/ 1792 h 2688"/>
              <a:gd name="T10" fmla="*/ 5611 w 5611"/>
              <a:gd name="T11" fmla="*/ 1792 h 2688"/>
              <a:gd name="T12" fmla="*/ 0 w 5611"/>
              <a:gd name="T13" fmla="*/ 1343 h 2688"/>
              <a:gd name="T14" fmla="*/ 5611 w 5611"/>
              <a:gd name="T15" fmla="*/ 1343 h 2688"/>
              <a:gd name="T16" fmla="*/ 0 w 5611"/>
              <a:gd name="T17" fmla="*/ 896 h 2688"/>
              <a:gd name="T18" fmla="*/ 5611 w 5611"/>
              <a:gd name="T19" fmla="*/ 896 h 2688"/>
              <a:gd name="T20" fmla="*/ 0 w 5611"/>
              <a:gd name="T21" fmla="*/ 448 h 2688"/>
              <a:gd name="T22" fmla="*/ 5611 w 5611"/>
              <a:gd name="T23" fmla="*/ 448 h 2688"/>
              <a:gd name="T24" fmla="*/ 0 w 5611"/>
              <a:gd name="T25" fmla="*/ 0 h 2688"/>
              <a:gd name="T26" fmla="*/ 5611 w 5611"/>
              <a:gd name="T27"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11" h="2688">
                <a:moveTo>
                  <a:pt x="0" y="2688"/>
                </a:moveTo>
                <a:lnTo>
                  <a:pt x="5611" y="2688"/>
                </a:lnTo>
                <a:moveTo>
                  <a:pt x="0" y="2239"/>
                </a:moveTo>
                <a:lnTo>
                  <a:pt x="5611" y="2239"/>
                </a:lnTo>
                <a:moveTo>
                  <a:pt x="0" y="1792"/>
                </a:moveTo>
                <a:lnTo>
                  <a:pt x="5611" y="1792"/>
                </a:lnTo>
                <a:moveTo>
                  <a:pt x="0" y="1343"/>
                </a:moveTo>
                <a:lnTo>
                  <a:pt x="5611" y="1343"/>
                </a:lnTo>
                <a:moveTo>
                  <a:pt x="0" y="896"/>
                </a:moveTo>
                <a:lnTo>
                  <a:pt x="5611" y="896"/>
                </a:lnTo>
                <a:moveTo>
                  <a:pt x="0" y="448"/>
                </a:moveTo>
                <a:lnTo>
                  <a:pt x="5611" y="448"/>
                </a:lnTo>
                <a:moveTo>
                  <a:pt x="0" y="0"/>
                </a:moveTo>
                <a:lnTo>
                  <a:pt x="5611"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Y-Axis Label">
            <a:extLst>
              <a:ext uri="{FF2B5EF4-FFF2-40B4-BE49-F238E27FC236}">
                <a16:creationId xmlns:a16="http://schemas.microsoft.com/office/drawing/2014/main" id="{8DEC7DB3-2B05-4549-9360-4AB9AD4E119C}"/>
              </a:ext>
            </a:extLst>
          </p:cNvPr>
          <p:cNvSpPr/>
          <p:nvPr/>
        </p:nvSpPr>
        <p:spPr>
          <a:xfrm rot="16200000">
            <a:off x="-954637" y="3524250"/>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Year-over-Year Change (%)</a:t>
            </a:r>
          </a:p>
        </p:txBody>
      </p:sp>
      <p:graphicFrame>
        <p:nvGraphicFramePr>
          <p:cNvPr id="17" name="Headline CPI Callout">
            <a:extLst>
              <a:ext uri="{FF2B5EF4-FFF2-40B4-BE49-F238E27FC236}">
                <a16:creationId xmlns:a16="http://schemas.microsoft.com/office/drawing/2014/main" id="{7652BD10-6BC0-4E69-AB17-A5AEDD0AB994}"/>
              </a:ext>
            </a:extLst>
          </p:cNvPr>
          <p:cNvGraphicFramePr>
            <a:graphicFrameLocks noGrp="1"/>
          </p:cNvGraphicFramePr>
          <p:nvPr>
            <p:extLst>
              <p:ext uri="{D42A27DB-BD31-4B8C-83A1-F6EECF244321}">
                <p14:modId xmlns:p14="http://schemas.microsoft.com/office/powerpoint/2010/main" val="639411926"/>
              </p:ext>
            </p:extLst>
          </p:nvPr>
        </p:nvGraphicFramePr>
        <p:xfrm>
          <a:off x="10674252" y="5522912"/>
          <a:ext cx="750170" cy="381000"/>
        </p:xfrm>
        <a:graphic>
          <a:graphicData uri="http://schemas.openxmlformats.org/drawingml/2006/table">
            <a:tbl>
              <a:tblPr firstRow="1" bandRow="1"/>
              <a:tblGrid>
                <a:gridCol w="75017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9050" cap="flat" cmpd="sng" algn="ctr">
                      <a:solidFill>
                        <a:srgbClr val="0AB4F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-11.6%</a:t>
                      </a: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9050" cap="flat" cmpd="sng" algn="ctr">
                      <a:solidFill>
                        <a:srgbClr val="0AB4FA"/>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15" name="Chart Line">
            <a:extLst>
              <a:ext uri="{FF2B5EF4-FFF2-40B4-BE49-F238E27FC236}">
                <a16:creationId xmlns:a16="http://schemas.microsoft.com/office/drawing/2014/main" id="{7262B441-8A45-4AF0-A64E-4735367ECD46}"/>
              </a:ext>
            </a:extLst>
          </p:cNvPr>
          <p:cNvSpPr>
            <a:spLocks/>
          </p:cNvSpPr>
          <p:nvPr/>
        </p:nvSpPr>
        <p:spPr bwMode="auto">
          <a:xfrm>
            <a:off x="1595438" y="1754188"/>
            <a:ext cx="8928013" cy="3548063"/>
          </a:xfrm>
          <a:custGeom>
            <a:avLst/>
            <a:gdLst>
              <a:gd name="T0" fmla="*/ 66 w 5478"/>
              <a:gd name="T1" fmla="*/ 1985 h 2235"/>
              <a:gd name="T2" fmla="*/ 198 w 5478"/>
              <a:gd name="T3" fmla="*/ 2052 h 2235"/>
              <a:gd name="T4" fmla="*/ 329 w 5478"/>
              <a:gd name="T5" fmla="*/ 2128 h 2235"/>
              <a:gd name="T6" fmla="*/ 462 w 5478"/>
              <a:gd name="T7" fmla="*/ 2190 h 2235"/>
              <a:gd name="T8" fmla="*/ 593 w 5478"/>
              <a:gd name="T9" fmla="*/ 2208 h 2235"/>
              <a:gd name="T10" fmla="*/ 726 w 5478"/>
              <a:gd name="T11" fmla="*/ 2195 h 2235"/>
              <a:gd name="T12" fmla="*/ 857 w 5478"/>
              <a:gd name="T13" fmla="*/ 2190 h 2235"/>
              <a:gd name="T14" fmla="*/ 990 w 5478"/>
              <a:gd name="T15" fmla="*/ 2235 h 2235"/>
              <a:gd name="T16" fmla="*/ 1121 w 5478"/>
              <a:gd name="T17" fmla="*/ 2217 h 2235"/>
              <a:gd name="T18" fmla="*/ 1254 w 5478"/>
              <a:gd name="T19" fmla="*/ 2208 h 2235"/>
              <a:gd name="T20" fmla="*/ 1385 w 5478"/>
              <a:gd name="T21" fmla="*/ 2190 h 2235"/>
              <a:gd name="T22" fmla="*/ 1518 w 5478"/>
              <a:gd name="T23" fmla="*/ 2119 h 2235"/>
              <a:gd name="T24" fmla="*/ 1649 w 5478"/>
              <a:gd name="T25" fmla="*/ 2052 h 2235"/>
              <a:gd name="T26" fmla="*/ 1782 w 5478"/>
              <a:gd name="T27" fmla="*/ 2007 h 2235"/>
              <a:gd name="T28" fmla="*/ 1913 w 5478"/>
              <a:gd name="T29" fmla="*/ 2101 h 2235"/>
              <a:gd name="T30" fmla="*/ 2046 w 5478"/>
              <a:gd name="T31" fmla="*/ 1988 h 2235"/>
              <a:gd name="T32" fmla="*/ 2178 w 5478"/>
              <a:gd name="T33" fmla="*/ 2092 h 2235"/>
              <a:gd name="T34" fmla="*/ 2310 w 5478"/>
              <a:gd name="T35" fmla="*/ 1921 h 2235"/>
              <a:gd name="T36" fmla="*/ 2442 w 5478"/>
              <a:gd name="T37" fmla="*/ 1953 h 2235"/>
              <a:gd name="T38" fmla="*/ 2573 w 5478"/>
              <a:gd name="T39" fmla="*/ 2007 h 2235"/>
              <a:gd name="T40" fmla="*/ 2706 w 5478"/>
              <a:gd name="T41" fmla="*/ 2011 h 2235"/>
              <a:gd name="T42" fmla="*/ 2837 w 5478"/>
              <a:gd name="T43" fmla="*/ 1958 h 2235"/>
              <a:gd name="T44" fmla="*/ 2970 w 5478"/>
              <a:gd name="T45" fmla="*/ 1908 h 2235"/>
              <a:gd name="T46" fmla="*/ 3101 w 5478"/>
              <a:gd name="T47" fmla="*/ 2042 h 2235"/>
              <a:gd name="T48" fmla="*/ 3234 w 5478"/>
              <a:gd name="T49" fmla="*/ 2114 h 2235"/>
              <a:gd name="T50" fmla="*/ 3365 w 5478"/>
              <a:gd name="T51" fmla="*/ 2020 h 2235"/>
              <a:gd name="T52" fmla="*/ 3498 w 5478"/>
              <a:gd name="T53" fmla="*/ 2042 h 2235"/>
              <a:gd name="T54" fmla="*/ 3629 w 5478"/>
              <a:gd name="T55" fmla="*/ 2065 h 2235"/>
              <a:gd name="T56" fmla="*/ 3762 w 5478"/>
              <a:gd name="T57" fmla="*/ 1563 h 2235"/>
              <a:gd name="T58" fmla="*/ 3893 w 5478"/>
              <a:gd name="T59" fmla="*/ 1536 h 2235"/>
              <a:gd name="T60" fmla="*/ 4026 w 5478"/>
              <a:gd name="T61" fmla="*/ 1576 h 2235"/>
              <a:gd name="T62" fmla="*/ 4158 w 5478"/>
              <a:gd name="T63" fmla="*/ 1603 h 2235"/>
              <a:gd name="T64" fmla="*/ 4290 w 5478"/>
              <a:gd name="T65" fmla="*/ 694 h 2235"/>
              <a:gd name="T66" fmla="*/ 4422 w 5478"/>
              <a:gd name="T67" fmla="*/ 157 h 2235"/>
              <a:gd name="T68" fmla="*/ 4554 w 5478"/>
              <a:gd name="T69" fmla="*/ 932 h 2235"/>
              <a:gd name="T70" fmla="*/ 4686 w 5478"/>
              <a:gd name="T71" fmla="*/ 618 h 2235"/>
              <a:gd name="T72" fmla="*/ 4817 w 5478"/>
              <a:gd name="T73" fmla="*/ 211 h 2235"/>
              <a:gd name="T74" fmla="*/ 4950 w 5478"/>
              <a:gd name="T75" fmla="*/ 443 h 2235"/>
              <a:gd name="T76" fmla="*/ 5081 w 5478"/>
              <a:gd name="T77" fmla="*/ 1304 h 2235"/>
              <a:gd name="T78" fmla="*/ 5214 w 5478"/>
              <a:gd name="T79" fmla="*/ 1729 h 2235"/>
              <a:gd name="T80" fmla="*/ 5345 w 5478"/>
              <a:gd name="T81" fmla="*/ 1702 h 2235"/>
              <a:gd name="T82" fmla="*/ 5478 w 5478"/>
              <a:gd name="T83" fmla="*/ 2173 h 2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478" h="2235">
                <a:moveTo>
                  <a:pt x="0" y="2007"/>
                </a:moveTo>
                <a:lnTo>
                  <a:pt x="66" y="1985"/>
                </a:lnTo>
                <a:lnTo>
                  <a:pt x="131" y="2007"/>
                </a:lnTo>
                <a:lnTo>
                  <a:pt x="198" y="2052"/>
                </a:lnTo>
                <a:lnTo>
                  <a:pt x="264" y="2092"/>
                </a:lnTo>
                <a:lnTo>
                  <a:pt x="329" y="2128"/>
                </a:lnTo>
                <a:lnTo>
                  <a:pt x="395" y="2163"/>
                </a:lnTo>
                <a:lnTo>
                  <a:pt x="462" y="2190"/>
                </a:lnTo>
                <a:lnTo>
                  <a:pt x="528" y="2203"/>
                </a:lnTo>
                <a:lnTo>
                  <a:pt x="593" y="2208"/>
                </a:lnTo>
                <a:lnTo>
                  <a:pt x="659" y="2208"/>
                </a:lnTo>
                <a:lnTo>
                  <a:pt x="726" y="2195"/>
                </a:lnTo>
                <a:lnTo>
                  <a:pt x="792" y="2181"/>
                </a:lnTo>
                <a:lnTo>
                  <a:pt x="857" y="2190"/>
                </a:lnTo>
                <a:lnTo>
                  <a:pt x="923" y="2217"/>
                </a:lnTo>
                <a:lnTo>
                  <a:pt x="990" y="2235"/>
                </a:lnTo>
                <a:lnTo>
                  <a:pt x="1056" y="2230"/>
                </a:lnTo>
                <a:lnTo>
                  <a:pt x="1121" y="2217"/>
                </a:lnTo>
                <a:lnTo>
                  <a:pt x="1188" y="2217"/>
                </a:lnTo>
                <a:lnTo>
                  <a:pt x="1254" y="2208"/>
                </a:lnTo>
                <a:lnTo>
                  <a:pt x="1320" y="2195"/>
                </a:lnTo>
                <a:lnTo>
                  <a:pt x="1385" y="2190"/>
                </a:lnTo>
                <a:lnTo>
                  <a:pt x="1452" y="2154"/>
                </a:lnTo>
                <a:lnTo>
                  <a:pt x="1518" y="2119"/>
                </a:lnTo>
                <a:lnTo>
                  <a:pt x="1583" y="2069"/>
                </a:lnTo>
                <a:lnTo>
                  <a:pt x="1649" y="2052"/>
                </a:lnTo>
                <a:lnTo>
                  <a:pt x="1716" y="2029"/>
                </a:lnTo>
                <a:lnTo>
                  <a:pt x="1782" y="2007"/>
                </a:lnTo>
                <a:lnTo>
                  <a:pt x="1847" y="2065"/>
                </a:lnTo>
                <a:lnTo>
                  <a:pt x="1913" y="2101"/>
                </a:lnTo>
                <a:lnTo>
                  <a:pt x="1980" y="2056"/>
                </a:lnTo>
                <a:lnTo>
                  <a:pt x="2046" y="1988"/>
                </a:lnTo>
                <a:lnTo>
                  <a:pt x="2111" y="1966"/>
                </a:lnTo>
                <a:lnTo>
                  <a:pt x="2178" y="2092"/>
                </a:lnTo>
                <a:lnTo>
                  <a:pt x="2244" y="2007"/>
                </a:lnTo>
                <a:lnTo>
                  <a:pt x="2310" y="1921"/>
                </a:lnTo>
                <a:lnTo>
                  <a:pt x="2375" y="1961"/>
                </a:lnTo>
                <a:lnTo>
                  <a:pt x="2442" y="1953"/>
                </a:lnTo>
                <a:lnTo>
                  <a:pt x="2508" y="1975"/>
                </a:lnTo>
                <a:lnTo>
                  <a:pt x="2573" y="2007"/>
                </a:lnTo>
                <a:lnTo>
                  <a:pt x="2639" y="1988"/>
                </a:lnTo>
                <a:lnTo>
                  <a:pt x="2706" y="2011"/>
                </a:lnTo>
                <a:lnTo>
                  <a:pt x="2772" y="1971"/>
                </a:lnTo>
                <a:lnTo>
                  <a:pt x="2837" y="1958"/>
                </a:lnTo>
                <a:lnTo>
                  <a:pt x="2903" y="1931"/>
                </a:lnTo>
                <a:lnTo>
                  <a:pt x="2970" y="1908"/>
                </a:lnTo>
                <a:lnTo>
                  <a:pt x="3036" y="1961"/>
                </a:lnTo>
                <a:lnTo>
                  <a:pt x="3101" y="2042"/>
                </a:lnTo>
                <a:lnTo>
                  <a:pt x="3168" y="2056"/>
                </a:lnTo>
                <a:lnTo>
                  <a:pt x="3234" y="2114"/>
                </a:lnTo>
                <a:lnTo>
                  <a:pt x="3300" y="2082"/>
                </a:lnTo>
                <a:lnTo>
                  <a:pt x="3365" y="2020"/>
                </a:lnTo>
                <a:lnTo>
                  <a:pt x="3432" y="2056"/>
                </a:lnTo>
                <a:lnTo>
                  <a:pt x="3498" y="2042"/>
                </a:lnTo>
                <a:lnTo>
                  <a:pt x="3563" y="2150"/>
                </a:lnTo>
                <a:lnTo>
                  <a:pt x="3629" y="2065"/>
                </a:lnTo>
                <a:lnTo>
                  <a:pt x="3696" y="1845"/>
                </a:lnTo>
                <a:lnTo>
                  <a:pt x="3762" y="1563"/>
                </a:lnTo>
                <a:lnTo>
                  <a:pt x="3827" y="1509"/>
                </a:lnTo>
                <a:lnTo>
                  <a:pt x="3893" y="1536"/>
                </a:lnTo>
                <a:lnTo>
                  <a:pt x="3960" y="1576"/>
                </a:lnTo>
                <a:lnTo>
                  <a:pt x="4026" y="1576"/>
                </a:lnTo>
                <a:lnTo>
                  <a:pt x="4091" y="1608"/>
                </a:lnTo>
                <a:lnTo>
                  <a:pt x="4158" y="1603"/>
                </a:lnTo>
                <a:lnTo>
                  <a:pt x="4224" y="1084"/>
                </a:lnTo>
                <a:lnTo>
                  <a:pt x="4290" y="694"/>
                </a:lnTo>
                <a:lnTo>
                  <a:pt x="4355" y="0"/>
                </a:lnTo>
                <a:lnTo>
                  <a:pt x="4422" y="157"/>
                </a:lnTo>
                <a:lnTo>
                  <a:pt x="4488" y="596"/>
                </a:lnTo>
                <a:lnTo>
                  <a:pt x="4554" y="932"/>
                </a:lnTo>
                <a:lnTo>
                  <a:pt x="4619" y="842"/>
                </a:lnTo>
                <a:lnTo>
                  <a:pt x="4686" y="618"/>
                </a:lnTo>
                <a:lnTo>
                  <a:pt x="4752" y="354"/>
                </a:lnTo>
                <a:lnTo>
                  <a:pt x="4817" y="211"/>
                </a:lnTo>
                <a:lnTo>
                  <a:pt x="4883" y="179"/>
                </a:lnTo>
                <a:lnTo>
                  <a:pt x="4950" y="443"/>
                </a:lnTo>
                <a:lnTo>
                  <a:pt x="5016" y="1008"/>
                </a:lnTo>
                <a:lnTo>
                  <a:pt x="5081" y="1304"/>
                </a:lnTo>
                <a:lnTo>
                  <a:pt x="5148" y="1706"/>
                </a:lnTo>
                <a:lnTo>
                  <a:pt x="5214" y="1729"/>
                </a:lnTo>
                <a:lnTo>
                  <a:pt x="5280" y="1675"/>
                </a:lnTo>
                <a:lnTo>
                  <a:pt x="5345" y="1702"/>
                </a:lnTo>
                <a:lnTo>
                  <a:pt x="5412" y="1935"/>
                </a:lnTo>
                <a:lnTo>
                  <a:pt x="5478" y="2173"/>
                </a:lnTo>
              </a:path>
            </a:pathLst>
          </a:custGeom>
          <a:noFill/>
          <a:ln w="53975" cap="rnd">
            <a:solidFill>
              <a:srgbClr val="37C3F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6" name="Y Axis">
            <a:extLst>
              <a:ext uri="{FF2B5EF4-FFF2-40B4-BE49-F238E27FC236}">
                <a16:creationId xmlns:a16="http://schemas.microsoft.com/office/drawing/2014/main" id="{6CE5C198-92D7-45CD-9E3A-26FD1032E84F}"/>
              </a:ext>
            </a:extLst>
          </p:cNvPr>
          <p:cNvGrpSpPr/>
          <p:nvPr/>
        </p:nvGrpSpPr>
        <p:grpSpPr>
          <a:xfrm>
            <a:off x="953453" y="1290321"/>
            <a:ext cx="297902" cy="4499619"/>
            <a:chOff x="909638" y="1263651"/>
            <a:chExt cx="297902" cy="4499619"/>
          </a:xfrm>
        </p:grpSpPr>
        <p:sp>
          <p:nvSpPr>
            <p:cNvPr id="16" name="Rectangle 10">
              <a:extLst>
                <a:ext uri="{FF2B5EF4-FFF2-40B4-BE49-F238E27FC236}">
                  <a16:creationId xmlns:a16="http://schemas.microsoft.com/office/drawing/2014/main" id="{2FA6B92B-406A-4022-ADBA-B4814615EA21}"/>
                </a:ext>
              </a:extLst>
            </p:cNvPr>
            <p:cNvSpPr>
              <a:spLocks noChangeArrowheads="1"/>
            </p:cNvSpPr>
            <p:nvPr/>
          </p:nvSpPr>
          <p:spPr bwMode="auto">
            <a:xfrm>
              <a:off x="909638" y="5532438"/>
              <a:ext cx="2677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a:t>
              </a:r>
              <a:endParaRPr kumimoji="0" lang="en-US" altLang="en-US" sz="1500" b="0" i="0" u="none" strike="noStrike" cap="none" normalizeH="0" baseline="0">
                <a:ln>
                  <a:noFill/>
                </a:ln>
                <a:solidFill>
                  <a:schemeClr val="tx1"/>
                </a:solidFill>
                <a:effectLst/>
              </a:endParaRPr>
            </a:p>
          </p:txBody>
        </p:sp>
        <p:sp>
          <p:nvSpPr>
            <p:cNvPr id="18" name="Rectangle 11">
              <a:extLst>
                <a:ext uri="{FF2B5EF4-FFF2-40B4-BE49-F238E27FC236}">
                  <a16:creationId xmlns:a16="http://schemas.microsoft.com/office/drawing/2014/main" id="{953FA164-B2E5-4808-B981-697E38C285C3}"/>
                </a:ext>
              </a:extLst>
            </p:cNvPr>
            <p:cNvSpPr>
              <a:spLocks noChangeArrowheads="1"/>
            </p:cNvSpPr>
            <p:nvPr/>
          </p:nvSpPr>
          <p:spPr bwMode="auto">
            <a:xfrm>
              <a:off x="1100138" y="48212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500" b="0" i="0" u="none" strike="noStrike" cap="none" normalizeH="0" baseline="0">
                <a:ln>
                  <a:noFill/>
                </a:ln>
                <a:solidFill>
                  <a:schemeClr val="tx1"/>
                </a:solidFill>
                <a:effectLst/>
              </a:endParaRPr>
            </a:p>
          </p:txBody>
        </p:sp>
        <p:sp>
          <p:nvSpPr>
            <p:cNvPr id="20" name="Rectangle 12">
              <a:extLst>
                <a:ext uri="{FF2B5EF4-FFF2-40B4-BE49-F238E27FC236}">
                  <a16:creationId xmlns:a16="http://schemas.microsoft.com/office/drawing/2014/main" id="{0E7E0A77-7066-4097-812B-C219A041D97F}"/>
                </a:ext>
              </a:extLst>
            </p:cNvPr>
            <p:cNvSpPr>
              <a:spLocks noChangeArrowheads="1"/>
            </p:cNvSpPr>
            <p:nvPr/>
          </p:nvSpPr>
          <p:spPr bwMode="auto">
            <a:xfrm>
              <a:off x="971550" y="41100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a:t>
              </a:r>
              <a:endParaRPr kumimoji="0" lang="en-US" altLang="en-US" sz="1500" b="0" i="0" u="none" strike="noStrike" cap="none" normalizeH="0" baseline="0">
                <a:ln>
                  <a:noFill/>
                </a:ln>
                <a:solidFill>
                  <a:schemeClr val="tx1"/>
                </a:solidFill>
                <a:effectLst/>
              </a:endParaRPr>
            </a:p>
          </p:txBody>
        </p:sp>
        <p:sp>
          <p:nvSpPr>
            <p:cNvPr id="22" name="Rectangle 13">
              <a:extLst>
                <a:ext uri="{FF2B5EF4-FFF2-40B4-BE49-F238E27FC236}">
                  <a16:creationId xmlns:a16="http://schemas.microsoft.com/office/drawing/2014/main" id="{29091CF8-D708-439C-991C-D294BBDD68C2}"/>
                </a:ext>
              </a:extLst>
            </p:cNvPr>
            <p:cNvSpPr>
              <a:spLocks noChangeArrowheads="1"/>
            </p:cNvSpPr>
            <p:nvPr/>
          </p:nvSpPr>
          <p:spPr bwMode="auto">
            <a:xfrm>
              <a:off x="971550" y="33988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20</a:t>
              </a:r>
              <a:endParaRPr kumimoji="0" lang="en-US" altLang="en-US" sz="1500" b="0" i="0" u="none" strike="noStrike" cap="none" normalizeH="0" baseline="0">
                <a:ln>
                  <a:noFill/>
                </a:ln>
                <a:solidFill>
                  <a:schemeClr val="tx1"/>
                </a:solidFill>
                <a:effectLst/>
              </a:endParaRPr>
            </a:p>
          </p:txBody>
        </p:sp>
        <p:sp>
          <p:nvSpPr>
            <p:cNvPr id="23" name="Rectangle 14">
              <a:extLst>
                <a:ext uri="{FF2B5EF4-FFF2-40B4-BE49-F238E27FC236}">
                  <a16:creationId xmlns:a16="http://schemas.microsoft.com/office/drawing/2014/main" id="{ABD45603-076F-4AD2-8FA2-01AF1CFF9A71}"/>
                </a:ext>
              </a:extLst>
            </p:cNvPr>
            <p:cNvSpPr>
              <a:spLocks noChangeArrowheads="1"/>
            </p:cNvSpPr>
            <p:nvPr/>
          </p:nvSpPr>
          <p:spPr bwMode="auto">
            <a:xfrm>
              <a:off x="971550" y="26876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30</a:t>
              </a:r>
              <a:endParaRPr kumimoji="0" lang="en-US" altLang="en-US" sz="1500" b="0" i="0" u="none" strike="noStrike" cap="none" normalizeH="0" baseline="0">
                <a:ln>
                  <a:noFill/>
                </a:ln>
                <a:solidFill>
                  <a:schemeClr val="tx1"/>
                </a:solidFill>
                <a:effectLst/>
              </a:endParaRPr>
            </a:p>
          </p:txBody>
        </p:sp>
        <p:sp>
          <p:nvSpPr>
            <p:cNvPr id="24" name="Rectangle 15">
              <a:extLst>
                <a:ext uri="{FF2B5EF4-FFF2-40B4-BE49-F238E27FC236}">
                  <a16:creationId xmlns:a16="http://schemas.microsoft.com/office/drawing/2014/main" id="{E65BDC28-C188-41EA-8742-498165E4984D}"/>
                </a:ext>
              </a:extLst>
            </p:cNvPr>
            <p:cNvSpPr>
              <a:spLocks noChangeArrowheads="1"/>
            </p:cNvSpPr>
            <p:nvPr/>
          </p:nvSpPr>
          <p:spPr bwMode="auto">
            <a:xfrm>
              <a:off x="971550" y="19764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40</a:t>
              </a:r>
              <a:endParaRPr kumimoji="0" lang="en-US" altLang="en-US" sz="1500" b="0" i="0" u="none" strike="noStrike" cap="none" normalizeH="0" baseline="0" dirty="0">
                <a:ln>
                  <a:noFill/>
                </a:ln>
                <a:solidFill>
                  <a:schemeClr val="tx1"/>
                </a:solidFill>
                <a:effectLst/>
              </a:endParaRPr>
            </a:p>
          </p:txBody>
        </p:sp>
        <p:sp>
          <p:nvSpPr>
            <p:cNvPr id="25" name="Rectangle 16">
              <a:extLst>
                <a:ext uri="{FF2B5EF4-FFF2-40B4-BE49-F238E27FC236}">
                  <a16:creationId xmlns:a16="http://schemas.microsoft.com/office/drawing/2014/main" id="{60632DB6-6965-4548-9646-01DDB86577E8}"/>
                </a:ext>
              </a:extLst>
            </p:cNvPr>
            <p:cNvSpPr>
              <a:spLocks noChangeArrowheads="1"/>
            </p:cNvSpPr>
            <p:nvPr/>
          </p:nvSpPr>
          <p:spPr bwMode="auto">
            <a:xfrm>
              <a:off x="971550" y="126365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50</a:t>
              </a:r>
              <a:endParaRPr kumimoji="0" lang="en-US" altLang="en-US" sz="1500" b="0" i="0" u="none" strike="noStrike" cap="none" normalizeH="0" baseline="0">
                <a:ln>
                  <a:noFill/>
                </a:ln>
                <a:solidFill>
                  <a:schemeClr val="tx1"/>
                </a:solidFill>
                <a:effectLst/>
              </a:endParaRPr>
            </a:p>
          </p:txBody>
        </p:sp>
      </p:grpSp>
      <p:grpSp>
        <p:nvGrpSpPr>
          <p:cNvPr id="34" name="X Axis">
            <a:extLst>
              <a:ext uri="{FF2B5EF4-FFF2-40B4-BE49-F238E27FC236}">
                <a16:creationId xmlns:a16="http://schemas.microsoft.com/office/drawing/2014/main" id="{3924EE4F-E16F-45C6-97EB-5D980B8CAAA9}"/>
              </a:ext>
            </a:extLst>
          </p:cNvPr>
          <p:cNvGrpSpPr/>
          <p:nvPr/>
        </p:nvGrpSpPr>
        <p:grpSpPr>
          <a:xfrm>
            <a:off x="1257387" y="5793096"/>
            <a:ext cx="9266064" cy="230832"/>
            <a:chOff x="1128713" y="5822951"/>
            <a:chExt cx="8096768" cy="230832"/>
          </a:xfrm>
        </p:grpSpPr>
        <p:sp>
          <p:nvSpPr>
            <p:cNvPr id="26" name="Rectangle 17">
              <a:extLst>
                <a:ext uri="{FF2B5EF4-FFF2-40B4-BE49-F238E27FC236}">
                  <a16:creationId xmlns:a16="http://schemas.microsoft.com/office/drawing/2014/main" id="{6A211362-A38F-482E-A294-888BE44903C8}"/>
                </a:ext>
              </a:extLst>
            </p:cNvPr>
            <p:cNvSpPr>
              <a:spLocks noChangeArrowheads="1"/>
            </p:cNvSpPr>
            <p:nvPr/>
          </p:nvSpPr>
          <p:spPr bwMode="auto">
            <a:xfrm>
              <a:off x="1128713" y="5822951"/>
              <a:ext cx="370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2016</a:t>
              </a:r>
              <a:endParaRPr kumimoji="0" lang="en-US" altLang="en-US" sz="1500" b="0" i="0" u="none" strike="noStrike" cap="none" normalizeH="0" baseline="0" dirty="0">
                <a:ln>
                  <a:noFill/>
                </a:ln>
                <a:solidFill>
                  <a:schemeClr val="tx1"/>
                </a:solidFill>
                <a:effectLst/>
              </a:endParaRPr>
            </a:p>
          </p:txBody>
        </p:sp>
        <p:sp>
          <p:nvSpPr>
            <p:cNvPr id="27" name="Rectangle 18">
              <a:extLst>
                <a:ext uri="{FF2B5EF4-FFF2-40B4-BE49-F238E27FC236}">
                  <a16:creationId xmlns:a16="http://schemas.microsoft.com/office/drawing/2014/main" id="{DB9D0E7B-FC98-45D5-8906-BA0B5D29E265}"/>
                </a:ext>
              </a:extLst>
            </p:cNvPr>
            <p:cNvSpPr>
              <a:spLocks noChangeArrowheads="1"/>
            </p:cNvSpPr>
            <p:nvPr/>
          </p:nvSpPr>
          <p:spPr bwMode="auto">
            <a:xfrm>
              <a:off x="2386013" y="5822951"/>
              <a:ext cx="370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2017</a:t>
              </a:r>
              <a:endParaRPr kumimoji="0" lang="en-US" altLang="en-US" sz="1500" b="0" i="0" u="none" strike="noStrike" cap="none" normalizeH="0" baseline="0" dirty="0">
                <a:ln>
                  <a:noFill/>
                </a:ln>
                <a:solidFill>
                  <a:schemeClr val="tx1"/>
                </a:solidFill>
                <a:effectLst/>
              </a:endParaRPr>
            </a:p>
          </p:txBody>
        </p:sp>
        <p:sp>
          <p:nvSpPr>
            <p:cNvPr id="28" name="Rectangle 19">
              <a:extLst>
                <a:ext uri="{FF2B5EF4-FFF2-40B4-BE49-F238E27FC236}">
                  <a16:creationId xmlns:a16="http://schemas.microsoft.com/office/drawing/2014/main" id="{A2E1A28D-2481-47CA-B8FC-60C13D43F629}"/>
                </a:ext>
              </a:extLst>
            </p:cNvPr>
            <p:cNvSpPr>
              <a:spLocks noChangeArrowheads="1"/>
            </p:cNvSpPr>
            <p:nvPr/>
          </p:nvSpPr>
          <p:spPr bwMode="auto">
            <a:xfrm>
              <a:off x="3643313" y="5822951"/>
              <a:ext cx="370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2018</a:t>
              </a:r>
              <a:endParaRPr kumimoji="0" lang="en-US" altLang="en-US" sz="1500" b="0" i="0" u="none" strike="noStrike" cap="none" normalizeH="0" baseline="0" dirty="0">
                <a:ln>
                  <a:noFill/>
                </a:ln>
                <a:solidFill>
                  <a:schemeClr val="tx1"/>
                </a:solidFill>
                <a:effectLst/>
              </a:endParaRPr>
            </a:p>
          </p:txBody>
        </p:sp>
        <p:sp>
          <p:nvSpPr>
            <p:cNvPr id="29" name="Rectangle 20">
              <a:extLst>
                <a:ext uri="{FF2B5EF4-FFF2-40B4-BE49-F238E27FC236}">
                  <a16:creationId xmlns:a16="http://schemas.microsoft.com/office/drawing/2014/main" id="{A0401867-CFD1-4D85-B153-2E1B6FFB62F9}"/>
                </a:ext>
              </a:extLst>
            </p:cNvPr>
            <p:cNvSpPr>
              <a:spLocks noChangeArrowheads="1"/>
            </p:cNvSpPr>
            <p:nvPr/>
          </p:nvSpPr>
          <p:spPr bwMode="auto">
            <a:xfrm>
              <a:off x="4900613" y="5822951"/>
              <a:ext cx="370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2019</a:t>
              </a:r>
              <a:endParaRPr kumimoji="0" lang="en-US" altLang="en-US" sz="1500" b="0" i="0" u="none" strike="noStrike" cap="none" normalizeH="0" baseline="0" dirty="0">
                <a:ln>
                  <a:noFill/>
                </a:ln>
                <a:solidFill>
                  <a:schemeClr val="tx1"/>
                </a:solidFill>
                <a:effectLst/>
              </a:endParaRPr>
            </a:p>
          </p:txBody>
        </p:sp>
        <p:sp>
          <p:nvSpPr>
            <p:cNvPr id="30" name="Rectangle 21">
              <a:extLst>
                <a:ext uri="{FF2B5EF4-FFF2-40B4-BE49-F238E27FC236}">
                  <a16:creationId xmlns:a16="http://schemas.microsoft.com/office/drawing/2014/main" id="{DB8B89E2-E753-4B55-AC93-9EF1959A98B3}"/>
                </a:ext>
              </a:extLst>
            </p:cNvPr>
            <p:cNvSpPr>
              <a:spLocks noChangeArrowheads="1"/>
            </p:cNvSpPr>
            <p:nvPr/>
          </p:nvSpPr>
          <p:spPr bwMode="auto">
            <a:xfrm>
              <a:off x="6157913" y="5822951"/>
              <a:ext cx="370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2020</a:t>
              </a:r>
              <a:endParaRPr kumimoji="0" lang="en-US" altLang="en-US" sz="1500" b="0" i="0" u="none" strike="noStrike" cap="none" normalizeH="0" baseline="0" dirty="0">
                <a:ln>
                  <a:noFill/>
                </a:ln>
                <a:solidFill>
                  <a:schemeClr val="tx1"/>
                </a:solidFill>
                <a:effectLst/>
              </a:endParaRPr>
            </a:p>
          </p:txBody>
        </p:sp>
        <p:sp>
          <p:nvSpPr>
            <p:cNvPr id="31" name="Rectangle 22">
              <a:extLst>
                <a:ext uri="{FF2B5EF4-FFF2-40B4-BE49-F238E27FC236}">
                  <a16:creationId xmlns:a16="http://schemas.microsoft.com/office/drawing/2014/main" id="{D86962DC-1D11-478B-AF17-0177F4F2567C}"/>
                </a:ext>
              </a:extLst>
            </p:cNvPr>
            <p:cNvSpPr>
              <a:spLocks noChangeArrowheads="1"/>
            </p:cNvSpPr>
            <p:nvPr/>
          </p:nvSpPr>
          <p:spPr bwMode="auto">
            <a:xfrm>
              <a:off x="7415213" y="5822951"/>
              <a:ext cx="3704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2021</a:t>
              </a:r>
              <a:endParaRPr kumimoji="0" lang="en-US" altLang="en-US" sz="1500" b="0" i="0" u="none" strike="noStrike" cap="none" normalizeH="0" baseline="0" dirty="0">
                <a:ln>
                  <a:noFill/>
                </a:ln>
                <a:solidFill>
                  <a:schemeClr val="tx1"/>
                </a:solidFill>
                <a:effectLst/>
              </a:endParaRPr>
            </a:p>
          </p:txBody>
        </p:sp>
        <p:sp>
          <p:nvSpPr>
            <p:cNvPr id="32" name="Rectangle 23">
              <a:extLst>
                <a:ext uri="{FF2B5EF4-FFF2-40B4-BE49-F238E27FC236}">
                  <a16:creationId xmlns:a16="http://schemas.microsoft.com/office/drawing/2014/main" id="{26DD59C7-F2AF-40BC-B900-3C8979AFDE57}"/>
                </a:ext>
              </a:extLst>
            </p:cNvPr>
            <p:cNvSpPr>
              <a:spLocks noChangeArrowheads="1"/>
            </p:cNvSpPr>
            <p:nvPr/>
          </p:nvSpPr>
          <p:spPr bwMode="auto">
            <a:xfrm>
              <a:off x="8672513" y="5822951"/>
              <a:ext cx="55296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Nov ‘22</a:t>
              </a:r>
              <a:endParaRPr kumimoji="0" lang="en-US" altLang="en-US" sz="1500" b="0" i="0" u="none" strike="noStrike" cap="none" normalizeH="0" baseline="0" dirty="0">
                <a:ln>
                  <a:noFill/>
                </a:ln>
                <a:solidFill>
                  <a:schemeClr val="tx1"/>
                </a:solidFill>
                <a:effectLst/>
              </a:endParaRPr>
            </a:p>
          </p:txBody>
        </p:sp>
      </p:gr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U.S. Used Car Prices</a:t>
            </a:r>
          </a:p>
        </p:txBody>
      </p:sp>
      <p:cxnSp>
        <p:nvCxnSpPr>
          <p:cNvPr id="33" name="Arrow 3">
            <a:extLst>
              <a:ext uri="{FF2B5EF4-FFF2-40B4-BE49-F238E27FC236}">
                <a16:creationId xmlns:a16="http://schemas.microsoft.com/office/drawing/2014/main" id="{FDCD1A0C-FFEC-4669-989E-4BA8A2FF29F3}"/>
              </a:ext>
            </a:extLst>
          </p:cNvPr>
          <p:cNvCxnSpPr>
            <a:cxnSpLocks/>
          </p:cNvCxnSpPr>
          <p:nvPr/>
        </p:nvCxnSpPr>
        <p:spPr>
          <a:xfrm>
            <a:off x="10344448" y="3871104"/>
            <a:ext cx="504228" cy="162005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674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6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6"/>
                                        </p:tgtEl>
                                        <p:attrNameLst>
                                          <p:attrName>style.visibility</p:attrName>
                                        </p:attrNameLst>
                                      </p:cBhvr>
                                      <p:to>
                                        <p:strVal val="visible"/>
                                      </p:to>
                                    </p:set>
                                    <p:animEffect transition="in" filter="wipe(down)">
                                      <p:cBhvr>
                                        <p:cTn id="10" dur="600"/>
                                        <p:tgtEl>
                                          <p:spTgt spid="36"/>
                                        </p:tgtEl>
                                      </p:cBhvr>
                                    </p:animEffect>
                                  </p:childTnLst>
                                </p:cTn>
                              </p:par>
                              <p:par>
                                <p:cTn id="11" presetID="22" presetClass="entr" presetSubtype="8"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600"/>
                                        <p:tgtEl>
                                          <p:spTgt spid="3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left)">
                                      <p:cBhvr>
                                        <p:cTn id="16" dur="600"/>
                                        <p:tgtEl>
                                          <p:spTgt spid="1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6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600"/>
                                        <p:tgtEl>
                                          <p:spTgt spid="35"/>
                                        </p:tgtEl>
                                      </p:cBhvr>
                                    </p:animEffect>
                                  </p:childTnLst>
                                </p:cTn>
                              </p:par>
                              <p:par>
                                <p:cTn id="23" presetID="10"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600"/>
                                        <p:tgtEl>
                                          <p:spTgt spid="21"/>
                                        </p:tgtEl>
                                      </p:cBhvr>
                                    </p:animEffect>
                                  </p:childTnLst>
                                </p:cTn>
                              </p:par>
                            </p:childTnLst>
                          </p:cTn>
                        </p:par>
                        <p:par>
                          <p:cTn id="26" fill="hold">
                            <p:stCondLst>
                              <p:cond delay="6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600"/>
                                        <p:tgtEl>
                                          <p:spTgt spid="15"/>
                                        </p:tgtEl>
                                      </p:cBhvr>
                                    </p:animEffect>
                                  </p:childTnLst>
                                </p:cTn>
                              </p:par>
                            </p:childTnLst>
                          </p:cTn>
                        </p:par>
                        <p:par>
                          <p:cTn id="30" fill="hold">
                            <p:stCondLst>
                              <p:cond delay="1200"/>
                            </p:stCondLst>
                            <p:childTnLst>
                              <p:par>
                                <p:cTn id="31" presetID="10" presetClass="entr" presetSubtype="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600"/>
                                        <p:tgtEl>
                                          <p:spTgt spid="17"/>
                                        </p:tgtEl>
                                      </p:cBhvr>
                                    </p:animEffect>
                                  </p:childTnLst>
                                </p:cTn>
                              </p:par>
                            </p:childTnLst>
                          </p:cTn>
                        </p:par>
                        <p:par>
                          <p:cTn id="34" fill="hold">
                            <p:stCondLst>
                              <p:cond delay="1800"/>
                            </p:stCondLst>
                            <p:childTnLst>
                              <p:par>
                                <p:cTn id="35" presetID="10" presetClass="entr" presetSubtype="0" fill="hold"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2" grpId="0"/>
      <p:bldP spid="15" grpId="0" animBg="1"/>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ession">
            <a:extLst>
              <a:ext uri="{FF2B5EF4-FFF2-40B4-BE49-F238E27FC236}">
                <a16:creationId xmlns:a16="http://schemas.microsoft.com/office/drawing/2014/main" id="{EAAEA256-3EBD-412F-A231-A199F3DE651F}"/>
              </a:ext>
            </a:extLst>
          </p:cNvPr>
          <p:cNvSpPr>
            <a:spLocks noChangeArrowheads="1"/>
          </p:cNvSpPr>
          <p:nvPr/>
        </p:nvSpPr>
        <p:spPr bwMode="auto">
          <a:xfrm>
            <a:off x="6238167" y="1443356"/>
            <a:ext cx="265810" cy="4279900"/>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Gridlines">
            <a:extLst>
              <a:ext uri="{FF2B5EF4-FFF2-40B4-BE49-F238E27FC236}">
                <a16:creationId xmlns:a16="http://schemas.microsoft.com/office/drawing/2014/main" id="{5F5C4157-EE37-4A32-883D-02227B911A7F}"/>
              </a:ext>
            </a:extLst>
          </p:cNvPr>
          <p:cNvSpPr>
            <a:spLocks noEditPoints="1"/>
          </p:cNvSpPr>
          <p:nvPr/>
        </p:nvSpPr>
        <p:spPr bwMode="auto">
          <a:xfrm>
            <a:off x="1437438" y="1443356"/>
            <a:ext cx="8983663" cy="4267200"/>
          </a:xfrm>
          <a:custGeom>
            <a:avLst/>
            <a:gdLst>
              <a:gd name="T0" fmla="*/ 0 w 5659"/>
              <a:gd name="T1" fmla="*/ 2688 h 2688"/>
              <a:gd name="T2" fmla="*/ 5659 w 5659"/>
              <a:gd name="T3" fmla="*/ 2688 h 2688"/>
              <a:gd name="T4" fmla="*/ 0 w 5659"/>
              <a:gd name="T5" fmla="*/ 2352 h 2688"/>
              <a:gd name="T6" fmla="*/ 5659 w 5659"/>
              <a:gd name="T7" fmla="*/ 2352 h 2688"/>
              <a:gd name="T8" fmla="*/ 0 w 5659"/>
              <a:gd name="T9" fmla="*/ 2016 h 2688"/>
              <a:gd name="T10" fmla="*/ 5659 w 5659"/>
              <a:gd name="T11" fmla="*/ 2016 h 2688"/>
              <a:gd name="T12" fmla="*/ 0 w 5659"/>
              <a:gd name="T13" fmla="*/ 1680 h 2688"/>
              <a:gd name="T14" fmla="*/ 5659 w 5659"/>
              <a:gd name="T15" fmla="*/ 1680 h 2688"/>
              <a:gd name="T16" fmla="*/ 0 w 5659"/>
              <a:gd name="T17" fmla="*/ 1343 h 2688"/>
              <a:gd name="T18" fmla="*/ 5659 w 5659"/>
              <a:gd name="T19" fmla="*/ 1343 h 2688"/>
              <a:gd name="T20" fmla="*/ 0 w 5659"/>
              <a:gd name="T21" fmla="*/ 1007 h 2688"/>
              <a:gd name="T22" fmla="*/ 5659 w 5659"/>
              <a:gd name="T23" fmla="*/ 1007 h 2688"/>
              <a:gd name="T24" fmla="*/ 0 w 5659"/>
              <a:gd name="T25" fmla="*/ 672 h 2688"/>
              <a:gd name="T26" fmla="*/ 5659 w 5659"/>
              <a:gd name="T27" fmla="*/ 672 h 2688"/>
              <a:gd name="T28" fmla="*/ 0 w 5659"/>
              <a:gd name="T29" fmla="*/ 336 h 2688"/>
              <a:gd name="T30" fmla="*/ 5659 w 5659"/>
              <a:gd name="T31" fmla="*/ 336 h 2688"/>
              <a:gd name="T32" fmla="*/ 0 w 5659"/>
              <a:gd name="T33" fmla="*/ 0 h 2688"/>
              <a:gd name="T34" fmla="*/ 5659 w 5659"/>
              <a:gd name="T35"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659" h="2688">
                <a:moveTo>
                  <a:pt x="0" y="2688"/>
                </a:moveTo>
                <a:lnTo>
                  <a:pt x="5659" y="2688"/>
                </a:lnTo>
                <a:moveTo>
                  <a:pt x="0" y="2352"/>
                </a:moveTo>
                <a:lnTo>
                  <a:pt x="5659" y="2352"/>
                </a:lnTo>
                <a:moveTo>
                  <a:pt x="0" y="2016"/>
                </a:moveTo>
                <a:lnTo>
                  <a:pt x="5659" y="2016"/>
                </a:lnTo>
                <a:moveTo>
                  <a:pt x="0" y="1680"/>
                </a:moveTo>
                <a:lnTo>
                  <a:pt x="5659" y="1680"/>
                </a:lnTo>
                <a:moveTo>
                  <a:pt x="0" y="1343"/>
                </a:moveTo>
                <a:lnTo>
                  <a:pt x="5659" y="1343"/>
                </a:lnTo>
                <a:moveTo>
                  <a:pt x="0" y="1007"/>
                </a:moveTo>
                <a:lnTo>
                  <a:pt x="5659" y="1007"/>
                </a:lnTo>
                <a:moveTo>
                  <a:pt x="0" y="672"/>
                </a:moveTo>
                <a:lnTo>
                  <a:pt x="5659" y="672"/>
                </a:lnTo>
                <a:moveTo>
                  <a:pt x="0" y="336"/>
                </a:moveTo>
                <a:lnTo>
                  <a:pt x="5659" y="336"/>
                </a:lnTo>
                <a:moveTo>
                  <a:pt x="0" y="0"/>
                </a:moveTo>
                <a:lnTo>
                  <a:pt x="5659"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60" name="US Owner's Line">
            <a:extLst>
              <a:ext uri="{FF2B5EF4-FFF2-40B4-BE49-F238E27FC236}">
                <a16:creationId xmlns:a16="http://schemas.microsoft.com/office/drawing/2014/main" id="{68EFE586-46F3-4E93-ABB8-B16C7E44C09E}"/>
              </a:ext>
            </a:extLst>
          </p:cNvPr>
          <p:cNvSpPr>
            <a:spLocks/>
          </p:cNvSpPr>
          <p:nvPr/>
        </p:nvSpPr>
        <p:spPr bwMode="auto">
          <a:xfrm>
            <a:off x="1499350" y="1654418"/>
            <a:ext cx="8859838" cy="2987751"/>
          </a:xfrm>
          <a:custGeom>
            <a:avLst/>
            <a:gdLst>
              <a:gd name="T0" fmla="*/ 78 w 5581"/>
              <a:gd name="T1" fmla="*/ 1176 h 1713"/>
              <a:gd name="T2" fmla="*/ 233 w 5581"/>
              <a:gd name="T3" fmla="*/ 1210 h 1713"/>
              <a:gd name="T4" fmla="*/ 388 w 5581"/>
              <a:gd name="T5" fmla="*/ 1244 h 1713"/>
              <a:gd name="T6" fmla="*/ 543 w 5581"/>
              <a:gd name="T7" fmla="*/ 1311 h 1713"/>
              <a:gd name="T8" fmla="*/ 697 w 5581"/>
              <a:gd name="T9" fmla="*/ 1277 h 1713"/>
              <a:gd name="T10" fmla="*/ 853 w 5581"/>
              <a:gd name="T11" fmla="*/ 1311 h 1713"/>
              <a:gd name="T12" fmla="*/ 1008 w 5581"/>
              <a:gd name="T13" fmla="*/ 1311 h 1713"/>
              <a:gd name="T14" fmla="*/ 1163 w 5581"/>
              <a:gd name="T15" fmla="*/ 1344 h 1713"/>
              <a:gd name="T16" fmla="*/ 1318 w 5581"/>
              <a:gd name="T17" fmla="*/ 1244 h 1713"/>
              <a:gd name="T18" fmla="*/ 1473 w 5581"/>
              <a:gd name="T19" fmla="*/ 1244 h 1713"/>
              <a:gd name="T20" fmla="*/ 1628 w 5581"/>
              <a:gd name="T21" fmla="*/ 1277 h 1713"/>
              <a:gd name="T22" fmla="*/ 1783 w 5581"/>
              <a:gd name="T23" fmla="*/ 1277 h 1713"/>
              <a:gd name="T24" fmla="*/ 1938 w 5581"/>
              <a:gd name="T25" fmla="*/ 1311 h 1713"/>
              <a:gd name="T26" fmla="*/ 2093 w 5581"/>
              <a:gd name="T27" fmla="*/ 1277 h 1713"/>
              <a:gd name="T28" fmla="*/ 2248 w 5581"/>
              <a:gd name="T29" fmla="*/ 1244 h 1713"/>
              <a:gd name="T30" fmla="*/ 2403 w 5581"/>
              <a:gd name="T31" fmla="*/ 1244 h 1713"/>
              <a:gd name="T32" fmla="*/ 2558 w 5581"/>
              <a:gd name="T33" fmla="*/ 1277 h 1713"/>
              <a:gd name="T34" fmla="*/ 2713 w 5581"/>
              <a:gd name="T35" fmla="*/ 1277 h 1713"/>
              <a:gd name="T36" fmla="*/ 2869 w 5581"/>
              <a:gd name="T37" fmla="*/ 1277 h 1713"/>
              <a:gd name="T38" fmla="*/ 3023 w 5581"/>
              <a:gd name="T39" fmla="*/ 1277 h 1713"/>
              <a:gd name="T40" fmla="*/ 3178 w 5581"/>
              <a:gd name="T41" fmla="*/ 1344 h 1713"/>
              <a:gd name="T42" fmla="*/ 3333 w 5581"/>
              <a:gd name="T43" fmla="*/ 1445 h 1713"/>
              <a:gd name="T44" fmla="*/ 3488 w 5581"/>
              <a:gd name="T45" fmla="*/ 1479 h 1713"/>
              <a:gd name="T46" fmla="*/ 3643 w 5581"/>
              <a:gd name="T47" fmla="*/ 1546 h 1713"/>
              <a:gd name="T48" fmla="*/ 3798 w 5581"/>
              <a:gd name="T49" fmla="*/ 1646 h 1713"/>
              <a:gd name="T50" fmla="*/ 3954 w 5581"/>
              <a:gd name="T51" fmla="*/ 1713 h 1713"/>
              <a:gd name="T52" fmla="*/ 4108 w 5581"/>
              <a:gd name="T53" fmla="*/ 1713 h 1713"/>
              <a:gd name="T54" fmla="*/ 4264 w 5581"/>
              <a:gd name="T55" fmla="*/ 1612 h 1713"/>
              <a:gd name="T56" fmla="*/ 4418 w 5581"/>
              <a:gd name="T57" fmla="*/ 1512 h 1713"/>
              <a:gd name="T58" fmla="*/ 4573 w 5581"/>
              <a:gd name="T59" fmla="*/ 1344 h 1713"/>
              <a:gd name="T60" fmla="*/ 4728 w 5581"/>
              <a:gd name="T61" fmla="*/ 1109 h 1713"/>
              <a:gd name="T62" fmla="*/ 4883 w 5581"/>
              <a:gd name="T63" fmla="*/ 941 h 1713"/>
              <a:gd name="T64" fmla="*/ 5039 w 5581"/>
              <a:gd name="T65" fmla="*/ 773 h 1713"/>
              <a:gd name="T66" fmla="*/ 5193 w 5581"/>
              <a:gd name="T67" fmla="*/ 538 h 1713"/>
              <a:gd name="T68" fmla="*/ 5349 w 5581"/>
              <a:gd name="T69" fmla="*/ 269 h 1713"/>
              <a:gd name="T70" fmla="*/ 5503 w 5581"/>
              <a:gd name="T71" fmla="*/ 67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81" h="1713">
                <a:moveTo>
                  <a:pt x="0" y="1210"/>
                </a:moveTo>
                <a:lnTo>
                  <a:pt x="78" y="1176"/>
                </a:lnTo>
                <a:lnTo>
                  <a:pt x="155" y="1210"/>
                </a:lnTo>
                <a:lnTo>
                  <a:pt x="233" y="1210"/>
                </a:lnTo>
                <a:lnTo>
                  <a:pt x="311" y="1210"/>
                </a:lnTo>
                <a:lnTo>
                  <a:pt x="388" y="1244"/>
                </a:lnTo>
                <a:lnTo>
                  <a:pt x="465" y="1277"/>
                </a:lnTo>
                <a:lnTo>
                  <a:pt x="543" y="1311"/>
                </a:lnTo>
                <a:lnTo>
                  <a:pt x="621" y="1311"/>
                </a:lnTo>
                <a:lnTo>
                  <a:pt x="697" y="1277"/>
                </a:lnTo>
                <a:lnTo>
                  <a:pt x="775" y="1311"/>
                </a:lnTo>
                <a:lnTo>
                  <a:pt x="853" y="1311"/>
                </a:lnTo>
                <a:lnTo>
                  <a:pt x="931" y="1344"/>
                </a:lnTo>
                <a:lnTo>
                  <a:pt x="1008" y="1311"/>
                </a:lnTo>
                <a:lnTo>
                  <a:pt x="1085" y="1311"/>
                </a:lnTo>
                <a:lnTo>
                  <a:pt x="1163" y="1344"/>
                </a:lnTo>
                <a:lnTo>
                  <a:pt x="1240" y="1277"/>
                </a:lnTo>
                <a:lnTo>
                  <a:pt x="1318" y="1244"/>
                </a:lnTo>
                <a:lnTo>
                  <a:pt x="1396" y="1244"/>
                </a:lnTo>
                <a:lnTo>
                  <a:pt x="1473" y="1244"/>
                </a:lnTo>
                <a:lnTo>
                  <a:pt x="1550" y="1244"/>
                </a:lnTo>
                <a:lnTo>
                  <a:pt x="1628" y="1277"/>
                </a:lnTo>
                <a:lnTo>
                  <a:pt x="1706" y="1277"/>
                </a:lnTo>
                <a:lnTo>
                  <a:pt x="1783" y="1277"/>
                </a:lnTo>
                <a:lnTo>
                  <a:pt x="1860" y="1277"/>
                </a:lnTo>
                <a:lnTo>
                  <a:pt x="1938" y="1311"/>
                </a:lnTo>
                <a:lnTo>
                  <a:pt x="2016" y="1311"/>
                </a:lnTo>
                <a:lnTo>
                  <a:pt x="2093" y="1277"/>
                </a:lnTo>
                <a:lnTo>
                  <a:pt x="2170" y="1277"/>
                </a:lnTo>
                <a:lnTo>
                  <a:pt x="2248" y="1244"/>
                </a:lnTo>
                <a:lnTo>
                  <a:pt x="2326" y="1277"/>
                </a:lnTo>
                <a:lnTo>
                  <a:pt x="2403" y="1244"/>
                </a:lnTo>
                <a:lnTo>
                  <a:pt x="2481" y="1244"/>
                </a:lnTo>
                <a:lnTo>
                  <a:pt x="2558" y="1277"/>
                </a:lnTo>
                <a:lnTo>
                  <a:pt x="2635" y="1244"/>
                </a:lnTo>
                <a:lnTo>
                  <a:pt x="2713" y="1277"/>
                </a:lnTo>
                <a:lnTo>
                  <a:pt x="2791" y="1277"/>
                </a:lnTo>
                <a:lnTo>
                  <a:pt x="2869" y="1277"/>
                </a:lnTo>
                <a:lnTo>
                  <a:pt x="2945" y="1277"/>
                </a:lnTo>
                <a:lnTo>
                  <a:pt x="3023" y="1277"/>
                </a:lnTo>
                <a:lnTo>
                  <a:pt x="3101" y="1311"/>
                </a:lnTo>
                <a:lnTo>
                  <a:pt x="3178" y="1344"/>
                </a:lnTo>
                <a:lnTo>
                  <a:pt x="3255" y="1344"/>
                </a:lnTo>
                <a:lnTo>
                  <a:pt x="3333" y="1445"/>
                </a:lnTo>
                <a:lnTo>
                  <a:pt x="3411" y="1445"/>
                </a:lnTo>
                <a:lnTo>
                  <a:pt x="3488" y="1479"/>
                </a:lnTo>
                <a:lnTo>
                  <a:pt x="3566" y="1546"/>
                </a:lnTo>
                <a:lnTo>
                  <a:pt x="3643" y="1546"/>
                </a:lnTo>
                <a:lnTo>
                  <a:pt x="3720" y="1612"/>
                </a:lnTo>
                <a:lnTo>
                  <a:pt x="3798" y="1646"/>
                </a:lnTo>
                <a:lnTo>
                  <a:pt x="3876" y="1713"/>
                </a:lnTo>
                <a:lnTo>
                  <a:pt x="3954" y="1713"/>
                </a:lnTo>
                <a:lnTo>
                  <a:pt x="4030" y="1713"/>
                </a:lnTo>
                <a:lnTo>
                  <a:pt x="4108" y="1713"/>
                </a:lnTo>
                <a:lnTo>
                  <a:pt x="4186" y="1680"/>
                </a:lnTo>
                <a:lnTo>
                  <a:pt x="4264" y="1612"/>
                </a:lnTo>
                <a:lnTo>
                  <a:pt x="4341" y="1579"/>
                </a:lnTo>
                <a:lnTo>
                  <a:pt x="4418" y="1512"/>
                </a:lnTo>
                <a:lnTo>
                  <a:pt x="4496" y="1412"/>
                </a:lnTo>
                <a:lnTo>
                  <a:pt x="4573" y="1344"/>
                </a:lnTo>
                <a:lnTo>
                  <a:pt x="4651" y="1210"/>
                </a:lnTo>
                <a:lnTo>
                  <a:pt x="4728" y="1109"/>
                </a:lnTo>
                <a:lnTo>
                  <a:pt x="4806" y="1008"/>
                </a:lnTo>
                <a:lnTo>
                  <a:pt x="4883" y="941"/>
                </a:lnTo>
                <a:lnTo>
                  <a:pt x="4961" y="874"/>
                </a:lnTo>
                <a:lnTo>
                  <a:pt x="5039" y="773"/>
                </a:lnTo>
                <a:lnTo>
                  <a:pt x="5115" y="672"/>
                </a:lnTo>
                <a:lnTo>
                  <a:pt x="5193" y="538"/>
                </a:lnTo>
                <a:lnTo>
                  <a:pt x="5271" y="437"/>
                </a:lnTo>
                <a:lnTo>
                  <a:pt x="5349" y="269"/>
                </a:lnTo>
                <a:lnTo>
                  <a:pt x="5426" y="134"/>
                </a:lnTo>
                <a:lnTo>
                  <a:pt x="5503" y="67"/>
                </a:lnTo>
                <a:lnTo>
                  <a:pt x="5581" y="0"/>
                </a:lnTo>
              </a:path>
            </a:pathLst>
          </a:custGeom>
          <a:noFill/>
          <a:ln w="539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chemeClr val="accent6"/>
              </a:solidFill>
            </a:endParaRPr>
          </a:p>
        </p:txBody>
      </p:sp>
      <p:sp>
        <p:nvSpPr>
          <p:cNvPr id="24" name="Right Y-Axis Label">
            <a:extLst>
              <a:ext uri="{FF2B5EF4-FFF2-40B4-BE49-F238E27FC236}">
                <a16:creationId xmlns:a16="http://schemas.microsoft.com/office/drawing/2014/main" id="{182A1789-B889-4C91-80E7-4E91E691408A}"/>
              </a:ext>
            </a:extLst>
          </p:cNvPr>
          <p:cNvSpPr/>
          <p:nvPr/>
        </p:nvSpPr>
        <p:spPr>
          <a:xfrm rot="16200000">
            <a:off x="9114061" y="3624261"/>
            <a:ext cx="4143629"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lumMod val="85000"/>
                  </a:schemeClr>
                </a:solidFill>
              </a:rPr>
              <a:t>Case-Shiller Home Price Index YoY (%)</a:t>
            </a:r>
          </a:p>
        </p:txBody>
      </p:sp>
      <p:grpSp>
        <p:nvGrpSpPr>
          <p:cNvPr id="90" name="Right Y Axis">
            <a:extLst>
              <a:ext uri="{FF2B5EF4-FFF2-40B4-BE49-F238E27FC236}">
                <a16:creationId xmlns:a16="http://schemas.microsoft.com/office/drawing/2014/main" id="{ED2EDDD8-4DCC-4792-92B9-9E8F592789EE}"/>
              </a:ext>
            </a:extLst>
          </p:cNvPr>
          <p:cNvGrpSpPr/>
          <p:nvPr/>
        </p:nvGrpSpPr>
        <p:grpSpPr>
          <a:xfrm>
            <a:off x="10608425" y="1328421"/>
            <a:ext cx="214802" cy="4498032"/>
            <a:chOff x="10628313" y="1282701"/>
            <a:chExt cx="214802" cy="4498032"/>
          </a:xfrm>
        </p:grpSpPr>
        <p:sp>
          <p:nvSpPr>
            <p:cNvPr id="62" name="Rectangle 46">
              <a:extLst>
                <a:ext uri="{FF2B5EF4-FFF2-40B4-BE49-F238E27FC236}">
                  <a16:creationId xmlns:a16="http://schemas.microsoft.com/office/drawing/2014/main" id="{7B718117-3681-4A3A-9F8F-CC1E9F0DB775}"/>
                </a:ext>
              </a:extLst>
            </p:cNvPr>
            <p:cNvSpPr>
              <a:spLocks noChangeArrowheads="1"/>
            </p:cNvSpPr>
            <p:nvPr/>
          </p:nvSpPr>
          <p:spPr bwMode="auto">
            <a:xfrm>
              <a:off x="10628313" y="554990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lumMod val="85000"/>
                    </a:schemeClr>
                  </a:solidFill>
                  <a:effectLst/>
                  <a:latin typeface="Roboto" panose="02000000000000000000" pitchFamily="2" charset="0"/>
                </a:rPr>
                <a:t>3</a:t>
              </a:r>
              <a:endParaRPr kumimoji="0" lang="en-US" altLang="en-US" sz="1500" b="0" i="0" u="none" strike="noStrike" cap="none" normalizeH="0" baseline="0">
                <a:ln>
                  <a:noFill/>
                </a:ln>
                <a:solidFill>
                  <a:schemeClr val="bg1">
                    <a:lumMod val="85000"/>
                  </a:schemeClr>
                </a:solidFill>
                <a:effectLst/>
              </a:endParaRPr>
            </a:p>
          </p:txBody>
        </p:sp>
        <p:sp>
          <p:nvSpPr>
            <p:cNvPr id="63" name="Rectangle 47">
              <a:extLst>
                <a:ext uri="{FF2B5EF4-FFF2-40B4-BE49-F238E27FC236}">
                  <a16:creationId xmlns:a16="http://schemas.microsoft.com/office/drawing/2014/main" id="{02B02676-01F6-4E04-B733-78594A2C8989}"/>
                </a:ext>
              </a:extLst>
            </p:cNvPr>
            <p:cNvSpPr>
              <a:spLocks noChangeArrowheads="1"/>
            </p:cNvSpPr>
            <p:nvPr/>
          </p:nvSpPr>
          <p:spPr bwMode="auto">
            <a:xfrm>
              <a:off x="10628313" y="50752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lumMod val="85000"/>
                    </a:schemeClr>
                  </a:solidFill>
                  <a:effectLst/>
                  <a:latin typeface="Roboto" panose="02000000000000000000" pitchFamily="2" charset="0"/>
                </a:rPr>
                <a:t>5</a:t>
              </a:r>
              <a:endParaRPr kumimoji="0" lang="en-US" altLang="en-US" sz="1500" b="0" i="0" u="none" strike="noStrike" cap="none" normalizeH="0" baseline="0">
                <a:ln>
                  <a:noFill/>
                </a:ln>
                <a:solidFill>
                  <a:schemeClr val="bg1">
                    <a:lumMod val="85000"/>
                  </a:schemeClr>
                </a:solidFill>
                <a:effectLst/>
              </a:endParaRPr>
            </a:p>
          </p:txBody>
        </p:sp>
        <p:sp>
          <p:nvSpPr>
            <p:cNvPr id="64" name="Rectangle 48">
              <a:extLst>
                <a:ext uri="{FF2B5EF4-FFF2-40B4-BE49-F238E27FC236}">
                  <a16:creationId xmlns:a16="http://schemas.microsoft.com/office/drawing/2014/main" id="{9203D6AD-C0DD-4ADB-AFAE-D640CDA31CBF}"/>
                </a:ext>
              </a:extLst>
            </p:cNvPr>
            <p:cNvSpPr>
              <a:spLocks noChangeArrowheads="1"/>
            </p:cNvSpPr>
            <p:nvPr/>
          </p:nvSpPr>
          <p:spPr bwMode="auto">
            <a:xfrm>
              <a:off x="10628313" y="460057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lumMod val="85000"/>
                    </a:schemeClr>
                  </a:solidFill>
                  <a:effectLst/>
                  <a:latin typeface="Roboto" panose="02000000000000000000" pitchFamily="2" charset="0"/>
                </a:rPr>
                <a:t>7</a:t>
              </a:r>
              <a:endParaRPr kumimoji="0" lang="en-US" altLang="en-US" sz="1500" b="0" i="0" u="none" strike="noStrike" cap="none" normalizeH="0" baseline="0" dirty="0">
                <a:ln>
                  <a:noFill/>
                </a:ln>
                <a:solidFill>
                  <a:schemeClr val="bg1">
                    <a:lumMod val="85000"/>
                  </a:schemeClr>
                </a:solidFill>
                <a:effectLst/>
              </a:endParaRPr>
            </a:p>
          </p:txBody>
        </p:sp>
        <p:sp>
          <p:nvSpPr>
            <p:cNvPr id="65" name="Rectangle 49">
              <a:extLst>
                <a:ext uri="{FF2B5EF4-FFF2-40B4-BE49-F238E27FC236}">
                  <a16:creationId xmlns:a16="http://schemas.microsoft.com/office/drawing/2014/main" id="{05C27D65-710E-474D-985E-FB8BC68DB776}"/>
                </a:ext>
              </a:extLst>
            </p:cNvPr>
            <p:cNvSpPr>
              <a:spLocks noChangeArrowheads="1"/>
            </p:cNvSpPr>
            <p:nvPr/>
          </p:nvSpPr>
          <p:spPr bwMode="auto">
            <a:xfrm>
              <a:off x="10628313" y="412750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lumMod val="85000"/>
                    </a:schemeClr>
                  </a:solidFill>
                  <a:effectLst/>
                  <a:latin typeface="Roboto" panose="02000000000000000000" pitchFamily="2" charset="0"/>
                </a:rPr>
                <a:t>9</a:t>
              </a:r>
              <a:endParaRPr kumimoji="0" lang="en-US" altLang="en-US" sz="1500" b="0" i="0" u="none" strike="noStrike" cap="none" normalizeH="0" baseline="0">
                <a:ln>
                  <a:noFill/>
                </a:ln>
                <a:solidFill>
                  <a:schemeClr val="bg1">
                    <a:lumMod val="85000"/>
                  </a:schemeClr>
                </a:solidFill>
                <a:effectLst/>
              </a:endParaRPr>
            </a:p>
          </p:txBody>
        </p:sp>
        <p:sp>
          <p:nvSpPr>
            <p:cNvPr id="66" name="Rectangle 50">
              <a:extLst>
                <a:ext uri="{FF2B5EF4-FFF2-40B4-BE49-F238E27FC236}">
                  <a16:creationId xmlns:a16="http://schemas.microsoft.com/office/drawing/2014/main" id="{C361002C-E7F3-4EDE-B807-8E9E4F53F3A4}"/>
                </a:ext>
              </a:extLst>
            </p:cNvPr>
            <p:cNvSpPr>
              <a:spLocks noChangeArrowheads="1"/>
            </p:cNvSpPr>
            <p:nvPr/>
          </p:nvSpPr>
          <p:spPr bwMode="auto">
            <a:xfrm>
              <a:off x="10628313" y="36528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lumMod val="85000"/>
                    </a:schemeClr>
                  </a:solidFill>
                  <a:effectLst/>
                  <a:latin typeface="Roboto" panose="02000000000000000000" pitchFamily="2" charset="0"/>
                </a:rPr>
                <a:t>11</a:t>
              </a:r>
              <a:endParaRPr kumimoji="0" lang="en-US" altLang="en-US" sz="1500" b="0" i="0" u="none" strike="noStrike" cap="none" normalizeH="0" baseline="0">
                <a:ln>
                  <a:noFill/>
                </a:ln>
                <a:solidFill>
                  <a:schemeClr val="bg1">
                    <a:lumMod val="85000"/>
                  </a:schemeClr>
                </a:solidFill>
                <a:effectLst/>
              </a:endParaRPr>
            </a:p>
          </p:txBody>
        </p:sp>
        <p:sp>
          <p:nvSpPr>
            <p:cNvPr id="67" name="Rectangle 51">
              <a:extLst>
                <a:ext uri="{FF2B5EF4-FFF2-40B4-BE49-F238E27FC236}">
                  <a16:creationId xmlns:a16="http://schemas.microsoft.com/office/drawing/2014/main" id="{4FEB4D9B-F01F-45FE-AEAB-6E2D898AE82E}"/>
                </a:ext>
              </a:extLst>
            </p:cNvPr>
            <p:cNvSpPr>
              <a:spLocks noChangeArrowheads="1"/>
            </p:cNvSpPr>
            <p:nvPr/>
          </p:nvSpPr>
          <p:spPr bwMode="auto">
            <a:xfrm>
              <a:off x="10628313" y="3179763"/>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lumMod val="85000"/>
                    </a:schemeClr>
                  </a:solidFill>
                  <a:effectLst/>
                  <a:latin typeface="Roboto" panose="02000000000000000000" pitchFamily="2" charset="0"/>
                </a:rPr>
                <a:t>13</a:t>
              </a:r>
              <a:endParaRPr kumimoji="0" lang="en-US" altLang="en-US" sz="1500" b="0" i="0" u="none" strike="noStrike" cap="none" normalizeH="0" baseline="0">
                <a:ln>
                  <a:noFill/>
                </a:ln>
                <a:solidFill>
                  <a:schemeClr val="bg1">
                    <a:lumMod val="85000"/>
                  </a:schemeClr>
                </a:solidFill>
                <a:effectLst/>
              </a:endParaRPr>
            </a:p>
          </p:txBody>
        </p:sp>
        <p:sp>
          <p:nvSpPr>
            <p:cNvPr id="68" name="Rectangle 52">
              <a:extLst>
                <a:ext uri="{FF2B5EF4-FFF2-40B4-BE49-F238E27FC236}">
                  <a16:creationId xmlns:a16="http://schemas.microsoft.com/office/drawing/2014/main" id="{A1F6D440-61E4-4E3E-BD61-86C8E16F8DF6}"/>
                </a:ext>
              </a:extLst>
            </p:cNvPr>
            <p:cNvSpPr>
              <a:spLocks noChangeArrowheads="1"/>
            </p:cNvSpPr>
            <p:nvPr/>
          </p:nvSpPr>
          <p:spPr bwMode="auto">
            <a:xfrm>
              <a:off x="10628313" y="270510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lumMod val="85000"/>
                    </a:schemeClr>
                  </a:solidFill>
                  <a:effectLst/>
                  <a:latin typeface="Roboto" panose="02000000000000000000" pitchFamily="2" charset="0"/>
                </a:rPr>
                <a:t>15</a:t>
              </a:r>
              <a:endParaRPr kumimoji="0" lang="en-US" altLang="en-US" sz="1500" b="0" i="0" u="none" strike="noStrike" cap="none" normalizeH="0" baseline="0" dirty="0">
                <a:ln>
                  <a:noFill/>
                </a:ln>
                <a:solidFill>
                  <a:schemeClr val="bg1">
                    <a:lumMod val="85000"/>
                  </a:schemeClr>
                </a:solidFill>
                <a:effectLst/>
              </a:endParaRPr>
            </a:p>
          </p:txBody>
        </p:sp>
        <p:sp>
          <p:nvSpPr>
            <p:cNvPr id="69" name="Rectangle 53">
              <a:extLst>
                <a:ext uri="{FF2B5EF4-FFF2-40B4-BE49-F238E27FC236}">
                  <a16:creationId xmlns:a16="http://schemas.microsoft.com/office/drawing/2014/main" id="{CE8AC475-8639-429F-98C9-466F335F6047}"/>
                </a:ext>
              </a:extLst>
            </p:cNvPr>
            <p:cNvSpPr>
              <a:spLocks noChangeArrowheads="1"/>
            </p:cNvSpPr>
            <p:nvPr/>
          </p:nvSpPr>
          <p:spPr bwMode="auto">
            <a:xfrm>
              <a:off x="10628313" y="223043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bg1">
                      <a:lumMod val="85000"/>
                    </a:schemeClr>
                  </a:solidFill>
                  <a:effectLst/>
                  <a:latin typeface="Roboto" panose="02000000000000000000" pitchFamily="2" charset="0"/>
                </a:rPr>
                <a:t>17</a:t>
              </a:r>
              <a:endParaRPr kumimoji="0" lang="en-US" altLang="en-US" sz="1500" b="0" i="0" u="none" strike="noStrike" cap="none" normalizeH="0" baseline="0">
                <a:ln>
                  <a:noFill/>
                </a:ln>
                <a:solidFill>
                  <a:schemeClr val="bg1">
                    <a:lumMod val="85000"/>
                  </a:schemeClr>
                </a:solidFill>
                <a:effectLst/>
              </a:endParaRPr>
            </a:p>
          </p:txBody>
        </p:sp>
        <p:sp>
          <p:nvSpPr>
            <p:cNvPr id="70" name="Rectangle 54">
              <a:extLst>
                <a:ext uri="{FF2B5EF4-FFF2-40B4-BE49-F238E27FC236}">
                  <a16:creationId xmlns:a16="http://schemas.microsoft.com/office/drawing/2014/main" id="{08E15860-3692-49AD-8A5D-B841713E1F00}"/>
                </a:ext>
              </a:extLst>
            </p:cNvPr>
            <p:cNvSpPr>
              <a:spLocks noChangeArrowheads="1"/>
            </p:cNvSpPr>
            <p:nvPr/>
          </p:nvSpPr>
          <p:spPr bwMode="auto">
            <a:xfrm>
              <a:off x="10628313" y="1757363"/>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lumMod val="85000"/>
                    </a:schemeClr>
                  </a:solidFill>
                  <a:effectLst/>
                  <a:latin typeface="Roboto" panose="02000000000000000000" pitchFamily="2" charset="0"/>
                </a:rPr>
                <a:t>19</a:t>
              </a:r>
              <a:endParaRPr kumimoji="0" lang="en-US" altLang="en-US" sz="1500" b="0" i="0" u="none" strike="noStrike" cap="none" normalizeH="0" baseline="0" dirty="0">
                <a:ln>
                  <a:noFill/>
                </a:ln>
                <a:solidFill>
                  <a:schemeClr val="bg1">
                    <a:lumMod val="85000"/>
                  </a:schemeClr>
                </a:solidFill>
                <a:effectLst/>
              </a:endParaRPr>
            </a:p>
          </p:txBody>
        </p:sp>
        <p:sp>
          <p:nvSpPr>
            <p:cNvPr id="71" name="Rectangle 55">
              <a:extLst>
                <a:ext uri="{FF2B5EF4-FFF2-40B4-BE49-F238E27FC236}">
                  <a16:creationId xmlns:a16="http://schemas.microsoft.com/office/drawing/2014/main" id="{8C7A2B28-52FC-432C-ADAD-AFE746BE2F20}"/>
                </a:ext>
              </a:extLst>
            </p:cNvPr>
            <p:cNvSpPr>
              <a:spLocks noChangeArrowheads="1"/>
            </p:cNvSpPr>
            <p:nvPr/>
          </p:nvSpPr>
          <p:spPr bwMode="auto">
            <a:xfrm>
              <a:off x="10628313" y="128270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bg1">
                      <a:lumMod val="85000"/>
                    </a:schemeClr>
                  </a:solidFill>
                  <a:effectLst/>
                  <a:latin typeface="Roboto" panose="02000000000000000000" pitchFamily="2" charset="0"/>
                </a:rPr>
                <a:t>21</a:t>
              </a:r>
              <a:endParaRPr kumimoji="0" lang="en-US" altLang="en-US" sz="1500" b="0" i="0" u="none" strike="noStrike" cap="none" normalizeH="0" baseline="0" dirty="0">
                <a:ln>
                  <a:noFill/>
                </a:ln>
                <a:solidFill>
                  <a:schemeClr val="bg1">
                    <a:lumMod val="85000"/>
                  </a:schemeClr>
                </a:solidFill>
                <a:effectLst/>
              </a:endParaRPr>
            </a:p>
          </p:txBody>
        </p:sp>
      </p:grpSp>
      <p:sp>
        <p:nvSpPr>
          <p:cNvPr id="12" name="Left Y-Axis Label">
            <a:extLst>
              <a:ext uri="{FF2B5EF4-FFF2-40B4-BE49-F238E27FC236}">
                <a16:creationId xmlns:a16="http://schemas.microsoft.com/office/drawing/2014/main" id="{8DEC7DB3-2B05-4549-9360-4AB9AD4E119C}"/>
              </a:ext>
            </a:extLst>
          </p:cNvPr>
          <p:cNvSpPr/>
          <p:nvPr/>
        </p:nvSpPr>
        <p:spPr>
          <a:xfrm rot="16200000">
            <a:off x="-1473712" y="3624262"/>
            <a:ext cx="442087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6"/>
                </a:solidFill>
              </a:rPr>
              <a:t>U.S. Owner’s Equivalent Rent YoY (%)</a:t>
            </a:r>
          </a:p>
        </p:txBody>
      </p:sp>
      <p:grpSp>
        <p:nvGrpSpPr>
          <p:cNvPr id="89" name="Left Y Axis">
            <a:extLst>
              <a:ext uri="{FF2B5EF4-FFF2-40B4-BE49-F238E27FC236}">
                <a16:creationId xmlns:a16="http://schemas.microsoft.com/office/drawing/2014/main" id="{9D58CA69-BD32-46BB-904C-64CB3F783B68}"/>
              </a:ext>
            </a:extLst>
          </p:cNvPr>
          <p:cNvGrpSpPr/>
          <p:nvPr/>
        </p:nvGrpSpPr>
        <p:grpSpPr>
          <a:xfrm>
            <a:off x="1131368" y="1322706"/>
            <a:ext cx="107402" cy="4499619"/>
            <a:chOff x="1120776" y="1263651"/>
            <a:chExt cx="107402" cy="4499619"/>
          </a:xfrm>
        </p:grpSpPr>
        <p:sp>
          <p:nvSpPr>
            <p:cNvPr id="72" name="Rectangle 56">
              <a:extLst>
                <a:ext uri="{FF2B5EF4-FFF2-40B4-BE49-F238E27FC236}">
                  <a16:creationId xmlns:a16="http://schemas.microsoft.com/office/drawing/2014/main" id="{3385EBAB-8D31-458E-AC28-D7E5CE8CDDB4}"/>
                </a:ext>
              </a:extLst>
            </p:cNvPr>
            <p:cNvSpPr>
              <a:spLocks noChangeArrowheads="1"/>
            </p:cNvSpPr>
            <p:nvPr/>
          </p:nvSpPr>
          <p:spPr bwMode="auto">
            <a:xfrm>
              <a:off x="1120776" y="55324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0</a:t>
              </a:r>
              <a:endParaRPr kumimoji="0" lang="en-US" altLang="en-US" sz="1500" b="0" i="0" u="none" strike="noStrike" cap="none" normalizeH="0" baseline="0">
                <a:ln>
                  <a:noFill/>
                </a:ln>
                <a:solidFill>
                  <a:schemeClr val="accent6"/>
                </a:solidFill>
                <a:effectLst/>
              </a:endParaRPr>
            </a:p>
          </p:txBody>
        </p:sp>
        <p:sp>
          <p:nvSpPr>
            <p:cNvPr id="73" name="Rectangle 57">
              <a:extLst>
                <a:ext uri="{FF2B5EF4-FFF2-40B4-BE49-F238E27FC236}">
                  <a16:creationId xmlns:a16="http://schemas.microsoft.com/office/drawing/2014/main" id="{69E9BD06-0D8F-4E45-BAC9-50C49588427C}"/>
                </a:ext>
              </a:extLst>
            </p:cNvPr>
            <p:cNvSpPr>
              <a:spLocks noChangeArrowheads="1"/>
            </p:cNvSpPr>
            <p:nvPr/>
          </p:nvSpPr>
          <p:spPr bwMode="auto">
            <a:xfrm>
              <a:off x="1120776" y="49990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1</a:t>
              </a:r>
              <a:endParaRPr kumimoji="0" lang="en-US" altLang="en-US" sz="1500" b="0" i="0" u="none" strike="noStrike" cap="none" normalizeH="0" baseline="0">
                <a:ln>
                  <a:noFill/>
                </a:ln>
                <a:solidFill>
                  <a:schemeClr val="accent6"/>
                </a:solidFill>
                <a:effectLst/>
              </a:endParaRPr>
            </a:p>
          </p:txBody>
        </p:sp>
        <p:sp>
          <p:nvSpPr>
            <p:cNvPr id="74" name="Rectangle 58">
              <a:extLst>
                <a:ext uri="{FF2B5EF4-FFF2-40B4-BE49-F238E27FC236}">
                  <a16:creationId xmlns:a16="http://schemas.microsoft.com/office/drawing/2014/main" id="{5BF8E0E1-5BD4-464E-BCEA-1035AA413050}"/>
                </a:ext>
              </a:extLst>
            </p:cNvPr>
            <p:cNvSpPr>
              <a:spLocks noChangeArrowheads="1"/>
            </p:cNvSpPr>
            <p:nvPr/>
          </p:nvSpPr>
          <p:spPr bwMode="auto">
            <a:xfrm>
              <a:off x="1120776" y="44656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2</a:t>
              </a:r>
              <a:endParaRPr kumimoji="0" lang="en-US" altLang="en-US" sz="1500" b="0" i="0" u="none" strike="noStrike" cap="none" normalizeH="0" baseline="0">
                <a:ln>
                  <a:noFill/>
                </a:ln>
                <a:solidFill>
                  <a:schemeClr val="accent6"/>
                </a:solidFill>
                <a:effectLst/>
              </a:endParaRPr>
            </a:p>
          </p:txBody>
        </p:sp>
        <p:sp>
          <p:nvSpPr>
            <p:cNvPr id="75" name="Rectangle 59">
              <a:extLst>
                <a:ext uri="{FF2B5EF4-FFF2-40B4-BE49-F238E27FC236}">
                  <a16:creationId xmlns:a16="http://schemas.microsoft.com/office/drawing/2014/main" id="{3B6CA782-E94F-43D8-8170-3A8E11A766CC}"/>
                </a:ext>
              </a:extLst>
            </p:cNvPr>
            <p:cNvSpPr>
              <a:spLocks noChangeArrowheads="1"/>
            </p:cNvSpPr>
            <p:nvPr/>
          </p:nvSpPr>
          <p:spPr bwMode="auto">
            <a:xfrm>
              <a:off x="1120776" y="39322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3</a:t>
              </a:r>
              <a:endParaRPr kumimoji="0" lang="en-US" altLang="en-US" sz="1500" b="0" i="0" u="none" strike="noStrike" cap="none" normalizeH="0" baseline="0">
                <a:ln>
                  <a:noFill/>
                </a:ln>
                <a:solidFill>
                  <a:schemeClr val="accent6"/>
                </a:solidFill>
                <a:effectLst/>
              </a:endParaRPr>
            </a:p>
          </p:txBody>
        </p:sp>
        <p:sp>
          <p:nvSpPr>
            <p:cNvPr id="76" name="Rectangle 60">
              <a:extLst>
                <a:ext uri="{FF2B5EF4-FFF2-40B4-BE49-F238E27FC236}">
                  <a16:creationId xmlns:a16="http://schemas.microsoft.com/office/drawing/2014/main" id="{012EDC49-9E88-417D-8C8C-2B06450FE32B}"/>
                </a:ext>
              </a:extLst>
            </p:cNvPr>
            <p:cNvSpPr>
              <a:spLocks noChangeArrowheads="1"/>
            </p:cNvSpPr>
            <p:nvPr/>
          </p:nvSpPr>
          <p:spPr bwMode="auto">
            <a:xfrm>
              <a:off x="1120776" y="33988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4</a:t>
              </a:r>
              <a:endParaRPr kumimoji="0" lang="en-US" altLang="en-US" sz="1500" b="0" i="0" u="none" strike="noStrike" cap="none" normalizeH="0" baseline="0">
                <a:ln>
                  <a:noFill/>
                </a:ln>
                <a:solidFill>
                  <a:schemeClr val="accent6"/>
                </a:solidFill>
                <a:effectLst/>
              </a:endParaRPr>
            </a:p>
          </p:txBody>
        </p:sp>
        <p:sp>
          <p:nvSpPr>
            <p:cNvPr id="77" name="Rectangle 61">
              <a:extLst>
                <a:ext uri="{FF2B5EF4-FFF2-40B4-BE49-F238E27FC236}">
                  <a16:creationId xmlns:a16="http://schemas.microsoft.com/office/drawing/2014/main" id="{EEF32AFC-6405-452C-8465-17562313EA9B}"/>
                </a:ext>
              </a:extLst>
            </p:cNvPr>
            <p:cNvSpPr>
              <a:spLocks noChangeArrowheads="1"/>
            </p:cNvSpPr>
            <p:nvPr/>
          </p:nvSpPr>
          <p:spPr bwMode="auto">
            <a:xfrm>
              <a:off x="1120776" y="28654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accent6"/>
                  </a:solidFill>
                  <a:effectLst/>
                  <a:latin typeface="Roboto" panose="02000000000000000000" pitchFamily="2" charset="0"/>
                </a:rPr>
                <a:t>5</a:t>
              </a:r>
              <a:endParaRPr kumimoji="0" lang="en-US" altLang="en-US" sz="1500" b="0" i="0" u="none" strike="noStrike" cap="none" normalizeH="0" baseline="0" dirty="0">
                <a:ln>
                  <a:noFill/>
                </a:ln>
                <a:solidFill>
                  <a:schemeClr val="accent6"/>
                </a:solidFill>
                <a:effectLst/>
              </a:endParaRPr>
            </a:p>
          </p:txBody>
        </p:sp>
        <p:sp>
          <p:nvSpPr>
            <p:cNvPr id="78" name="Rectangle 62">
              <a:extLst>
                <a:ext uri="{FF2B5EF4-FFF2-40B4-BE49-F238E27FC236}">
                  <a16:creationId xmlns:a16="http://schemas.microsoft.com/office/drawing/2014/main" id="{50AB79BA-897C-4948-8DD2-EF971BC5A177}"/>
                </a:ext>
              </a:extLst>
            </p:cNvPr>
            <p:cNvSpPr>
              <a:spLocks noChangeArrowheads="1"/>
            </p:cNvSpPr>
            <p:nvPr/>
          </p:nvSpPr>
          <p:spPr bwMode="auto">
            <a:xfrm>
              <a:off x="1120776" y="23320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accent6"/>
                  </a:solidFill>
                  <a:effectLst/>
                  <a:latin typeface="Roboto" panose="02000000000000000000" pitchFamily="2" charset="0"/>
                </a:rPr>
                <a:t>6</a:t>
              </a:r>
              <a:endParaRPr kumimoji="0" lang="en-US" altLang="en-US" sz="1500" b="0" i="0" u="none" strike="noStrike" cap="none" normalizeH="0" baseline="0" dirty="0">
                <a:ln>
                  <a:noFill/>
                </a:ln>
                <a:solidFill>
                  <a:schemeClr val="accent6"/>
                </a:solidFill>
                <a:effectLst/>
              </a:endParaRPr>
            </a:p>
          </p:txBody>
        </p:sp>
        <p:sp>
          <p:nvSpPr>
            <p:cNvPr id="79" name="Rectangle 63">
              <a:extLst>
                <a:ext uri="{FF2B5EF4-FFF2-40B4-BE49-F238E27FC236}">
                  <a16:creationId xmlns:a16="http://schemas.microsoft.com/office/drawing/2014/main" id="{D5ED052B-CA17-46FD-9D84-4F9C54F551E8}"/>
                </a:ext>
              </a:extLst>
            </p:cNvPr>
            <p:cNvSpPr>
              <a:spLocks noChangeArrowheads="1"/>
            </p:cNvSpPr>
            <p:nvPr/>
          </p:nvSpPr>
          <p:spPr bwMode="auto">
            <a:xfrm>
              <a:off x="1120776" y="17986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7</a:t>
              </a:r>
              <a:endParaRPr kumimoji="0" lang="en-US" altLang="en-US" sz="1500" b="0" i="0" u="none" strike="noStrike" cap="none" normalizeH="0" baseline="0">
                <a:ln>
                  <a:noFill/>
                </a:ln>
                <a:solidFill>
                  <a:schemeClr val="accent6"/>
                </a:solidFill>
                <a:effectLst/>
              </a:endParaRPr>
            </a:p>
          </p:txBody>
        </p:sp>
        <p:sp>
          <p:nvSpPr>
            <p:cNvPr id="80" name="Rectangle 64">
              <a:extLst>
                <a:ext uri="{FF2B5EF4-FFF2-40B4-BE49-F238E27FC236}">
                  <a16:creationId xmlns:a16="http://schemas.microsoft.com/office/drawing/2014/main" id="{BB5177DB-00A0-4B03-AD05-BC1E5D756DC7}"/>
                </a:ext>
              </a:extLst>
            </p:cNvPr>
            <p:cNvSpPr>
              <a:spLocks noChangeArrowheads="1"/>
            </p:cNvSpPr>
            <p:nvPr/>
          </p:nvSpPr>
          <p:spPr bwMode="auto">
            <a:xfrm>
              <a:off x="1120776" y="126365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8</a:t>
              </a:r>
              <a:endParaRPr kumimoji="0" lang="en-US" altLang="en-US" sz="1500" b="0" i="0" u="none" strike="noStrike" cap="none" normalizeH="0" baseline="0">
                <a:ln>
                  <a:noFill/>
                </a:ln>
                <a:solidFill>
                  <a:schemeClr val="accent6"/>
                </a:solidFill>
                <a:effectLst/>
              </a:endParaRPr>
            </a:p>
          </p:txBody>
        </p:sp>
      </p:grpSp>
      <p:cxnSp>
        <p:nvCxnSpPr>
          <p:cNvPr id="13" name="US Owner's Arrow">
            <a:extLst>
              <a:ext uri="{FF2B5EF4-FFF2-40B4-BE49-F238E27FC236}">
                <a16:creationId xmlns:a16="http://schemas.microsoft.com/office/drawing/2014/main" id="{16AAF09C-92A7-4D74-8330-C7CE20E6EA82}"/>
              </a:ext>
            </a:extLst>
          </p:cNvPr>
          <p:cNvCxnSpPr>
            <a:cxnSpLocks/>
          </p:cNvCxnSpPr>
          <p:nvPr/>
        </p:nvCxnSpPr>
        <p:spPr>
          <a:xfrm>
            <a:off x="9569031" y="1077526"/>
            <a:ext cx="558165" cy="587437"/>
          </a:xfrm>
          <a:prstGeom prst="straightConnector1">
            <a:avLst/>
          </a:prstGeom>
          <a:ln w="412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7" name="US Owner's Callout">
            <a:extLst>
              <a:ext uri="{FF2B5EF4-FFF2-40B4-BE49-F238E27FC236}">
                <a16:creationId xmlns:a16="http://schemas.microsoft.com/office/drawing/2014/main" id="{7652BD10-6BC0-4E69-AB17-A5AEDD0AB994}"/>
              </a:ext>
            </a:extLst>
          </p:cNvPr>
          <p:cNvGraphicFramePr>
            <a:graphicFrameLocks noGrp="1"/>
          </p:cNvGraphicFramePr>
          <p:nvPr>
            <p:extLst>
              <p:ext uri="{D42A27DB-BD31-4B8C-83A1-F6EECF244321}">
                <p14:modId xmlns:p14="http://schemas.microsoft.com/office/powerpoint/2010/main" val="480149502"/>
              </p:ext>
            </p:extLst>
          </p:nvPr>
        </p:nvGraphicFramePr>
        <p:xfrm>
          <a:off x="9048257" y="819716"/>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7.8%</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cxnSp>
        <p:nvCxnSpPr>
          <p:cNvPr id="16" name="Case-Shiller Arrow">
            <a:extLst>
              <a:ext uri="{FF2B5EF4-FFF2-40B4-BE49-F238E27FC236}">
                <a16:creationId xmlns:a16="http://schemas.microsoft.com/office/drawing/2014/main" id="{0CA01E44-D16D-4B61-9688-EE3F4C403B69}"/>
              </a:ext>
            </a:extLst>
          </p:cNvPr>
          <p:cNvCxnSpPr>
            <a:cxnSpLocks/>
            <a:stCxn id="18" idx="3"/>
          </p:cNvCxnSpPr>
          <p:nvPr/>
        </p:nvCxnSpPr>
        <p:spPr>
          <a:xfrm>
            <a:off x="9870379" y="4922713"/>
            <a:ext cx="327721" cy="83627"/>
          </a:xfrm>
          <a:prstGeom prst="straightConnector1">
            <a:avLst/>
          </a:prstGeom>
          <a:ln w="41275">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ase-Shiller Callout">
            <a:extLst>
              <a:ext uri="{FF2B5EF4-FFF2-40B4-BE49-F238E27FC236}">
                <a16:creationId xmlns:a16="http://schemas.microsoft.com/office/drawing/2014/main" id="{07513016-64ED-47DA-9A37-666E1D99ED6F}"/>
              </a:ext>
            </a:extLst>
          </p:cNvPr>
          <p:cNvGraphicFramePr>
            <a:graphicFrameLocks noGrp="1"/>
          </p:cNvGraphicFramePr>
          <p:nvPr>
            <p:extLst>
              <p:ext uri="{D42A27DB-BD31-4B8C-83A1-F6EECF244321}">
                <p14:modId xmlns:p14="http://schemas.microsoft.com/office/powerpoint/2010/main" val="61698905"/>
              </p:ext>
            </p:extLst>
          </p:nvPr>
        </p:nvGraphicFramePr>
        <p:xfrm>
          <a:off x="9230299" y="4732213"/>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33768">
                <a:tc>
                  <a:txBody>
                    <a:bodyPr/>
                    <a:lstStyle/>
                    <a:p>
                      <a:pPr algn="ctr"/>
                      <a:endParaRPr lang="en-US" sz="500" dirty="0">
                        <a:solidFill>
                          <a:schemeClr val="bg1"/>
                        </a:solidFill>
                      </a:endParaRPr>
                    </a:p>
                  </a:txBody>
                  <a:tcPr marL="45720" marR="45720" marT="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101303">
                <a:tc>
                  <a:txBody>
                    <a:bodyPr/>
                    <a:lstStyle/>
                    <a:p>
                      <a:pPr algn="ctr"/>
                      <a:r>
                        <a:rPr lang="en-US" sz="1500" dirty="0">
                          <a:solidFill>
                            <a:schemeClr val="bg1"/>
                          </a:solidFill>
                        </a:rPr>
                        <a:t>5.7%</a:t>
                      </a:r>
                    </a:p>
                  </a:txBody>
                  <a:tcPr marL="45720" marR="45720" marT="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33768">
                <a:tc>
                  <a:txBody>
                    <a:bodyPr/>
                    <a:lstStyle/>
                    <a:p>
                      <a:pPr algn="ctr"/>
                      <a:endParaRPr lang="en-US" sz="500" dirty="0">
                        <a:solidFill>
                          <a:schemeClr val="bg1"/>
                        </a:solidFill>
                      </a:endParaRPr>
                    </a:p>
                  </a:txBody>
                  <a:tcPr marL="45720" marR="45720" marT="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mpd="sng">
                      <a:noFill/>
                      <a:prstDash val="soli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Housing Cycle</a:t>
            </a:r>
          </a:p>
        </p:txBody>
      </p:sp>
      <p:grpSp>
        <p:nvGrpSpPr>
          <p:cNvPr id="37" name="Case-Shiller Legend">
            <a:extLst>
              <a:ext uri="{FF2B5EF4-FFF2-40B4-BE49-F238E27FC236}">
                <a16:creationId xmlns:a16="http://schemas.microsoft.com/office/drawing/2014/main" id="{B5C82CFB-3E6E-406F-850C-6D753B2B7313}"/>
              </a:ext>
            </a:extLst>
          </p:cNvPr>
          <p:cNvGrpSpPr/>
          <p:nvPr/>
        </p:nvGrpSpPr>
        <p:grpSpPr>
          <a:xfrm>
            <a:off x="2032750" y="2057718"/>
            <a:ext cx="3932237" cy="350838"/>
            <a:chOff x="2052638" y="2027238"/>
            <a:chExt cx="3932237" cy="350838"/>
          </a:xfrm>
        </p:grpSpPr>
        <p:sp>
          <p:nvSpPr>
            <p:cNvPr id="25" name="Rectangle 16">
              <a:extLst>
                <a:ext uri="{FF2B5EF4-FFF2-40B4-BE49-F238E27FC236}">
                  <a16:creationId xmlns:a16="http://schemas.microsoft.com/office/drawing/2014/main" id="{DD1D2D90-ADCD-4D51-9AD2-E3845D27C592}"/>
                </a:ext>
              </a:extLst>
            </p:cNvPr>
            <p:cNvSpPr>
              <a:spLocks noChangeArrowheads="1"/>
            </p:cNvSpPr>
            <p:nvPr/>
          </p:nvSpPr>
          <p:spPr bwMode="auto">
            <a:xfrm>
              <a:off x="2052638" y="2027238"/>
              <a:ext cx="354012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7">
              <a:extLst>
                <a:ext uri="{FF2B5EF4-FFF2-40B4-BE49-F238E27FC236}">
                  <a16:creationId xmlns:a16="http://schemas.microsoft.com/office/drawing/2014/main" id="{4465EF5F-A011-4B19-B572-7DA79D9EC009}"/>
                </a:ext>
              </a:extLst>
            </p:cNvPr>
            <p:cNvSpPr>
              <a:spLocks noChangeArrowheads="1"/>
            </p:cNvSpPr>
            <p:nvPr/>
          </p:nvSpPr>
          <p:spPr bwMode="auto">
            <a:xfrm>
              <a:off x="5592763" y="2027238"/>
              <a:ext cx="274638" cy="2746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8">
              <a:extLst>
                <a:ext uri="{FF2B5EF4-FFF2-40B4-BE49-F238E27FC236}">
                  <a16:creationId xmlns:a16="http://schemas.microsoft.com/office/drawing/2014/main" id="{E2F23FED-741E-431D-8C75-A3AD5FCF8461}"/>
                </a:ext>
              </a:extLst>
            </p:cNvPr>
            <p:cNvSpPr>
              <a:spLocks noChangeArrowheads="1"/>
            </p:cNvSpPr>
            <p:nvPr/>
          </p:nvSpPr>
          <p:spPr bwMode="auto">
            <a:xfrm>
              <a:off x="5867400" y="2027238"/>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9">
              <a:extLst>
                <a:ext uri="{FF2B5EF4-FFF2-40B4-BE49-F238E27FC236}">
                  <a16:creationId xmlns:a16="http://schemas.microsoft.com/office/drawing/2014/main" id="{1FA16D43-9FB4-4515-87A7-E110B746D1FA}"/>
                </a:ext>
              </a:extLst>
            </p:cNvPr>
            <p:cNvSpPr>
              <a:spLocks noChangeArrowheads="1"/>
            </p:cNvSpPr>
            <p:nvPr/>
          </p:nvSpPr>
          <p:spPr bwMode="auto">
            <a:xfrm>
              <a:off x="2052638" y="2301876"/>
              <a:ext cx="354012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20">
              <a:extLst>
                <a:ext uri="{FF2B5EF4-FFF2-40B4-BE49-F238E27FC236}">
                  <a16:creationId xmlns:a16="http://schemas.microsoft.com/office/drawing/2014/main" id="{80B5D473-D5F4-49D9-9F8F-624791EE6EDE}"/>
                </a:ext>
              </a:extLst>
            </p:cNvPr>
            <p:cNvSpPr>
              <a:spLocks noChangeArrowheads="1"/>
            </p:cNvSpPr>
            <p:nvPr/>
          </p:nvSpPr>
          <p:spPr bwMode="auto">
            <a:xfrm>
              <a:off x="5592763" y="2301876"/>
              <a:ext cx="27463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21">
              <a:extLst>
                <a:ext uri="{FF2B5EF4-FFF2-40B4-BE49-F238E27FC236}">
                  <a16:creationId xmlns:a16="http://schemas.microsoft.com/office/drawing/2014/main" id="{C8D89376-C1B0-479D-9F9F-3BC04A039CA3}"/>
                </a:ext>
              </a:extLst>
            </p:cNvPr>
            <p:cNvSpPr>
              <a:spLocks noChangeArrowheads="1"/>
            </p:cNvSpPr>
            <p:nvPr/>
          </p:nvSpPr>
          <p:spPr bwMode="auto">
            <a:xfrm>
              <a:off x="5867400" y="2301876"/>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3">
              <a:extLst>
                <a:ext uri="{FF2B5EF4-FFF2-40B4-BE49-F238E27FC236}">
                  <a16:creationId xmlns:a16="http://schemas.microsoft.com/office/drawing/2014/main" id="{C3B939A4-D273-4B24-9179-E3949E2A0B17}"/>
                </a:ext>
              </a:extLst>
            </p:cNvPr>
            <p:cNvSpPr>
              <a:spLocks noChangeArrowheads="1"/>
            </p:cNvSpPr>
            <p:nvPr/>
          </p:nvSpPr>
          <p:spPr bwMode="auto">
            <a:xfrm>
              <a:off x="2144713" y="2030413"/>
              <a:ext cx="10668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(RS) Case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C98DC477-E285-4683-847C-6B2928FE8FA1}"/>
                </a:ext>
              </a:extLst>
            </p:cNvPr>
            <p:cNvSpPr>
              <a:spLocks noChangeArrowheads="1"/>
            </p:cNvSpPr>
            <p:nvPr/>
          </p:nvSpPr>
          <p:spPr bwMode="auto">
            <a:xfrm>
              <a:off x="3092450" y="2030413"/>
              <a:ext cx="180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E1FCBC63-3875-48FC-8C15-FAA86489A0EC}"/>
                </a:ext>
              </a:extLst>
            </p:cNvPr>
            <p:cNvSpPr>
              <a:spLocks noChangeArrowheads="1"/>
            </p:cNvSpPr>
            <p:nvPr/>
          </p:nvSpPr>
          <p:spPr bwMode="auto">
            <a:xfrm>
              <a:off x="3151188" y="2030413"/>
              <a:ext cx="246062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Shiller Home Price Index</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36" name="USOER Legend">
            <a:extLst>
              <a:ext uri="{FF2B5EF4-FFF2-40B4-BE49-F238E27FC236}">
                <a16:creationId xmlns:a16="http://schemas.microsoft.com/office/drawing/2014/main" id="{5A5F59E1-8130-4F42-BEFE-18DA7EE8FA11}"/>
              </a:ext>
            </a:extLst>
          </p:cNvPr>
          <p:cNvGrpSpPr/>
          <p:nvPr/>
        </p:nvGrpSpPr>
        <p:grpSpPr>
          <a:xfrm>
            <a:off x="2032750" y="1630681"/>
            <a:ext cx="3932237" cy="427037"/>
            <a:chOff x="2052638" y="1600201"/>
            <a:chExt cx="3932237" cy="427037"/>
          </a:xfrm>
        </p:grpSpPr>
        <p:sp>
          <p:nvSpPr>
            <p:cNvPr id="7" name="Rectangle 7">
              <a:extLst>
                <a:ext uri="{FF2B5EF4-FFF2-40B4-BE49-F238E27FC236}">
                  <a16:creationId xmlns:a16="http://schemas.microsoft.com/office/drawing/2014/main" id="{4DD74867-6D15-4A26-8C6B-6C146B9FF6F2}"/>
                </a:ext>
              </a:extLst>
            </p:cNvPr>
            <p:cNvSpPr>
              <a:spLocks noChangeArrowheads="1"/>
            </p:cNvSpPr>
            <p:nvPr/>
          </p:nvSpPr>
          <p:spPr bwMode="auto">
            <a:xfrm>
              <a:off x="2052638" y="1600201"/>
              <a:ext cx="354012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8">
              <a:extLst>
                <a:ext uri="{FF2B5EF4-FFF2-40B4-BE49-F238E27FC236}">
                  <a16:creationId xmlns:a16="http://schemas.microsoft.com/office/drawing/2014/main" id="{4B019FCA-44A9-498F-8735-23C9B8CF1F49}"/>
                </a:ext>
              </a:extLst>
            </p:cNvPr>
            <p:cNvSpPr>
              <a:spLocks noChangeArrowheads="1"/>
            </p:cNvSpPr>
            <p:nvPr/>
          </p:nvSpPr>
          <p:spPr bwMode="auto">
            <a:xfrm>
              <a:off x="5592763" y="1600201"/>
              <a:ext cx="27463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Rectangle 9">
              <a:extLst>
                <a:ext uri="{FF2B5EF4-FFF2-40B4-BE49-F238E27FC236}">
                  <a16:creationId xmlns:a16="http://schemas.microsoft.com/office/drawing/2014/main" id="{5E83B15B-927D-4A83-95BA-CD6E4809C1D1}"/>
                </a:ext>
              </a:extLst>
            </p:cNvPr>
            <p:cNvSpPr>
              <a:spLocks noChangeArrowheads="1"/>
            </p:cNvSpPr>
            <p:nvPr/>
          </p:nvSpPr>
          <p:spPr bwMode="auto">
            <a:xfrm>
              <a:off x="5867400" y="1600201"/>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0">
              <a:extLst>
                <a:ext uri="{FF2B5EF4-FFF2-40B4-BE49-F238E27FC236}">
                  <a16:creationId xmlns:a16="http://schemas.microsoft.com/office/drawing/2014/main" id="{83B3017C-E4D9-4195-B7C2-FE4BF21C7223}"/>
                </a:ext>
              </a:extLst>
            </p:cNvPr>
            <p:cNvSpPr>
              <a:spLocks noChangeArrowheads="1"/>
            </p:cNvSpPr>
            <p:nvPr/>
          </p:nvSpPr>
          <p:spPr bwMode="auto">
            <a:xfrm>
              <a:off x="2052638" y="1676401"/>
              <a:ext cx="354012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1">
              <a:extLst>
                <a:ext uri="{FF2B5EF4-FFF2-40B4-BE49-F238E27FC236}">
                  <a16:creationId xmlns:a16="http://schemas.microsoft.com/office/drawing/2014/main" id="{420CD2CA-B1AF-459A-8257-0CE8BF17DE1B}"/>
                </a:ext>
              </a:extLst>
            </p:cNvPr>
            <p:cNvSpPr>
              <a:spLocks noChangeArrowheads="1"/>
            </p:cNvSpPr>
            <p:nvPr/>
          </p:nvSpPr>
          <p:spPr bwMode="auto">
            <a:xfrm>
              <a:off x="5592763" y="1676401"/>
              <a:ext cx="274638" cy="274638"/>
            </a:xfrm>
            <a:prstGeom prst="rect">
              <a:avLst/>
            </a:prstGeom>
            <a:solidFill>
              <a:srgbClr val="0AB4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2">
              <a:extLst>
                <a:ext uri="{FF2B5EF4-FFF2-40B4-BE49-F238E27FC236}">
                  <a16:creationId xmlns:a16="http://schemas.microsoft.com/office/drawing/2014/main" id="{BCAD6614-41DD-42FD-B723-3F31A3EF1083}"/>
                </a:ext>
              </a:extLst>
            </p:cNvPr>
            <p:cNvSpPr>
              <a:spLocks noChangeArrowheads="1"/>
            </p:cNvSpPr>
            <p:nvPr/>
          </p:nvSpPr>
          <p:spPr bwMode="auto">
            <a:xfrm>
              <a:off x="5867400" y="1676401"/>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13">
              <a:extLst>
                <a:ext uri="{FF2B5EF4-FFF2-40B4-BE49-F238E27FC236}">
                  <a16:creationId xmlns:a16="http://schemas.microsoft.com/office/drawing/2014/main" id="{505AD3B1-1242-4F6F-9F62-6ABC2F479C7C}"/>
                </a:ext>
              </a:extLst>
            </p:cNvPr>
            <p:cNvSpPr>
              <a:spLocks noChangeArrowheads="1"/>
            </p:cNvSpPr>
            <p:nvPr/>
          </p:nvSpPr>
          <p:spPr bwMode="auto">
            <a:xfrm>
              <a:off x="2052638" y="1951038"/>
              <a:ext cx="354012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14">
              <a:extLst>
                <a:ext uri="{FF2B5EF4-FFF2-40B4-BE49-F238E27FC236}">
                  <a16:creationId xmlns:a16="http://schemas.microsoft.com/office/drawing/2014/main" id="{D737BE8D-2ED7-492E-B72A-59A306123474}"/>
                </a:ext>
              </a:extLst>
            </p:cNvPr>
            <p:cNvSpPr>
              <a:spLocks noChangeArrowheads="1"/>
            </p:cNvSpPr>
            <p:nvPr/>
          </p:nvSpPr>
          <p:spPr bwMode="auto">
            <a:xfrm>
              <a:off x="5592763" y="1951038"/>
              <a:ext cx="27463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15">
              <a:extLst>
                <a:ext uri="{FF2B5EF4-FFF2-40B4-BE49-F238E27FC236}">
                  <a16:creationId xmlns:a16="http://schemas.microsoft.com/office/drawing/2014/main" id="{5389D52A-0DC0-4FD4-B09A-AD6662AE8799}"/>
                </a:ext>
              </a:extLst>
            </p:cNvPr>
            <p:cNvSpPr>
              <a:spLocks noChangeArrowheads="1"/>
            </p:cNvSpPr>
            <p:nvPr/>
          </p:nvSpPr>
          <p:spPr bwMode="auto">
            <a:xfrm>
              <a:off x="5867400" y="1951038"/>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2">
              <a:extLst>
                <a:ext uri="{FF2B5EF4-FFF2-40B4-BE49-F238E27FC236}">
                  <a16:creationId xmlns:a16="http://schemas.microsoft.com/office/drawing/2014/main" id="{DE5A6266-0D36-42C2-BB86-686381D3F895}"/>
                </a:ext>
              </a:extLst>
            </p:cNvPr>
            <p:cNvSpPr>
              <a:spLocks noChangeArrowheads="1"/>
            </p:cNvSpPr>
            <p:nvPr/>
          </p:nvSpPr>
          <p:spPr bwMode="auto">
            <a:xfrm>
              <a:off x="2144713" y="1676401"/>
              <a:ext cx="3502025"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FFFF"/>
                  </a:solidFill>
                  <a:effectLst/>
                  <a:latin typeface="Roboto" panose="02000000000000000000" pitchFamily="2" charset="0"/>
                </a:rPr>
                <a:t>(LS) U.S. Owner's Equivalent Rent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aphicFrame>
        <p:nvGraphicFramePr>
          <p:cNvPr id="2" name="X Axis">
            <a:extLst>
              <a:ext uri="{FF2B5EF4-FFF2-40B4-BE49-F238E27FC236}">
                <a16:creationId xmlns:a16="http://schemas.microsoft.com/office/drawing/2014/main" id="{4A24424E-5398-4775-9F8B-AF93901EDD9F}"/>
              </a:ext>
            </a:extLst>
          </p:cNvPr>
          <p:cNvGraphicFramePr>
            <a:graphicFrameLocks noGrp="1"/>
          </p:cNvGraphicFramePr>
          <p:nvPr/>
        </p:nvGraphicFramePr>
        <p:xfrm>
          <a:off x="943358" y="5794374"/>
          <a:ext cx="9896117" cy="370840"/>
        </p:xfrm>
        <a:graphic>
          <a:graphicData uri="http://schemas.openxmlformats.org/drawingml/2006/table">
            <a:tbl>
              <a:tblPr firstRow="1" bandRow="1"/>
              <a:tblGrid>
                <a:gridCol w="1413731">
                  <a:extLst>
                    <a:ext uri="{9D8B030D-6E8A-4147-A177-3AD203B41FA5}">
                      <a16:colId xmlns:a16="http://schemas.microsoft.com/office/drawing/2014/main" val="1115747242"/>
                    </a:ext>
                  </a:extLst>
                </a:gridCol>
                <a:gridCol w="1413731">
                  <a:extLst>
                    <a:ext uri="{9D8B030D-6E8A-4147-A177-3AD203B41FA5}">
                      <a16:colId xmlns:a16="http://schemas.microsoft.com/office/drawing/2014/main" val="1439293056"/>
                    </a:ext>
                  </a:extLst>
                </a:gridCol>
                <a:gridCol w="1413731">
                  <a:extLst>
                    <a:ext uri="{9D8B030D-6E8A-4147-A177-3AD203B41FA5}">
                      <a16:colId xmlns:a16="http://schemas.microsoft.com/office/drawing/2014/main" val="850518164"/>
                    </a:ext>
                  </a:extLst>
                </a:gridCol>
                <a:gridCol w="1413731">
                  <a:extLst>
                    <a:ext uri="{9D8B030D-6E8A-4147-A177-3AD203B41FA5}">
                      <a16:colId xmlns:a16="http://schemas.microsoft.com/office/drawing/2014/main" val="3041258134"/>
                    </a:ext>
                  </a:extLst>
                </a:gridCol>
                <a:gridCol w="1413731">
                  <a:extLst>
                    <a:ext uri="{9D8B030D-6E8A-4147-A177-3AD203B41FA5}">
                      <a16:colId xmlns:a16="http://schemas.microsoft.com/office/drawing/2014/main" val="895770734"/>
                    </a:ext>
                  </a:extLst>
                </a:gridCol>
                <a:gridCol w="1413731">
                  <a:extLst>
                    <a:ext uri="{9D8B030D-6E8A-4147-A177-3AD203B41FA5}">
                      <a16:colId xmlns:a16="http://schemas.microsoft.com/office/drawing/2014/main" val="274864084"/>
                    </a:ext>
                  </a:extLst>
                </a:gridCol>
                <a:gridCol w="1413731">
                  <a:extLst>
                    <a:ext uri="{9D8B030D-6E8A-4147-A177-3AD203B41FA5}">
                      <a16:colId xmlns:a16="http://schemas.microsoft.com/office/drawing/2014/main" val="3014609526"/>
                    </a:ext>
                  </a:extLst>
                </a:gridCol>
              </a:tblGrid>
              <a:tr h="370840">
                <a:tc>
                  <a:txBody>
                    <a:bodyPr/>
                    <a:lstStyle/>
                    <a:p>
                      <a:pPr algn="ctr"/>
                      <a:r>
                        <a:rPr lang="en-US" sz="1500" dirty="0">
                          <a:solidFill>
                            <a:schemeClr val="bg1"/>
                          </a:solidFill>
                        </a:rPr>
                        <a:t>Nov ’16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’17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’18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’19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’20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’21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‘22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346874424"/>
                  </a:ext>
                </a:extLst>
              </a:tr>
            </a:tbl>
          </a:graphicData>
        </a:graphic>
      </p:graphicFrame>
      <p:cxnSp>
        <p:nvCxnSpPr>
          <p:cNvPr id="81" name="Arrow 3">
            <a:extLst>
              <a:ext uri="{FF2B5EF4-FFF2-40B4-BE49-F238E27FC236}">
                <a16:creationId xmlns:a16="http://schemas.microsoft.com/office/drawing/2014/main" id="{5B79E3FC-8D29-4DC4-B15C-55354E888DE7}"/>
              </a:ext>
            </a:extLst>
          </p:cNvPr>
          <p:cNvCxnSpPr>
            <a:cxnSpLocks/>
          </p:cNvCxnSpPr>
          <p:nvPr/>
        </p:nvCxnSpPr>
        <p:spPr>
          <a:xfrm flipV="1">
            <a:off x="7291639" y="2117005"/>
            <a:ext cx="646828" cy="1669283"/>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Arrow 3">
            <a:extLst>
              <a:ext uri="{FF2B5EF4-FFF2-40B4-BE49-F238E27FC236}">
                <a16:creationId xmlns:a16="http://schemas.microsoft.com/office/drawing/2014/main" id="{5090D682-3454-4E22-A61B-646711518FBB}"/>
              </a:ext>
            </a:extLst>
          </p:cNvPr>
          <p:cNvCxnSpPr>
            <a:cxnSpLocks/>
          </p:cNvCxnSpPr>
          <p:nvPr/>
        </p:nvCxnSpPr>
        <p:spPr>
          <a:xfrm flipV="1">
            <a:off x="8360637" y="2528802"/>
            <a:ext cx="1180649" cy="151631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8778A60F-C46C-4ACE-A900-9EA663280247}"/>
              </a:ext>
            </a:extLst>
          </p:cNvPr>
          <p:cNvGrpSpPr/>
          <p:nvPr/>
        </p:nvGrpSpPr>
        <p:grpSpPr>
          <a:xfrm>
            <a:off x="1499350" y="1486218"/>
            <a:ext cx="8828290" cy="4197350"/>
            <a:chOff x="1499350" y="1486218"/>
            <a:chExt cx="8828290" cy="4197350"/>
          </a:xfrm>
        </p:grpSpPr>
        <p:sp>
          <p:nvSpPr>
            <p:cNvPr id="61" name="Case-Shiller Line">
              <a:extLst>
                <a:ext uri="{FF2B5EF4-FFF2-40B4-BE49-F238E27FC236}">
                  <a16:creationId xmlns:a16="http://schemas.microsoft.com/office/drawing/2014/main" id="{FF53F9EA-90AB-4BC0-B26F-6F21EE6170DB}"/>
                </a:ext>
              </a:extLst>
            </p:cNvPr>
            <p:cNvSpPr>
              <a:spLocks/>
            </p:cNvSpPr>
            <p:nvPr/>
          </p:nvSpPr>
          <p:spPr bwMode="auto">
            <a:xfrm>
              <a:off x="1499350" y="1486218"/>
              <a:ext cx="8736013" cy="4197350"/>
            </a:xfrm>
            <a:custGeom>
              <a:avLst/>
              <a:gdLst>
                <a:gd name="T0" fmla="*/ 78 w 5503"/>
                <a:gd name="T1" fmla="*/ 2317 h 2644"/>
                <a:gd name="T2" fmla="*/ 233 w 5503"/>
                <a:gd name="T3" fmla="*/ 2278 h 2644"/>
                <a:gd name="T4" fmla="*/ 388 w 5503"/>
                <a:gd name="T5" fmla="*/ 2268 h 2644"/>
                <a:gd name="T6" fmla="*/ 543 w 5503"/>
                <a:gd name="T7" fmla="*/ 2259 h 2644"/>
                <a:gd name="T8" fmla="*/ 697 w 5503"/>
                <a:gd name="T9" fmla="*/ 2238 h 2644"/>
                <a:gd name="T10" fmla="*/ 853 w 5503"/>
                <a:gd name="T11" fmla="*/ 2211 h 2644"/>
                <a:gd name="T12" fmla="*/ 1008 w 5503"/>
                <a:gd name="T13" fmla="*/ 2183 h 2644"/>
                <a:gd name="T14" fmla="*/ 1163 w 5503"/>
                <a:gd name="T15" fmla="*/ 2149 h 2644"/>
                <a:gd name="T16" fmla="*/ 1318 w 5503"/>
                <a:gd name="T17" fmla="*/ 2152 h 2644"/>
                <a:gd name="T18" fmla="*/ 1473 w 5503"/>
                <a:gd name="T19" fmla="*/ 2195 h 2644"/>
                <a:gd name="T20" fmla="*/ 1628 w 5503"/>
                <a:gd name="T21" fmla="*/ 2265 h 2644"/>
                <a:gd name="T22" fmla="*/ 1783 w 5503"/>
                <a:gd name="T23" fmla="*/ 2321 h 2644"/>
                <a:gd name="T24" fmla="*/ 1938 w 5503"/>
                <a:gd name="T25" fmla="*/ 2434 h 2644"/>
                <a:gd name="T26" fmla="*/ 2093 w 5503"/>
                <a:gd name="T27" fmla="*/ 2536 h 2644"/>
                <a:gd name="T28" fmla="*/ 2248 w 5503"/>
                <a:gd name="T29" fmla="*/ 2582 h 2644"/>
                <a:gd name="T30" fmla="*/ 2403 w 5503"/>
                <a:gd name="T31" fmla="*/ 2629 h 2644"/>
                <a:gd name="T32" fmla="*/ 2558 w 5503"/>
                <a:gd name="T33" fmla="*/ 2644 h 2644"/>
                <a:gd name="T34" fmla="*/ 2713 w 5503"/>
                <a:gd name="T35" fmla="*/ 2628 h 2644"/>
                <a:gd name="T36" fmla="*/ 2869 w 5503"/>
                <a:gd name="T37" fmla="*/ 2558 h 2644"/>
                <a:gd name="T38" fmla="*/ 3023 w 5503"/>
                <a:gd name="T39" fmla="*/ 2466 h 2644"/>
                <a:gd name="T40" fmla="*/ 3178 w 5503"/>
                <a:gd name="T41" fmla="*/ 2420 h 2644"/>
                <a:gd name="T42" fmla="*/ 3333 w 5503"/>
                <a:gd name="T43" fmla="*/ 2454 h 2644"/>
                <a:gd name="T44" fmla="*/ 3488 w 5503"/>
                <a:gd name="T45" fmla="*/ 2238 h 2644"/>
                <a:gd name="T46" fmla="*/ 3643 w 5503"/>
                <a:gd name="T47" fmla="*/ 1851 h 2644"/>
                <a:gd name="T48" fmla="*/ 3798 w 5503"/>
                <a:gd name="T49" fmla="*/ 1549 h 2644"/>
                <a:gd name="T50" fmla="*/ 3954 w 5503"/>
                <a:gd name="T51" fmla="*/ 1287 h 2644"/>
                <a:gd name="T52" fmla="*/ 4108 w 5503"/>
                <a:gd name="T53" fmla="*/ 868 h 2644"/>
                <a:gd name="T54" fmla="*/ 4264 w 5503"/>
                <a:gd name="T55" fmla="*/ 298 h 2644"/>
                <a:gd name="T56" fmla="*/ 4418 w 5503"/>
                <a:gd name="T57" fmla="*/ 125 h 2644"/>
                <a:gd name="T58" fmla="*/ 4573 w 5503"/>
                <a:gd name="T59" fmla="*/ 262 h 2644"/>
                <a:gd name="T60" fmla="*/ 4728 w 5503"/>
                <a:gd name="T61" fmla="*/ 291 h 2644"/>
                <a:gd name="T62" fmla="*/ 4883 w 5503"/>
                <a:gd name="T63" fmla="*/ 112 h 2644"/>
                <a:gd name="T64" fmla="*/ 5039 w 5503"/>
                <a:gd name="T65" fmla="*/ 4 h 2644"/>
                <a:gd name="T66" fmla="*/ 5193 w 5503"/>
                <a:gd name="T67" fmla="*/ 413 h 2644"/>
                <a:gd name="T68" fmla="*/ 5349 w 5503"/>
                <a:gd name="T69" fmla="*/ 1172 h 2644"/>
                <a:gd name="T70" fmla="*/ 5503 w 5503"/>
                <a:gd name="T71" fmla="*/ 1729 h 2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03" h="2644">
                  <a:moveTo>
                    <a:pt x="0" y="2334"/>
                  </a:moveTo>
                  <a:lnTo>
                    <a:pt x="78" y="2317"/>
                  </a:lnTo>
                  <a:lnTo>
                    <a:pt x="155" y="2287"/>
                  </a:lnTo>
                  <a:lnTo>
                    <a:pt x="233" y="2278"/>
                  </a:lnTo>
                  <a:lnTo>
                    <a:pt x="311" y="2270"/>
                  </a:lnTo>
                  <a:lnTo>
                    <a:pt x="388" y="2268"/>
                  </a:lnTo>
                  <a:lnTo>
                    <a:pt x="465" y="2263"/>
                  </a:lnTo>
                  <a:lnTo>
                    <a:pt x="543" y="2259"/>
                  </a:lnTo>
                  <a:lnTo>
                    <a:pt x="621" y="2251"/>
                  </a:lnTo>
                  <a:lnTo>
                    <a:pt x="697" y="2238"/>
                  </a:lnTo>
                  <a:lnTo>
                    <a:pt x="775" y="2226"/>
                  </a:lnTo>
                  <a:lnTo>
                    <a:pt x="853" y="2211"/>
                  </a:lnTo>
                  <a:lnTo>
                    <a:pt x="931" y="2199"/>
                  </a:lnTo>
                  <a:lnTo>
                    <a:pt x="1008" y="2183"/>
                  </a:lnTo>
                  <a:lnTo>
                    <a:pt x="1085" y="2181"/>
                  </a:lnTo>
                  <a:lnTo>
                    <a:pt x="1163" y="2149"/>
                  </a:lnTo>
                  <a:lnTo>
                    <a:pt x="1240" y="2146"/>
                  </a:lnTo>
                  <a:lnTo>
                    <a:pt x="1318" y="2152"/>
                  </a:lnTo>
                  <a:lnTo>
                    <a:pt x="1396" y="2175"/>
                  </a:lnTo>
                  <a:lnTo>
                    <a:pt x="1473" y="2195"/>
                  </a:lnTo>
                  <a:lnTo>
                    <a:pt x="1550" y="2226"/>
                  </a:lnTo>
                  <a:lnTo>
                    <a:pt x="1628" y="2265"/>
                  </a:lnTo>
                  <a:lnTo>
                    <a:pt x="1706" y="2299"/>
                  </a:lnTo>
                  <a:lnTo>
                    <a:pt x="1783" y="2321"/>
                  </a:lnTo>
                  <a:lnTo>
                    <a:pt x="1860" y="2370"/>
                  </a:lnTo>
                  <a:lnTo>
                    <a:pt x="1938" y="2434"/>
                  </a:lnTo>
                  <a:lnTo>
                    <a:pt x="2016" y="2491"/>
                  </a:lnTo>
                  <a:lnTo>
                    <a:pt x="2093" y="2536"/>
                  </a:lnTo>
                  <a:lnTo>
                    <a:pt x="2170" y="2566"/>
                  </a:lnTo>
                  <a:lnTo>
                    <a:pt x="2248" y="2582"/>
                  </a:lnTo>
                  <a:lnTo>
                    <a:pt x="2326" y="2599"/>
                  </a:lnTo>
                  <a:lnTo>
                    <a:pt x="2403" y="2629"/>
                  </a:lnTo>
                  <a:lnTo>
                    <a:pt x="2481" y="2642"/>
                  </a:lnTo>
                  <a:lnTo>
                    <a:pt x="2558" y="2644"/>
                  </a:lnTo>
                  <a:lnTo>
                    <a:pt x="2635" y="2635"/>
                  </a:lnTo>
                  <a:lnTo>
                    <a:pt x="2713" y="2628"/>
                  </a:lnTo>
                  <a:lnTo>
                    <a:pt x="2791" y="2598"/>
                  </a:lnTo>
                  <a:lnTo>
                    <a:pt x="2869" y="2558"/>
                  </a:lnTo>
                  <a:lnTo>
                    <a:pt x="2945" y="2508"/>
                  </a:lnTo>
                  <a:lnTo>
                    <a:pt x="3023" y="2466"/>
                  </a:lnTo>
                  <a:lnTo>
                    <a:pt x="3101" y="2424"/>
                  </a:lnTo>
                  <a:lnTo>
                    <a:pt x="3178" y="2420"/>
                  </a:lnTo>
                  <a:lnTo>
                    <a:pt x="3255" y="2456"/>
                  </a:lnTo>
                  <a:lnTo>
                    <a:pt x="3333" y="2454"/>
                  </a:lnTo>
                  <a:lnTo>
                    <a:pt x="3411" y="2386"/>
                  </a:lnTo>
                  <a:lnTo>
                    <a:pt x="3488" y="2238"/>
                  </a:lnTo>
                  <a:lnTo>
                    <a:pt x="3566" y="2055"/>
                  </a:lnTo>
                  <a:lnTo>
                    <a:pt x="3643" y="1851"/>
                  </a:lnTo>
                  <a:lnTo>
                    <a:pt x="3720" y="1684"/>
                  </a:lnTo>
                  <a:lnTo>
                    <a:pt x="3798" y="1549"/>
                  </a:lnTo>
                  <a:lnTo>
                    <a:pt x="3876" y="1417"/>
                  </a:lnTo>
                  <a:lnTo>
                    <a:pt x="3954" y="1287"/>
                  </a:lnTo>
                  <a:lnTo>
                    <a:pt x="4030" y="1094"/>
                  </a:lnTo>
                  <a:lnTo>
                    <a:pt x="4108" y="868"/>
                  </a:lnTo>
                  <a:lnTo>
                    <a:pt x="4186" y="582"/>
                  </a:lnTo>
                  <a:lnTo>
                    <a:pt x="4264" y="298"/>
                  </a:lnTo>
                  <a:lnTo>
                    <a:pt x="4341" y="146"/>
                  </a:lnTo>
                  <a:lnTo>
                    <a:pt x="4418" y="125"/>
                  </a:lnTo>
                  <a:lnTo>
                    <a:pt x="4496" y="170"/>
                  </a:lnTo>
                  <a:lnTo>
                    <a:pt x="4573" y="262"/>
                  </a:lnTo>
                  <a:lnTo>
                    <a:pt x="4651" y="300"/>
                  </a:lnTo>
                  <a:lnTo>
                    <a:pt x="4728" y="291"/>
                  </a:lnTo>
                  <a:lnTo>
                    <a:pt x="4806" y="236"/>
                  </a:lnTo>
                  <a:lnTo>
                    <a:pt x="4883" y="112"/>
                  </a:lnTo>
                  <a:lnTo>
                    <a:pt x="4961" y="0"/>
                  </a:lnTo>
                  <a:lnTo>
                    <a:pt x="5039" y="4"/>
                  </a:lnTo>
                  <a:lnTo>
                    <a:pt x="5115" y="122"/>
                  </a:lnTo>
                  <a:lnTo>
                    <a:pt x="5193" y="413"/>
                  </a:lnTo>
                  <a:lnTo>
                    <a:pt x="5271" y="768"/>
                  </a:lnTo>
                  <a:lnTo>
                    <a:pt x="5349" y="1172"/>
                  </a:lnTo>
                  <a:lnTo>
                    <a:pt x="5426" y="1508"/>
                  </a:lnTo>
                  <a:lnTo>
                    <a:pt x="5503" y="1729"/>
                  </a:lnTo>
                </a:path>
              </a:pathLst>
            </a:custGeom>
            <a:noFill/>
            <a:ln w="53975"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39" name="Straight Connector 38">
              <a:extLst>
                <a:ext uri="{FF2B5EF4-FFF2-40B4-BE49-F238E27FC236}">
                  <a16:creationId xmlns:a16="http://schemas.microsoft.com/office/drawing/2014/main" id="{340A8C29-4369-4411-956F-F56750BA8F58}"/>
                </a:ext>
              </a:extLst>
            </p:cNvPr>
            <p:cNvCxnSpPr>
              <a:stCxn id="61" idx="35"/>
            </p:cNvCxnSpPr>
            <p:nvPr/>
          </p:nvCxnSpPr>
          <p:spPr>
            <a:xfrm>
              <a:off x="10235363" y="4231006"/>
              <a:ext cx="92277" cy="775334"/>
            </a:xfrm>
            <a:prstGeom prst="line">
              <a:avLst/>
            </a:prstGeom>
            <a:ln w="53975" cap="rnd">
              <a:solidFill>
                <a:srgbClr val="D9D9D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950465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6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89"/>
                                        </p:tgtEl>
                                        <p:attrNameLst>
                                          <p:attrName>style.visibility</p:attrName>
                                        </p:attrNameLst>
                                      </p:cBhvr>
                                      <p:to>
                                        <p:strVal val="visible"/>
                                      </p:to>
                                    </p:set>
                                    <p:animEffect transition="in" filter="wipe(down)">
                                      <p:cBhvr>
                                        <p:cTn id="10" dur="600"/>
                                        <p:tgtEl>
                                          <p:spTgt spid="8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wipe(down)">
                                      <p:cBhvr>
                                        <p:cTn id="13" dur="600"/>
                                        <p:tgtEl>
                                          <p:spTgt spid="5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left)">
                                      <p:cBhvr>
                                        <p:cTn id="16" dur="6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600"/>
                                        <p:tgtEl>
                                          <p:spTgt spid="35"/>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600"/>
                                        <p:tgtEl>
                                          <p:spTgt spid="2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wipe(left)">
                                      <p:cBhvr>
                                        <p:cTn id="25" dur="600"/>
                                        <p:tgtEl>
                                          <p:spTgt spid="60"/>
                                        </p:tgtEl>
                                      </p:cBhvr>
                                    </p:animEffect>
                                  </p:childTnLst>
                                </p:cTn>
                              </p:par>
                              <p:par>
                                <p:cTn id="26" presetID="22" presetClass="entr" presetSubtype="8"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left)">
                                      <p:cBhvr>
                                        <p:cTn id="28" dur="500"/>
                                        <p:tgtEl>
                                          <p:spTgt spid="2"/>
                                        </p:tgtEl>
                                      </p:cBhvr>
                                    </p:animEffect>
                                  </p:childTnLst>
                                </p:cTn>
                              </p:par>
                            </p:childTnLst>
                          </p:cTn>
                        </p:par>
                        <p:par>
                          <p:cTn id="29" fill="hold">
                            <p:stCondLst>
                              <p:cond delay="600"/>
                            </p:stCondLst>
                            <p:childTnLst>
                              <p:par>
                                <p:cTn id="30" presetID="10"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600"/>
                                        <p:tgtEl>
                                          <p:spTgt spid="36"/>
                                        </p:tgtEl>
                                      </p:cBhvr>
                                    </p:animEffect>
                                  </p:childTnLst>
                                </p:cTn>
                              </p:par>
                              <p:par>
                                <p:cTn id="33" presetID="10"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600"/>
                                        <p:tgtEl>
                                          <p:spTgt spid="17"/>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600"/>
                                        <p:tgtEl>
                                          <p:spTgt spid="13"/>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24"/>
                                        </p:tgtEl>
                                        <p:attrNameLst>
                                          <p:attrName>style.visibility</p:attrName>
                                        </p:attrNameLst>
                                      </p:cBhvr>
                                      <p:to>
                                        <p:strVal val="visible"/>
                                      </p:to>
                                    </p:set>
                                    <p:animEffect transition="in" filter="wipe(down)">
                                      <p:cBhvr>
                                        <p:cTn id="41" dur="600"/>
                                        <p:tgtEl>
                                          <p:spTgt spid="24"/>
                                        </p:tgtEl>
                                      </p:cBhvr>
                                    </p:animEffect>
                                  </p:childTnLst>
                                </p:cTn>
                              </p:par>
                              <p:par>
                                <p:cTn id="42" presetID="22" presetClass="entr" presetSubtype="4" fill="hold" nodeType="withEffect">
                                  <p:stCondLst>
                                    <p:cond delay="0"/>
                                  </p:stCondLst>
                                  <p:childTnLst>
                                    <p:set>
                                      <p:cBhvr>
                                        <p:cTn id="43" dur="1" fill="hold">
                                          <p:stCondLst>
                                            <p:cond delay="0"/>
                                          </p:stCondLst>
                                        </p:cTn>
                                        <p:tgtEl>
                                          <p:spTgt spid="90"/>
                                        </p:tgtEl>
                                        <p:attrNameLst>
                                          <p:attrName>style.visibility</p:attrName>
                                        </p:attrNameLst>
                                      </p:cBhvr>
                                      <p:to>
                                        <p:strVal val="visible"/>
                                      </p:to>
                                    </p:set>
                                    <p:animEffect transition="in" filter="wipe(down)">
                                      <p:cBhvr>
                                        <p:cTn id="44" dur="600"/>
                                        <p:tgtEl>
                                          <p:spTgt spid="90"/>
                                        </p:tgtEl>
                                      </p:cBhvr>
                                    </p:animEffect>
                                  </p:childTnLst>
                                </p:cTn>
                              </p:par>
                            </p:childTnLst>
                          </p:cTn>
                        </p:par>
                        <p:par>
                          <p:cTn id="45" fill="hold">
                            <p:stCondLst>
                              <p:cond delay="1200"/>
                            </p:stCondLst>
                            <p:childTnLst>
                              <p:par>
                                <p:cTn id="46" presetID="22" presetClass="entr" presetSubtype="8" fill="hold" nodeType="afterEffect">
                                  <p:stCondLst>
                                    <p:cond delay="0"/>
                                  </p:stCondLst>
                                  <p:childTnLst>
                                    <p:set>
                                      <p:cBhvr>
                                        <p:cTn id="47" dur="1" fill="hold">
                                          <p:stCondLst>
                                            <p:cond delay="0"/>
                                          </p:stCondLst>
                                        </p:cTn>
                                        <p:tgtEl>
                                          <p:spTgt spid="42"/>
                                        </p:tgtEl>
                                        <p:attrNameLst>
                                          <p:attrName>style.visibility</p:attrName>
                                        </p:attrNameLst>
                                      </p:cBhvr>
                                      <p:to>
                                        <p:strVal val="visible"/>
                                      </p:to>
                                    </p:set>
                                    <p:animEffect transition="in" filter="wipe(left)">
                                      <p:cBhvr>
                                        <p:cTn id="48" dur="500"/>
                                        <p:tgtEl>
                                          <p:spTgt spid="42"/>
                                        </p:tgtEl>
                                      </p:cBhvr>
                                    </p:animEffect>
                                  </p:childTnLst>
                                </p:cTn>
                              </p:par>
                            </p:childTnLst>
                          </p:cTn>
                        </p:par>
                        <p:par>
                          <p:cTn id="49" fill="hold">
                            <p:stCondLst>
                              <p:cond delay="1700"/>
                            </p:stCondLst>
                            <p:childTnLst>
                              <p:par>
                                <p:cTn id="50" presetID="10" presetClass="entr" presetSubtype="0" fill="hold"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600"/>
                                        <p:tgtEl>
                                          <p:spTgt spid="37"/>
                                        </p:tgtEl>
                                      </p:cBhvr>
                                    </p:animEffect>
                                  </p:childTnLst>
                                </p:cTn>
                              </p:par>
                              <p:par>
                                <p:cTn id="53" presetID="10" presetClass="entr" presetSubtype="0"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6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600"/>
                                        <p:tgtEl>
                                          <p:spTgt spid="16"/>
                                        </p:tgtEl>
                                      </p:cBhvr>
                                    </p:animEffect>
                                  </p:childTnLst>
                                </p:cTn>
                              </p:par>
                            </p:childTnLst>
                          </p:cTn>
                        </p:par>
                        <p:par>
                          <p:cTn id="59" fill="hold">
                            <p:stCondLst>
                              <p:cond delay="2300"/>
                            </p:stCondLst>
                            <p:childTnLst>
                              <p:par>
                                <p:cTn id="60" presetID="10" presetClass="entr" presetSubtype="0"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Effect transition="in" filter="fade">
                                      <p:cBhvr>
                                        <p:cTn id="62" dur="500"/>
                                        <p:tgtEl>
                                          <p:spTgt spid="81"/>
                                        </p:tgtEl>
                                      </p:cBhvr>
                                    </p:animEffect>
                                  </p:childTnLst>
                                </p:cTn>
                              </p:par>
                            </p:childTnLst>
                          </p:cTn>
                        </p:par>
                        <p:par>
                          <p:cTn id="63" fill="hold">
                            <p:stCondLst>
                              <p:cond delay="2800"/>
                            </p:stCondLst>
                            <p:childTnLst>
                              <p:par>
                                <p:cTn id="64" presetID="10" presetClass="entr" presetSubtype="0" fill="hold" nodeType="afterEffect">
                                  <p:stCondLst>
                                    <p:cond delay="0"/>
                                  </p:stCondLst>
                                  <p:childTnLst>
                                    <p:set>
                                      <p:cBhvr>
                                        <p:cTn id="65" dur="1" fill="hold">
                                          <p:stCondLst>
                                            <p:cond delay="0"/>
                                          </p:stCondLst>
                                        </p:cTn>
                                        <p:tgtEl>
                                          <p:spTgt spid="82"/>
                                        </p:tgtEl>
                                        <p:attrNameLst>
                                          <p:attrName>style.visibility</p:attrName>
                                        </p:attrNameLst>
                                      </p:cBhvr>
                                      <p:to>
                                        <p:strVal val="visible"/>
                                      </p:to>
                                    </p:set>
                                    <p:animEffect transition="in" filter="fade">
                                      <p:cBhvr>
                                        <p:cTn id="66"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9" grpId="0" animBg="1"/>
      <p:bldP spid="35" grpId="0"/>
      <p:bldP spid="60" grpId="0" animBg="1"/>
      <p:bldP spid="24"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ession Shadow">
            <a:extLst>
              <a:ext uri="{FF2B5EF4-FFF2-40B4-BE49-F238E27FC236}">
                <a16:creationId xmlns:a16="http://schemas.microsoft.com/office/drawing/2014/main" id="{DB9CCACD-250D-4369-8F37-4B23B913254B}"/>
              </a:ext>
            </a:extLst>
          </p:cNvPr>
          <p:cNvSpPr>
            <a:spLocks noChangeArrowheads="1"/>
          </p:cNvSpPr>
          <p:nvPr/>
        </p:nvSpPr>
        <p:spPr bwMode="auto">
          <a:xfrm>
            <a:off x="5704125" y="1412876"/>
            <a:ext cx="203700" cy="4279900"/>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6" name="Gridlines">
            <a:extLst>
              <a:ext uri="{FF2B5EF4-FFF2-40B4-BE49-F238E27FC236}">
                <a16:creationId xmlns:a16="http://schemas.microsoft.com/office/drawing/2014/main" id="{6546C993-0B59-48DD-9D78-9CF878C6F2AA}"/>
              </a:ext>
            </a:extLst>
          </p:cNvPr>
          <p:cNvSpPr>
            <a:spLocks noEditPoints="1"/>
          </p:cNvSpPr>
          <p:nvPr/>
        </p:nvSpPr>
        <p:spPr bwMode="auto">
          <a:xfrm>
            <a:off x="1548625" y="1412876"/>
            <a:ext cx="8813800" cy="4267200"/>
          </a:xfrm>
          <a:custGeom>
            <a:avLst/>
            <a:gdLst>
              <a:gd name="T0" fmla="*/ 0 w 5552"/>
              <a:gd name="T1" fmla="*/ 2688 h 2688"/>
              <a:gd name="T2" fmla="*/ 5552 w 5552"/>
              <a:gd name="T3" fmla="*/ 2688 h 2688"/>
              <a:gd name="T4" fmla="*/ 0 w 5552"/>
              <a:gd name="T5" fmla="*/ 2304 h 2688"/>
              <a:gd name="T6" fmla="*/ 5552 w 5552"/>
              <a:gd name="T7" fmla="*/ 2304 h 2688"/>
              <a:gd name="T8" fmla="*/ 0 w 5552"/>
              <a:gd name="T9" fmla="*/ 1920 h 2688"/>
              <a:gd name="T10" fmla="*/ 5552 w 5552"/>
              <a:gd name="T11" fmla="*/ 1920 h 2688"/>
              <a:gd name="T12" fmla="*/ 0 w 5552"/>
              <a:gd name="T13" fmla="*/ 1536 h 2688"/>
              <a:gd name="T14" fmla="*/ 5552 w 5552"/>
              <a:gd name="T15" fmla="*/ 1536 h 2688"/>
              <a:gd name="T16" fmla="*/ 0 w 5552"/>
              <a:gd name="T17" fmla="*/ 1151 h 2688"/>
              <a:gd name="T18" fmla="*/ 5552 w 5552"/>
              <a:gd name="T19" fmla="*/ 1151 h 2688"/>
              <a:gd name="T20" fmla="*/ 0 w 5552"/>
              <a:gd name="T21" fmla="*/ 768 h 2688"/>
              <a:gd name="T22" fmla="*/ 5552 w 5552"/>
              <a:gd name="T23" fmla="*/ 768 h 2688"/>
              <a:gd name="T24" fmla="*/ 0 w 5552"/>
              <a:gd name="T25" fmla="*/ 384 h 2688"/>
              <a:gd name="T26" fmla="*/ 5552 w 5552"/>
              <a:gd name="T27" fmla="*/ 384 h 2688"/>
              <a:gd name="T28" fmla="*/ 0 w 5552"/>
              <a:gd name="T29" fmla="*/ 0 h 2688"/>
              <a:gd name="T30" fmla="*/ 5552 w 5552"/>
              <a:gd name="T31"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552" h="2688">
                <a:moveTo>
                  <a:pt x="0" y="2688"/>
                </a:moveTo>
                <a:lnTo>
                  <a:pt x="5552" y="2688"/>
                </a:lnTo>
                <a:moveTo>
                  <a:pt x="0" y="2304"/>
                </a:moveTo>
                <a:lnTo>
                  <a:pt x="5552" y="2304"/>
                </a:lnTo>
                <a:moveTo>
                  <a:pt x="0" y="1920"/>
                </a:moveTo>
                <a:lnTo>
                  <a:pt x="5552" y="1920"/>
                </a:lnTo>
                <a:moveTo>
                  <a:pt x="0" y="1536"/>
                </a:moveTo>
                <a:lnTo>
                  <a:pt x="5552" y="1536"/>
                </a:lnTo>
                <a:moveTo>
                  <a:pt x="0" y="1151"/>
                </a:moveTo>
                <a:lnTo>
                  <a:pt x="5552" y="1151"/>
                </a:lnTo>
                <a:moveTo>
                  <a:pt x="0" y="768"/>
                </a:moveTo>
                <a:lnTo>
                  <a:pt x="5552" y="768"/>
                </a:lnTo>
                <a:moveTo>
                  <a:pt x="0" y="384"/>
                </a:moveTo>
                <a:lnTo>
                  <a:pt x="5552" y="384"/>
                </a:lnTo>
                <a:moveTo>
                  <a:pt x="0" y="0"/>
                </a:moveTo>
                <a:lnTo>
                  <a:pt x="5552" y="0"/>
                </a:lnTo>
              </a:path>
            </a:pathLst>
          </a:custGeom>
          <a:noFill/>
          <a:ln w="2540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graphicFrame>
        <p:nvGraphicFramePr>
          <p:cNvPr id="38" name="Core Callout">
            <a:extLst>
              <a:ext uri="{FF2B5EF4-FFF2-40B4-BE49-F238E27FC236}">
                <a16:creationId xmlns:a16="http://schemas.microsoft.com/office/drawing/2014/main" id="{C17F270D-32CD-4FD9-9963-20D244D4A22D}"/>
              </a:ext>
            </a:extLst>
          </p:cNvPr>
          <p:cNvGraphicFramePr>
            <a:graphicFrameLocks noGrp="1"/>
          </p:cNvGraphicFramePr>
          <p:nvPr>
            <p:extLst>
              <p:ext uri="{D42A27DB-BD31-4B8C-83A1-F6EECF244321}">
                <p14:modId xmlns:p14="http://schemas.microsoft.com/office/powerpoint/2010/main" val="2485281834"/>
              </p:ext>
            </p:extLst>
          </p:nvPr>
        </p:nvGraphicFramePr>
        <p:xfrm>
          <a:off x="10496287" y="4210458"/>
          <a:ext cx="923036" cy="381000"/>
        </p:xfrm>
        <a:graphic>
          <a:graphicData uri="http://schemas.openxmlformats.org/drawingml/2006/table">
            <a:tbl>
              <a:tblPr firstRow="1" bandRow="1"/>
              <a:tblGrid>
                <a:gridCol w="923036">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9050" cap="flat" cmpd="sng" algn="ctr">
                      <a:solidFill>
                        <a:srgbClr val="B3B3B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2.9%</a:t>
                      </a: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2700" cmpd="sng">
                      <a:noFill/>
                      <a:prstDash val="solid"/>
                    </a:lnT>
                    <a:lnB w="190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8" name="Headline CPI Callout">
            <a:extLst>
              <a:ext uri="{FF2B5EF4-FFF2-40B4-BE49-F238E27FC236}">
                <a16:creationId xmlns:a16="http://schemas.microsoft.com/office/drawing/2014/main" id="{0708E33C-CEAB-4357-84FA-F4B47DA5E031}"/>
              </a:ext>
            </a:extLst>
          </p:cNvPr>
          <p:cNvGraphicFramePr>
            <a:graphicFrameLocks noGrp="1"/>
          </p:cNvGraphicFramePr>
          <p:nvPr>
            <p:extLst>
              <p:ext uri="{D42A27DB-BD31-4B8C-83A1-F6EECF244321}">
                <p14:modId xmlns:p14="http://schemas.microsoft.com/office/powerpoint/2010/main" val="1335065938"/>
              </p:ext>
            </p:extLst>
          </p:nvPr>
        </p:nvGraphicFramePr>
        <p:xfrm>
          <a:off x="10460490" y="2893462"/>
          <a:ext cx="923036" cy="381000"/>
        </p:xfrm>
        <a:graphic>
          <a:graphicData uri="http://schemas.openxmlformats.org/drawingml/2006/table">
            <a:tbl>
              <a:tblPr firstRow="1" bandRow="1"/>
              <a:tblGrid>
                <a:gridCol w="923036">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9050" cap="flat" cmpd="sng" algn="ctr">
                      <a:solidFill>
                        <a:srgbClr val="0AB4F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4.1%</a:t>
                      </a: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9050" cap="flat" cmpd="sng" algn="ctr">
                      <a:solidFill>
                        <a:srgbClr val="0AB4FA"/>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12" name="Y-Axis Label">
            <a:extLst>
              <a:ext uri="{FF2B5EF4-FFF2-40B4-BE49-F238E27FC236}">
                <a16:creationId xmlns:a16="http://schemas.microsoft.com/office/drawing/2014/main" id="{8DEC7DB3-2B05-4549-9360-4AB9AD4E119C}"/>
              </a:ext>
            </a:extLst>
          </p:cNvPr>
          <p:cNvSpPr/>
          <p:nvPr/>
        </p:nvSpPr>
        <p:spPr>
          <a:xfrm rot="16200000">
            <a:off x="-149014" y="3241040"/>
            <a:ext cx="1586584"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Percent (%)</a:t>
            </a:r>
          </a:p>
        </p:txBody>
      </p:sp>
      <p:sp>
        <p:nvSpPr>
          <p:cNvPr id="17" name="1 Yr Line">
            <a:extLst>
              <a:ext uri="{FF2B5EF4-FFF2-40B4-BE49-F238E27FC236}">
                <a16:creationId xmlns:a16="http://schemas.microsoft.com/office/drawing/2014/main" id="{99AC3238-70BE-48AC-A2C7-E22255A8B016}"/>
              </a:ext>
            </a:extLst>
          </p:cNvPr>
          <p:cNvSpPr>
            <a:spLocks/>
          </p:cNvSpPr>
          <p:nvPr/>
        </p:nvSpPr>
        <p:spPr bwMode="auto">
          <a:xfrm>
            <a:off x="1604700" y="1533526"/>
            <a:ext cx="8686287" cy="4024313"/>
          </a:xfrm>
          <a:custGeom>
            <a:avLst/>
            <a:gdLst>
              <a:gd name="T0" fmla="*/ 0 w 5370"/>
              <a:gd name="T1" fmla="*/ 2074 h 2535"/>
              <a:gd name="T2" fmla="*/ 91 w 5370"/>
              <a:gd name="T3" fmla="*/ 2074 h 2535"/>
              <a:gd name="T4" fmla="*/ 181 w 5370"/>
              <a:gd name="T5" fmla="*/ 2074 h 2535"/>
              <a:gd name="T6" fmla="*/ 273 w 5370"/>
              <a:gd name="T7" fmla="*/ 1997 h 2535"/>
              <a:gd name="T8" fmla="*/ 364 w 5370"/>
              <a:gd name="T9" fmla="*/ 2074 h 2535"/>
              <a:gd name="T10" fmla="*/ 455 w 5370"/>
              <a:gd name="T11" fmla="*/ 1997 h 2535"/>
              <a:gd name="T12" fmla="*/ 546 w 5370"/>
              <a:gd name="T13" fmla="*/ 1843 h 2535"/>
              <a:gd name="T14" fmla="*/ 636 w 5370"/>
              <a:gd name="T15" fmla="*/ 1920 h 2535"/>
              <a:gd name="T16" fmla="*/ 728 w 5370"/>
              <a:gd name="T17" fmla="*/ 1843 h 2535"/>
              <a:gd name="T18" fmla="*/ 819 w 5370"/>
              <a:gd name="T19" fmla="*/ 2074 h 2535"/>
              <a:gd name="T20" fmla="*/ 910 w 5370"/>
              <a:gd name="T21" fmla="*/ 1920 h 2535"/>
              <a:gd name="T22" fmla="*/ 1001 w 5370"/>
              <a:gd name="T23" fmla="*/ 1997 h 2535"/>
              <a:gd name="T24" fmla="*/ 1091 w 5370"/>
              <a:gd name="T25" fmla="*/ 2074 h 2535"/>
              <a:gd name="T26" fmla="*/ 1183 w 5370"/>
              <a:gd name="T27" fmla="*/ 2074 h 2535"/>
              <a:gd name="T28" fmla="*/ 1274 w 5370"/>
              <a:gd name="T29" fmla="*/ 2150 h 2535"/>
              <a:gd name="T30" fmla="*/ 1365 w 5370"/>
              <a:gd name="T31" fmla="*/ 2227 h 2535"/>
              <a:gd name="T32" fmla="*/ 1456 w 5370"/>
              <a:gd name="T33" fmla="*/ 2227 h 2535"/>
              <a:gd name="T34" fmla="*/ 1547 w 5370"/>
              <a:gd name="T35" fmla="*/ 1920 h 2535"/>
              <a:gd name="T36" fmla="*/ 1638 w 5370"/>
              <a:gd name="T37" fmla="*/ 2074 h 2535"/>
              <a:gd name="T38" fmla="*/ 1729 w 5370"/>
              <a:gd name="T39" fmla="*/ 2150 h 2535"/>
              <a:gd name="T40" fmla="*/ 1820 w 5370"/>
              <a:gd name="T41" fmla="*/ 2074 h 2535"/>
              <a:gd name="T42" fmla="*/ 1911 w 5370"/>
              <a:gd name="T43" fmla="*/ 1997 h 2535"/>
              <a:gd name="T44" fmla="*/ 2002 w 5370"/>
              <a:gd name="T45" fmla="*/ 2227 h 2535"/>
              <a:gd name="T46" fmla="*/ 2093 w 5370"/>
              <a:gd name="T47" fmla="*/ 2227 h 2535"/>
              <a:gd name="T48" fmla="*/ 2184 w 5370"/>
              <a:gd name="T49" fmla="*/ 2381 h 2535"/>
              <a:gd name="T50" fmla="*/ 2275 w 5370"/>
              <a:gd name="T51" fmla="*/ 2227 h 2535"/>
              <a:gd name="T52" fmla="*/ 2366 w 5370"/>
              <a:gd name="T53" fmla="*/ 2304 h 2535"/>
              <a:gd name="T54" fmla="*/ 2457 w 5370"/>
              <a:gd name="T55" fmla="*/ 2458 h 2535"/>
              <a:gd name="T56" fmla="*/ 2548 w 5370"/>
              <a:gd name="T57" fmla="*/ 2535 h 2535"/>
              <a:gd name="T58" fmla="*/ 2639 w 5370"/>
              <a:gd name="T59" fmla="*/ 1690 h 2535"/>
              <a:gd name="T60" fmla="*/ 2730 w 5370"/>
              <a:gd name="T61" fmla="*/ 1843 h 2535"/>
              <a:gd name="T62" fmla="*/ 2822 w 5370"/>
              <a:gd name="T63" fmla="*/ 1843 h 2535"/>
              <a:gd name="T64" fmla="*/ 2912 w 5370"/>
              <a:gd name="T65" fmla="*/ 1767 h 2535"/>
              <a:gd name="T66" fmla="*/ 3003 w 5370"/>
              <a:gd name="T67" fmla="*/ 2150 h 2535"/>
              <a:gd name="T68" fmla="*/ 3094 w 5370"/>
              <a:gd name="T69" fmla="*/ 2150 h 2535"/>
              <a:gd name="T70" fmla="*/ 3185 w 5370"/>
              <a:gd name="T71" fmla="*/ 1997 h 2535"/>
              <a:gd name="T72" fmla="*/ 3277 w 5370"/>
              <a:gd name="T73" fmla="*/ 2227 h 2535"/>
              <a:gd name="T74" fmla="*/ 3367 w 5370"/>
              <a:gd name="T75" fmla="*/ 1843 h 2535"/>
              <a:gd name="T76" fmla="*/ 3458 w 5370"/>
              <a:gd name="T77" fmla="*/ 1614 h 2535"/>
              <a:gd name="T78" fmla="*/ 3549 w 5370"/>
              <a:gd name="T79" fmla="*/ 1767 h 2535"/>
              <a:gd name="T80" fmla="*/ 3640 w 5370"/>
              <a:gd name="T81" fmla="*/ 1537 h 2535"/>
              <a:gd name="T82" fmla="*/ 3732 w 5370"/>
              <a:gd name="T83" fmla="*/ 615 h 2535"/>
              <a:gd name="T84" fmla="*/ 3822 w 5370"/>
              <a:gd name="T85" fmla="*/ 922 h 2535"/>
              <a:gd name="T86" fmla="*/ 3913 w 5370"/>
              <a:gd name="T87" fmla="*/ 538 h 2535"/>
              <a:gd name="T88" fmla="*/ 4004 w 5370"/>
              <a:gd name="T89" fmla="*/ 615 h 2535"/>
              <a:gd name="T90" fmla="*/ 4096 w 5370"/>
              <a:gd name="T91" fmla="*/ 615 h 2535"/>
              <a:gd name="T92" fmla="*/ 4187 w 5370"/>
              <a:gd name="T93" fmla="*/ 461 h 2535"/>
              <a:gd name="T94" fmla="*/ 4277 w 5370"/>
              <a:gd name="T95" fmla="*/ 384 h 2535"/>
              <a:gd name="T96" fmla="*/ 4368 w 5370"/>
              <a:gd name="T97" fmla="*/ 461 h 2535"/>
              <a:gd name="T98" fmla="*/ 4459 w 5370"/>
              <a:gd name="T99" fmla="*/ 384 h 2535"/>
              <a:gd name="T100" fmla="*/ 4551 w 5370"/>
              <a:gd name="T101" fmla="*/ 384 h 2535"/>
              <a:gd name="T102" fmla="*/ 4642 w 5370"/>
              <a:gd name="T103" fmla="*/ 0 h 2535"/>
              <a:gd name="T104" fmla="*/ 4732 w 5370"/>
              <a:gd name="T105" fmla="*/ 0 h 2535"/>
              <a:gd name="T106" fmla="*/ 4823 w 5370"/>
              <a:gd name="T107" fmla="*/ 77 h 2535"/>
              <a:gd name="T108" fmla="*/ 4915 w 5370"/>
              <a:gd name="T109" fmla="*/ 77 h 2535"/>
              <a:gd name="T110" fmla="*/ 5006 w 5370"/>
              <a:gd name="T111" fmla="*/ 154 h 2535"/>
              <a:gd name="T112" fmla="*/ 5097 w 5370"/>
              <a:gd name="T113" fmla="*/ 461 h 2535"/>
              <a:gd name="T114" fmla="*/ 5187 w 5370"/>
              <a:gd name="T115" fmla="*/ 538 h 2535"/>
              <a:gd name="T116" fmla="*/ 5278 w 5370"/>
              <a:gd name="T117" fmla="*/ 308 h 2535"/>
              <a:gd name="T118" fmla="*/ 5370 w 5370"/>
              <a:gd name="T119" fmla="*/ 384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0" h="2535">
                <a:moveTo>
                  <a:pt x="0" y="2074"/>
                </a:moveTo>
                <a:lnTo>
                  <a:pt x="91" y="2074"/>
                </a:lnTo>
                <a:lnTo>
                  <a:pt x="181" y="2074"/>
                </a:lnTo>
                <a:lnTo>
                  <a:pt x="273" y="1997"/>
                </a:lnTo>
                <a:lnTo>
                  <a:pt x="364" y="2074"/>
                </a:lnTo>
                <a:lnTo>
                  <a:pt x="455" y="1997"/>
                </a:lnTo>
                <a:lnTo>
                  <a:pt x="546" y="1843"/>
                </a:lnTo>
                <a:lnTo>
                  <a:pt x="636" y="1920"/>
                </a:lnTo>
                <a:lnTo>
                  <a:pt x="728" y="1843"/>
                </a:lnTo>
                <a:lnTo>
                  <a:pt x="819" y="2074"/>
                </a:lnTo>
                <a:lnTo>
                  <a:pt x="910" y="1920"/>
                </a:lnTo>
                <a:lnTo>
                  <a:pt x="1001" y="1997"/>
                </a:lnTo>
                <a:lnTo>
                  <a:pt x="1091" y="2074"/>
                </a:lnTo>
                <a:lnTo>
                  <a:pt x="1183" y="2074"/>
                </a:lnTo>
                <a:lnTo>
                  <a:pt x="1274" y="2150"/>
                </a:lnTo>
                <a:lnTo>
                  <a:pt x="1365" y="2227"/>
                </a:lnTo>
                <a:lnTo>
                  <a:pt x="1456" y="2227"/>
                </a:lnTo>
                <a:lnTo>
                  <a:pt x="1547" y="1920"/>
                </a:lnTo>
                <a:lnTo>
                  <a:pt x="1638" y="2074"/>
                </a:lnTo>
                <a:lnTo>
                  <a:pt x="1729" y="2150"/>
                </a:lnTo>
                <a:lnTo>
                  <a:pt x="1820" y="2074"/>
                </a:lnTo>
                <a:lnTo>
                  <a:pt x="1911" y="1997"/>
                </a:lnTo>
                <a:lnTo>
                  <a:pt x="2002" y="2227"/>
                </a:lnTo>
                <a:lnTo>
                  <a:pt x="2093" y="2227"/>
                </a:lnTo>
                <a:lnTo>
                  <a:pt x="2184" y="2381"/>
                </a:lnTo>
                <a:lnTo>
                  <a:pt x="2275" y="2227"/>
                </a:lnTo>
                <a:lnTo>
                  <a:pt x="2366" y="2304"/>
                </a:lnTo>
                <a:lnTo>
                  <a:pt x="2457" y="2458"/>
                </a:lnTo>
                <a:lnTo>
                  <a:pt x="2548" y="2535"/>
                </a:lnTo>
                <a:lnTo>
                  <a:pt x="2639" y="1690"/>
                </a:lnTo>
                <a:lnTo>
                  <a:pt x="2730" y="1843"/>
                </a:lnTo>
                <a:lnTo>
                  <a:pt x="2822" y="1843"/>
                </a:lnTo>
                <a:lnTo>
                  <a:pt x="2912" y="1767"/>
                </a:lnTo>
                <a:lnTo>
                  <a:pt x="3003" y="2150"/>
                </a:lnTo>
                <a:lnTo>
                  <a:pt x="3094" y="2150"/>
                </a:lnTo>
                <a:lnTo>
                  <a:pt x="3185" y="1997"/>
                </a:lnTo>
                <a:lnTo>
                  <a:pt x="3277" y="2227"/>
                </a:lnTo>
                <a:lnTo>
                  <a:pt x="3367" y="1843"/>
                </a:lnTo>
                <a:lnTo>
                  <a:pt x="3458" y="1614"/>
                </a:lnTo>
                <a:lnTo>
                  <a:pt x="3549" y="1767"/>
                </a:lnTo>
                <a:lnTo>
                  <a:pt x="3640" y="1537"/>
                </a:lnTo>
                <a:lnTo>
                  <a:pt x="3732" y="615"/>
                </a:lnTo>
                <a:lnTo>
                  <a:pt x="3822" y="922"/>
                </a:lnTo>
                <a:lnTo>
                  <a:pt x="3913" y="538"/>
                </a:lnTo>
                <a:lnTo>
                  <a:pt x="4004" y="615"/>
                </a:lnTo>
                <a:lnTo>
                  <a:pt x="4096" y="615"/>
                </a:lnTo>
                <a:lnTo>
                  <a:pt x="4187" y="461"/>
                </a:lnTo>
                <a:lnTo>
                  <a:pt x="4277" y="384"/>
                </a:lnTo>
                <a:lnTo>
                  <a:pt x="4368" y="461"/>
                </a:lnTo>
                <a:lnTo>
                  <a:pt x="4459" y="384"/>
                </a:lnTo>
                <a:lnTo>
                  <a:pt x="4551" y="384"/>
                </a:lnTo>
                <a:lnTo>
                  <a:pt x="4642" y="0"/>
                </a:lnTo>
                <a:lnTo>
                  <a:pt x="4732" y="0"/>
                </a:lnTo>
                <a:lnTo>
                  <a:pt x="4823" y="77"/>
                </a:lnTo>
                <a:lnTo>
                  <a:pt x="4915" y="77"/>
                </a:lnTo>
                <a:lnTo>
                  <a:pt x="5006" y="154"/>
                </a:lnTo>
                <a:lnTo>
                  <a:pt x="5097" y="461"/>
                </a:lnTo>
                <a:lnTo>
                  <a:pt x="5187" y="538"/>
                </a:lnTo>
                <a:lnTo>
                  <a:pt x="5278" y="308"/>
                </a:lnTo>
                <a:lnTo>
                  <a:pt x="5370" y="384"/>
                </a:lnTo>
              </a:path>
            </a:pathLst>
          </a:custGeom>
          <a:noFill/>
          <a:ln w="38100"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5-10 Line">
            <a:extLst>
              <a:ext uri="{FF2B5EF4-FFF2-40B4-BE49-F238E27FC236}">
                <a16:creationId xmlns:a16="http://schemas.microsoft.com/office/drawing/2014/main" id="{C627CAFF-EE8C-4704-9F4A-4CBA61821F15}"/>
              </a:ext>
            </a:extLst>
          </p:cNvPr>
          <p:cNvSpPr>
            <a:spLocks/>
          </p:cNvSpPr>
          <p:nvPr/>
        </p:nvSpPr>
        <p:spPr bwMode="auto">
          <a:xfrm>
            <a:off x="1604700" y="4338638"/>
            <a:ext cx="8686287" cy="1096963"/>
          </a:xfrm>
          <a:custGeom>
            <a:avLst/>
            <a:gdLst>
              <a:gd name="T0" fmla="*/ 0 w 5370"/>
              <a:gd name="T1" fmla="*/ 537 h 691"/>
              <a:gd name="T2" fmla="*/ 91 w 5370"/>
              <a:gd name="T3" fmla="*/ 460 h 691"/>
              <a:gd name="T4" fmla="*/ 181 w 5370"/>
              <a:gd name="T5" fmla="*/ 460 h 691"/>
              <a:gd name="T6" fmla="*/ 273 w 5370"/>
              <a:gd name="T7" fmla="*/ 460 h 691"/>
              <a:gd name="T8" fmla="*/ 364 w 5370"/>
              <a:gd name="T9" fmla="*/ 460 h 691"/>
              <a:gd name="T10" fmla="*/ 455 w 5370"/>
              <a:gd name="T11" fmla="*/ 460 h 691"/>
              <a:gd name="T12" fmla="*/ 546 w 5370"/>
              <a:gd name="T13" fmla="*/ 383 h 691"/>
              <a:gd name="T14" fmla="*/ 636 w 5370"/>
              <a:gd name="T15" fmla="*/ 537 h 691"/>
              <a:gd name="T16" fmla="*/ 728 w 5370"/>
              <a:gd name="T17" fmla="*/ 383 h 691"/>
              <a:gd name="T18" fmla="*/ 819 w 5370"/>
              <a:gd name="T19" fmla="*/ 460 h 691"/>
              <a:gd name="T20" fmla="*/ 910 w 5370"/>
              <a:gd name="T21" fmla="*/ 537 h 691"/>
              <a:gd name="T22" fmla="*/ 1001 w 5370"/>
              <a:gd name="T23" fmla="*/ 383 h 691"/>
              <a:gd name="T24" fmla="*/ 1091 w 5370"/>
              <a:gd name="T25" fmla="*/ 460 h 691"/>
              <a:gd name="T26" fmla="*/ 1183 w 5370"/>
              <a:gd name="T27" fmla="*/ 383 h 691"/>
              <a:gd name="T28" fmla="*/ 1274 w 5370"/>
              <a:gd name="T29" fmla="*/ 614 h 691"/>
              <a:gd name="T30" fmla="*/ 1365 w 5370"/>
              <a:gd name="T31" fmla="*/ 460 h 691"/>
              <a:gd name="T32" fmla="*/ 1456 w 5370"/>
              <a:gd name="T33" fmla="*/ 614 h 691"/>
              <a:gd name="T34" fmla="*/ 1547 w 5370"/>
              <a:gd name="T35" fmla="*/ 383 h 691"/>
              <a:gd name="T36" fmla="*/ 1638 w 5370"/>
              <a:gd name="T37" fmla="*/ 614 h 691"/>
              <a:gd name="T38" fmla="*/ 1729 w 5370"/>
              <a:gd name="T39" fmla="*/ 460 h 691"/>
              <a:gd name="T40" fmla="*/ 1820 w 5370"/>
              <a:gd name="T41" fmla="*/ 383 h 691"/>
              <a:gd name="T42" fmla="*/ 1911 w 5370"/>
              <a:gd name="T43" fmla="*/ 537 h 691"/>
              <a:gd name="T44" fmla="*/ 2002 w 5370"/>
              <a:gd name="T45" fmla="*/ 614 h 691"/>
              <a:gd name="T46" fmla="*/ 2093 w 5370"/>
              <a:gd name="T47" fmla="*/ 460 h 691"/>
              <a:gd name="T48" fmla="*/ 2184 w 5370"/>
              <a:gd name="T49" fmla="*/ 691 h 691"/>
              <a:gd name="T50" fmla="*/ 2275 w 5370"/>
              <a:gd name="T51" fmla="*/ 460 h 691"/>
              <a:gd name="T52" fmla="*/ 2366 w 5370"/>
              <a:gd name="T53" fmla="*/ 614 h 691"/>
              <a:gd name="T54" fmla="*/ 2457 w 5370"/>
              <a:gd name="T55" fmla="*/ 614 h 691"/>
              <a:gd name="T56" fmla="*/ 2548 w 5370"/>
              <a:gd name="T57" fmla="*/ 460 h 691"/>
              <a:gd name="T58" fmla="*/ 2639 w 5370"/>
              <a:gd name="T59" fmla="*/ 307 h 691"/>
              <a:gd name="T60" fmla="*/ 2730 w 5370"/>
              <a:gd name="T61" fmla="*/ 460 h 691"/>
              <a:gd name="T62" fmla="*/ 2822 w 5370"/>
              <a:gd name="T63" fmla="*/ 383 h 691"/>
              <a:gd name="T64" fmla="*/ 2912 w 5370"/>
              <a:gd name="T65" fmla="*/ 307 h 691"/>
              <a:gd name="T66" fmla="*/ 3003 w 5370"/>
              <a:gd name="T67" fmla="*/ 307 h 691"/>
              <a:gd name="T68" fmla="*/ 3094 w 5370"/>
              <a:gd name="T69" fmla="*/ 537 h 691"/>
              <a:gd name="T70" fmla="*/ 3185 w 5370"/>
              <a:gd name="T71" fmla="*/ 460 h 691"/>
              <a:gd name="T72" fmla="*/ 3277 w 5370"/>
              <a:gd name="T73" fmla="*/ 460 h 691"/>
              <a:gd name="T74" fmla="*/ 3367 w 5370"/>
              <a:gd name="T75" fmla="*/ 307 h 691"/>
              <a:gd name="T76" fmla="*/ 3458 w 5370"/>
              <a:gd name="T77" fmla="*/ 307 h 691"/>
              <a:gd name="T78" fmla="*/ 3549 w 5370"/>
              <a:gd name="T79" fmla="*/ 230 h 691"/>
              <a:gd name="T80" fmla="*/ 3640 w 5370"/>
              <a:gd name="T81" fmla="*/ 307 h 691"/>
              <a:gd name="T82" fmla="*/ 3732 w 5370"/>
              <a:gd name="T83" fmla="*/ 76 h 691"/>
              <a:gd name="T84" fmla="*/ 3822 w 5370"/>
              <a:gd name="T85" fmla="*/ 230 h 691"/>
              <a:gd name="T86" fmla="*/ 3913 w 5370"/>
              <a:gd name="T87" fmla="*/ 230 h 691"/>
              <a:gd name="T88" fmla="*/ 4004 w 5370"/>
              <a:gd name="T89" fmla="*/ 153 h 691"/>
              <a:gd name="T90" fmla="*/ 4096 w 5370"/>
              <a:gd name="T91" fmla="*/ 76 h 691"/>
              <a:gd name="T92" fmla="*/ 4187 w 5370"/>
              <a:gd name="T93" fmla="*/ 153 h 691"/>
              <a:gd name="T94" fmla="*/ 4277 w 5370"/>
              <a:gd name="T95" fmla="*/ 76 h 691"/>
              <a:gd name="T96" fmla="*/ 4368 w 5370"/>
              <a:gd name="T97" fmla="*/ 153 h 691"/>
              <a:gd name="T98" fmla="*/ 4459 w 5370"/>
              <a:gd name="T99" fmla="*/ 0 h 691"/>
              <a:gd name="T100" fmla="*/ 4551 w 5370"/>
              <a:gd name="T101" fmla="*/ 76 h 691"/>
              <a:gd name="T102" fmla="*/ 4642 w 5370"/>
              <a:gd name="T103" fmla="*/ 76 h 691"/>
              <a:gd name="T104" fmla="*/ 4732 w 5370"/>
              <a:gd name="T105" fmla="*/ 76 h 691"/>
              <a:gd name="T106" fmla="*/ 4823 w 5370"/>
              <a:gd name="T107" fmla="*/ 76 h 691"/>
              <a:gd name="T108" fmla="*/ 4915 w 5370"/>
              <a:gd name="T109" fmla="*/ 0 h 691"/>
              <a:gd name="T110" fmla="*/ 5006 w 5370"/>
              <a:gd name="T111" fmla="*/ 153 h 691"/>
              <a:gd name="T112" fmla="*/ 5097 w 5370"/>
              <a:gd name="T113" fmla="*/ 153 h 691"/>
              <a:gd name="T114" fmla="*/ 5187 w 5370"/>
              <a:gd name="T115" fmla="*/ 307 h 691"/>
              <a:gd name="T116" fmla="*/ 5278 w 5370"/>
              <a:gd name="T117" fmla="*/ 153 h 691"/>
              <a:gd name="T118" fmla="*/ 5370 w 5370"/>
              <a:gd name="T119" fmla="*/ 76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70" h="691">
                <a:moveTo>
                  <a:pt x="0" y="537"/>
                </a:moveTo>
                <a:lnTo>
                  <a:pt x="91" y="460"/>
                </a:lnTo>
                <a:lnTo>
                  <a:pt x="181" y="460"/>
                </a:lnTo>
                <a:lnTo>
                  <a:pt x="273" y="460"/>
                </a:lnTo>
                <a:lnTo>
                  <a:pt x="364" y="460"/>
                </a:lnTo>
                <a:lnTo>
                  <a:pt x="455" y="460"/>
                </a:lnTo>
                <a:lnTo>
                  <a:pt x="546" y="383"/>
                </a:lnTo>
                <a:lnTo>
                  <a:pt x="636" y="537"/>
                </a:lnTo>
                <a:lnTo>
                  <a:pt x="728" y="383"/>
                </a:lnTo>
                <a:lnTo>
                  <a:pt x="819" y="460"/>
                </a:lnTo>
                <a:lnTo>
                  <a:pt x="910" y="537"/>
                </a:lnTo>
                <a:lnTo>
                  <a:pt x="1001" y="383"/>
                </a:lnTo>
                <a:lnTo>
                  <a:pt x="1091" y="460"/>
                </a:lnTo>
                <a:lnTo>
                  <a:pt x="1183" y="383"/>
                </a:lnTo>
                <a:lnTo>
                  <a:pt x="1274" y="614"/>
                </a:lnTo>
                <a:lnTo>
                  <a:pt x="1365" y="460"/>
                </a:lnTo>
                <a:lnTo>
                  <a:pt x="1456" y="614"/>
                </a:lnTo>
                <a:lnTo>
                  <a:pt x="1547" y="383"/>
                </a:lnTo>
                <a:lnTo>
                  <a:pt x="1638" y="614"/>
                </a:lnTo>
                <a:lnTo>
                  <a:pt x="1729" y="460"/>
                </a:lnTo>
                <a:lnTo>
                  <a:pt x="1820" y="383"/>
                </a:lnTo>
                <a:lnTo>
                  <a:pt x="1911" y="537"/>
                </a:lnTo>
                <a:lnTo>
                  <a:pt x="2002" y="614"/>
                </a:lnTo>
                <a:lnTo>
                  <a:pt x="2093" y="460"/>
                </a:lnTo>
                <a:lnTo>
                  <a:pt x="2184" y="691"/>
                </a:lnTo>
                <a:lnTo>
                  <a:pt x="2275" y="460"/>
                </a:lnTo>
                <a:lnTo>
                  <a:pt x="2366" y="614"/>
                </a:lnTo>
                <a:lnTo>
                  <a:pt x="2457" y="614"/>
                </a:lnTo>
                <a:lnTo>
                  <a:pt x="2548" y="460"/>
                </a:lnTo>
                <a:lnTo>
                  <a:pt x="2639" y="307"/>
                </a:lnTo>
                <a:lnTo>
                  <a:pt x="2730" y="460"/>
                </a:lnTo>
                <a:lnTo>
                  <a:pt x="2822" y="383"/>
                </a:lnTo>
                <a:lnTo>
                  <a:pt x="2912" y="307"/>
                </a:lnTo>
                <a:lnTo>
                  <a:pt x="3003" y="307"/>
                </a:lnTo>
                <a:lnTo>
                  <a:pt x="3094" y="537"/>
                </a:lnTo>
                <a:lnTo>
                  <a:pt x="3185" y="460"/>
                </a:lnTo>
                <a:lnTo>
                  <a:pt x="3277" y="460"/>
                </a:lnTo>
                <a:lnTo>
                  <a:pt x="3367" y="307"/>
                </a:lnTo>
                <a:lnTo>
                  <a:pt x="3458" y="307"/>
                </a:lnTo>
                <a:lnTo>
                  <a:pt x="3549" y="230"/>
                </a:lnTo>
                <a:lnTo>
                  <a:pt x="3640" y="307"/>
                </a:lnTo>
                <a:lnTo>
                  <a:pt x="3732" y="76"/>
                </a:lnTo>
                <a:lnTo>
                  <a:pt x="3822" y="230"/>
                </a:lnTo>
                <a:lnTo>
                  <a:pt x="3913" y="230"/>
                </a:lnTo>
                <a:lnTo>
                  <a:pt x="4004" y="153"/>
                </a:lnTo>
                <a:lnTo>
                  <a:pt x="4096" y="76"/>
                </a:lnTo>
                <a:lnTo>
                  <a:pt x="4187" y="153"/>
                </a:lnTo>
                <a:lnTo>
                  <a:pt x="4277" y="76"/>
                </a:lnTo>
                <a:lnTo>
                  <a:pt x="4368" y="153"/>
                </a:lnTo>
                <a:lnTo>
                  <a:pt x="4459" y="0"/>
                </a:lnTo>
                <a:lnTo>
                  <a:pt x="4551" y="76"/>
                </a:lnTo>
                <a:lnTo>
                  <a:pt x="4642" y="76"/>
                </a:lnTo>
                <a:lnTo>
                  <a:pt x="4732" y="76"/>
                </a:lnTo>
                <a:lnTo>
                  <a:pt x="4823" y="76"/>
                </a:lnTo>
                <a:lnTo>
                  <a:pt x="4915" y="0"/>
                </a:lnTo>
                <a:lnTo>
                  <a:pt x="5006" y="153"/>
                </a:lnTo>
                <a:lnTo>
                  <a:pt x="5097" y="153"/>
                </a:lnTo>
                <a:lnTo>
                  <a:pt x="5187" y="307"/>
                </a:lnTo>
                <a:lnTo>
                  <a:pt x="5278" y="153"/>
                </a:lnTo>
                <a:lnTo>
                  <a:pt x="5370" y="76"/>
                </a:lnTo>
              </a:path>
            </a:pathLst>
          </a:custGeom>
          <a:noFill/>
          <a:ln w="38100"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37" name="Y Axis">
            <a:extLst>
              <a:ext uri="{FF2B5EF4-FFF2-40B4-BE49-F238E27FC236}">
                <a16:creationId xmlns:a16="http://schemas.microsoft.com/office/drawing/2014/main" id="{2C83AAAD-C3C7-4EEE-9CBB-B8D3E0C8B504}"/>
              </a:ext>
            </a:extLst>
          </p:cNvPr>
          <p:cNvGrpSpPr/>
          <p:nvPr/>
        </p:nvGrpSpPr>
        <p:grpSpPr>
          <a:xfrm>
            <a:off x="963155" y="1294131"/>
            <a:ext cx="373500" cy="4499619"/>
            <a:chOff x="855663" y="1263651"/>
            <a:chExt cx="373500" cy="4499619"/>
          </a:xfrm>
        </p:grpSpPr>
        <p:sp>
          <p:nvSpPr>
            <p:cNvPr id="20" name="Rectangle 11">
              <a:extLst>
                <a:ext uri="{FF2B5EF4-FFF2-40B4-BE49-F238E27FC236}">
                  <a16:creationId xmlns:a16="http://schemas.microsoft.com/office/drawing/2014/main" id="{EB08F37B-A35D-48FF-AC68-8EFEE491B364}"/>
                </a:ext>
              </a:extLst>
            </p:cNvPr>
            <p:cNvSpPr>
              <a:spLocks noChangeArrowheads="1"/>
            </p:cNvSpPr>
            <p:nvPr/>
          </p:nvSpPr>
          <p:spPr bwMode="auto">
            <a:xfrm>
              <a:off x="855663" y="55324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2.00</a:t>
              </a:r>
              <a:endParaRPr kumimoji="0" lang="en-US" altLang="en-US" sz="1500" b="0" i="0" u="none" strike="noStrike" cap="none" normalizeH="0" baseline="0">
                <a:ln>
                  <a:noFill/>
                </a:ln>
                <a:solidFill>
                  <a:schemeClr val="tx1"/>
                </a:solidFill>
                <a:effectLst/>
              </a:endParaRPr>
            </a:p>
          </p:txBody>
        </p:sp>
        <p:sp>
          <p:nvSpPr>
            <p:cNvPr id="22" name="Rectangle 12">
              <a:extLst>
                <a:ext uri="{FF2B5EF4-FFF2-40B4-BE49-F238E27FC236}">
                  <a16:creationId xmlns:a16="http://schemas.microsoft.com/office/drawing/2014/main" id="{E16428CD-F403-47F0-A031-7FDE890ACD37}"/>
                </a:ext>
              </a:extLst>
            </p:cNvPr>
            <p:cNvSpPr>
              <a:spLocks noChangeArrowheads="1"/>
            </p:cNvSpPr>
            <p:nvPr/>
          </p:nvSpPr>
          <p:spPr bwMode="auto">
            <a:xfrm>
              <a:off x="855663" y="49228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2.50</a:t>
              </a:r>
              <a:endParaRPr kumimoji="0" lang="en-US" altLang="en-US" sz="1500" b="0" i="0" u="none" strike="noStrike" cap="none" normalizeH="0" baseline="0">
                <a:ln>
                  <a:noFill/>
                </a:ln>
                <a:solidFill>
                  <a:schemeClr val="tx1"/>
                </a:solidFill>
                <a:effectLst/>
              </a:endParaRPr>
            </a:p>
          </p:txBody>
        </p:sp>
        <p:sp>
          <p:nvSpPr>
            <p:cNvPr id="23" name="Rectangle 13">
              <a:extLst>
                <a:ext uri="{FF2B5EF4-FFF2-40B4-BE49-F238E27FC236}">
                  <a16:creationId xmlns:a16="http://schemas.microsoft.com/office/drawing/2014/main" id="{0AE5A84B-01E7-4B16-B0F2-E6D65467C107}"/>
                </a:ext>
              </a:extLst>
            </p:cNvPr>
            <p:cNvSpPr>
              <a:spLocks noChangeArrowheads="1"/>
            </p:cNvSpPr>
            <p:nvPr/>
          </p:nvSpPr>
          <p:spPr bwMode="auto">
            <a:xfrm>
              <a:off x="855663" y="43132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3.00</a:t>
              </a:r>
              <a:endParaRPr kumimoji="0" lang="en-US" altLang="en-US" sz="1500" b="0" i="0" u="none" strike="noStrike" cap="none" normalizeH="0" baseline="0">
                <a:ln>
                  <a:noFill/>
                </a:ln>
                <a:solidFill>
                  <a:schemeClr val="tx1"/>
                </a:solidFill>
                <a:effectLst/>
              </a:endParaRPr>
            </a:p>
          </p:txBody>
        </p:sp>
        <p:sp>
          <p:nvSpPr>
            <p:cNvPr id="24" name="Rectangle 14">
              <a:extLst>
                <a:ext uri="{FF2B5EF4-FFF2-40B4-BE49-F238E27FC236}">
                  <a16:creationId xmlns:a16="http://schemas.microsoft.com/office/drawing/2014/main" id="{CE544816-2159-4C31-ABAD-6650C17ABB0E}"/>
                </a:ext>
              </a:extLst>
            </p:cNvPr>
            <p:cNvSpPr>
              <a:spLocks noChangeArrowheads="1"/>
            </p:cNvSpPr>
            <p:nvPr/>
          </p:nvSpPr>
          <p:spPr bwMode="auto">
            <a:xfrm>
              <a:off x="855663" y="37036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3.50</a:t>
              </a:r>
              <a:endParaRPr kumimoji="0" lang="en-US" altLang="en-US" sz="1500" b="0" i="0" u="none" strike="noStrike" cap="none" normalizeH="0" baseline="0">
                <a:ln>
                  <a:noFill/>
                </a:ln>
                <a:solidFill>
                  <a:schemeClr val="tx1"/>
                </a:solidFill>
                <a:effectLst/>
              </a:endParaRPr>
            </a:p>
          </p:txBody>
        </p:sp>
        <p:sp>
          <p:nvSpPr>
            <p:cNvPr id="25" name="Rectangle 15">
              <a:extLst>
                <a:ext uri="{FF2B5EF4-FFF2-40B4-BE49-F238E27FC236}">
                  <a16:creationId xmlns:a16="http://schemas.microsoft.com/office/drawing/2014/main" id="{48028DB9-B664-4FE1-8673-0FDF6E97C09B}"/>
                </a:ext>
              </a:extLst>
            </p:cNvPr>
            <p:cNvSpPr>
              <a:spLocks noChangeArrowheads="1"/>
            </p:cNvSpPr>
            <p:nvPr/>
          </p:nvSpPr>
          <p:spPr bwMode="auto">
            <a:xfrm>
              <a:off x="855663" y="30940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4.00</a:t>
              </a:r>
              <a:endParaRPr kumimoji="0" lang="en-US" altLang="en-US" sz="1500" b="0" i="0" u="none" strike="noStrike" cap="none" normalizeH="0" baseline="0">
                <a:ln>
                  <a:noFill/>
                </a:ln>
                <a:solidFill>
                  <a:schemeClr val="tx1"/>
                </a:solidFill>
                <a:effectLst/>
              </a:endParaRPr>
            </a:p>
          </p:txBody>
        </p:sp>
        <p:sp>
          <p:nvSpPr>
            <p:cNvPr id="26" name="Rectangle 16">
              <a:extLst>
                <a:ext uri="{FF2B5EF4-FFF2-40B4-BE49-F238E27FC236}">
                  <a16:creationId xmlns:a16="http://schemas.microsoft.com/office/drawing/2014/main" id="{1E3BEFDA-D79F-4107-B55F-5CF57C782119}"/>
                </a:ext>
              </a:extLst>
            </p:cNvPr>
            <p:cNvSpPr>
              <a:spLocks noChangeArrowheads="1"/>
            </p:cNvSpPr>
            <p:nvPr/>
          </p:nvSpPr>
          <p:spPr bwMode="auto">
            <a:xfrm>
              <a:off x="855663" y="24844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4.50</a:t>
              </a:r>
              <a:endParaRPr kumimoji="0" lang="en-US" altLang="en-US" sz="1500" b="0" i="0" u="none" strike="noStrike" cap="none" normalizeH="0" baseline="0">
                <a:ln>
                  <a:noFill/>
                </a:ln>
                <a:solidFill>
                  <a:schemeClr val="tx1"/>
                </a:solidFill>
                <a:effectLst/>
              </a:endParaRPr>
            </a:p>
          </p:txBody>
        </p:sp>
        <p:sp>
          <p:nvSpPr>
            <p:cNvPr id="27" name="Rectangle 17">
              <a:extLst>
                <a:ext uri="{FF2B5EF4-FFF2-40B4-BE49-F238E27FC236}">
                  <a16:creationId xmlns:a16="http://schemas.microsoft.com/office/drawing/2014/main" id="{01A4C7F7-9272-4E79-919F-D0835C6632BE}"/>
                </a:ext>
              </a:extLst>
            </p:cNvPr>
            <p:cNvSpPr>
              <a:spLocks noChangeArrowheads="1"/>
            </p:cNvSpPr>
            <p:nvPr/>
          </p:nvSpPr>
          <p:spPr bwMode="auto">
            <a:xfrm>
              <a:off x="855663" y="18748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5.00</a:t>
              </a:r>
              <a:endParaRPr kumimoji="0" lang="en-US" altLang="en-US" sz="1500" b="0" i="0" u="none" strike="noStrike" cap="none" normalizeH="0" baseline="0" dirty="0">
                <a:ln>
                  <a:noFill/>
                </a:ln>
                <a:solidFill>
                  <a:schemeClr val="tx1"/>
                </a:solidFill>
                <a:effectLst/>
              </a:endParaRPr>
            </a:p>
          </p:txBody>
        </p:sp>
        <p:sp>
          <p:nvSpPr>
            <p:cNvPr id="28" name="Rectangle 18">
              <a:extLst>
                <a:ext uri="{FF2B5EF4-FFF2-40B4-BE49-F238E27FC236}">
                  <a16:creationId xmlns:a16="http://schemas.microsoft.com/office/drawing/2014/main" id="{1DC3DDDF-867B-4CBE-A7E0-B3573E5F4503}"/>
                </a:ext>
              </a:extLst>
            </p:cNvPr>
            <p:cNvSpPr>
              <a:spLocks noChangeArrowheads="1"/>
            </p:cNvSpPr>
            <p:nvPr/>
          </p:nvSpPr>
          <p:spPr bwMode="auto">
            <a:xfrm>
              <a:off x="855663" y="1263651"/>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5.50</a:t>
              </a:r>
              <a:endParaRPr kumimoji="0" lang="en-US" altLang="en-US" sz="1500" b="0" i="0" u="none" strike="noStrike" cap="none" normalizeH="0" baseline="0">
                <a:ln>
                  <a:noFill/>
                </a:ln>
                <a:solidFill>
                  <a:schemeClr val="tx1"/>
                </a:solidFill>
                <a:effectLst/>
              </a:endParaRPr>
            </a:p>
          </p:txBody>
        </p:sp>
      </p:gr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Consumer Inflation Expectations</a:t>
            </a:r>
          </a:p>
        </p:txBody>
      </p:sp>
      <p:grpSp>
        <p:nvGrpSpPr>
          <p:cNvPr id="53" name="1 Yr Legend">
            <a:extLst>
              <a:ext uri="{FF2B5EF4-FFF2-40B4-BE49-F238E27FC236}">
                <a16:creationId xmlns:a16="http://schemas.microsoft.com/office/drawing/2014/main" id="{8392C391-5B9F-41B4-9F1A-84263A4944A4}"/>
              </a:ext>
            </a:extLst>
          </p:cNvPr>
          <p:cNvGrpSpPr/>
          <p:nvPr/>
        </p:nvGrpSpPr>
        <p:grpSpPr>
          <a:xfrm>
            <a:off x="1996300" y="1676401"/>
            <a:ext cx="2660650" cy="427037"/>
            <a:chOff x="1957388" y="1676401"/>
            <a:chExt cx="2660650" cy="427037"/>
          </a:xfrm>
        </p:grpSpPr>
        <p:sp>
          <p:nvSpPr>
            <p:cNvPr id="6" name="Rectangle 7">
              <a:extLst>
                <a:ext uri="{FF2B5EF4-FFF2-40B4-BE49-F238E27FC236}">
                  <a16:creationId xmlns:a16="http://schemas.microsoft.com/office/drawing/2014/main" id="{6D72F917-2AEA-41CE-B580-2719A31C9CA0}"/>
                </a:ext>
              </a:extLst>
            </p:cNvPr>
            <p:cNvSpPr>
              <a:spLocks noChangeArrowheads="1"/>
            </p:cNvSpPr>
            <p:nvPr/>
          </p:nvSpPr>
          <p:spPr bwMode="auto">
            <a:xfrm>
              <a:off x="1957388" y="1676401"/>
              <a:ext cx="21859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8">
              <a:extLst>
                <a:ext uri="{FF2B5EF4-FFF2-40B4-BE49-F238E27FC236}">
                  <a16:creationId xmlns:a16="http://schemas.microsoft.com/office/drawing/2014/main" id="{9D2A626C-007A-4AF2-ABDA-D1A7D705BF3D}"/>
                </a:ext>
              </a:extLst>
            </p:cNvPr>
            <p:cNvSpPr>
              <a:spLocks noChangeArrowheads="1"/>
            </p:cNvSpPr>
            <p:nvPr/>
          </p:nvSpPr>
          <p:spPr bwMode="auto">
            <a:xfrm>
              <a:off x="4143375" y="1676401"/>
              <a:ext cx="3571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B9438680-03B9-40A5-B2FA-EB1881FEBD76}"/>
                </a:ext>
              </a:extLst>
            </p:cNvPr>
            <p:cNvSpPr>
              <a:spLocks noChangeArrowheads="1"/>
            </p:cNvSpPr>
            <p:nvPr/>
          </p:nvSpPr>
          <p:spPr bwMode="auto">
            <a:xfrm>
              <a:off x="4500563" y="1676401"/>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6A4414E6-E0AE-4FA9-A41F-A1DDF73BAF67}"/>
                </a:ext>
              </a:extLst>
            </p:cNvPr>
            <p:cNvSpPr>
              <a:spLocks noChangeArrowheads="1"/>
            </p:cNvSpPr>
            <p:nvPr/>
          </p:nvSpPr>
          <p:spPr bwMode="auto">
            <a:xfrm>
              <a:off x="1957388" y="1752601"/>
              <a:ext cx="2185988"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AE6F20DF-E5BE-43BE-B055-31B572DC9BF6}"/>
                </a:ext>
              </a:extLst>
            </p:cNvPr>
            <p:cNvSpPr>
              <a:spLocks noChangeArrowheads="1"/>
            </p:cNvSpPr>
            <p:nvPr/>
          </p:nvSpPr>
          <p:spPr bwMode="auto">
            <a:xfrm>
              <a:off x="4143375" y="1752601"/>
              <a:ext cx="357188" cy="274638"/>
            </a:xfrm>
            <a:prstGeom prst="rect">
              <a:avLst/>
            </a:prstGeom>
            <a:solidFill>
              <a:srgbClr val="0AB4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Rectangle 12">
              <a:extLst>
                <a:ext uri="{FF2B5EF4-FFF2-40B4-BE49-F238E27FC236}">
                  <a16:creationId xmlns:a16="http://schemas.microsoft.com/office/drawing/2014/main" id="{D325A460-464A-4F2F-850C-487F0C9DE1E7}"/>
                </a:ext>
              </a:extLst>
            </p:cNvPr>
            <p:cNvSpPr>
              <a:spLocks noChangeArrowheads="1"/>
            </p:cNvSpPr>
            <p:nvPr/>
          </p:nvSpPr>
          <p:spPr bwMode="auto">
            <a:xfrm>
              <a:off x="4500563" y="1752601"/>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13">
              <a:extLst>
                <a:ext uri="{FF2B5EF4-FFF2-40B4-BE49-F238E27FC236}">
                  <a16:creationId xmlns:a16="http://schemas.microsoft.com/office/drawing/2014/main" id="{038FF538-A4AD-4680-B780-C6D308A63BC0}"/>
                </a:ext>
              </a:extLst>
            </p:cNvPr>
            <p:cNvSpPr>
              <a:spLocks noChangeArrowheads="1"/>
            </p:cNvSpPr>
            <p:nvPr/>
          </p:nvSpPr>
          <p:spPr bwMode="auto">
            <a:xfrm>
              <a:off x="1957388" y="2027238"/>
              <a:ext cx="21859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tangle 14">
              <a:extLst>
                <a:ext uri="{FF2B5EF4-FFF2-40B4-BE49-F238E27FC236}">
                  <a16:creationId xmlns:a16="http://schemas.microsoft.com/office/drawing/2014/main" id="{D8858148-C61E-4384-BB76-B4C816B1C2D4}"/>
                </a:ext>
              </a:extLst>
            </p:cNvPr>
            <p:cNvSpPr>
              <a:spLocks noChangeArrowheads="1"/>
            </p:cNvSpPr>
            <p:nvPr/>
          </p:nvSpPr>
          <p:spPr bwMode="auto">
            <a:xfrm>
              <a:off x="4143375" y="2027238"/>
              <a:ext cx="3571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Rectangle 15">
              <a:extLst>
                <a:ext uri="{FF2B5EF4-FFF2-40B4-BE49-F238E27FC236}">
                  <a16:creationId xmlns:a16="http://schemas.microsoft.com/office/drawing/2014/main" id="{DDAFC8D6-6E4E-404B-9535-BA082C1F838D}"/>
                </a:ext>
              </a:extLst>
            </p:cNvPr>
            <p:cNvSpPr>
              <a:spLocks noChangeArrowheads="1"/>
            </p:cNvSpPr>
            <p:nvPr/>
          </p:nvSpPr>
          <p:spPr bwMode="auto">
            <a:xfrm>
              <a:off x="4500563" y="2027238"/>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22">
              <a:extLst>
                <a:ext uri="{FF2B5EF4-FFF2-40B4-BE49-F238E27FC236}">
                  <a16:creationId xmlns:a16="http://schemas.microsoft.com/office/drawing/2014/main" id="{E8970E56-E2A7-420E-8F25-0E5A8982F7B4}"/>
                </a:ext>
              </a:extLst>
            </p:cNvPr>
            <p:cNvSpPr>
              <a:spLocks noChangeArrowheads="1"/>
            </p:cNvSpPr>
            <p:nvPr/>
          </p:nvSpPr>
          <p:spPr bwMode="auto">
            <a:xfrm>
              <a:off x="2049463" y="1752601"/>
              <a:ext cx="190341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1 Yr Expectations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4" name="5-10 Legend">
            <a:extLst>
              <a:ext uri="{FF2B5EF4-FFF2-40B4-BE49-F238E27FC236}">
                <a16:creationId xmlns:a16="http://schemas.microsoft.com/office/drawing/2014/main" id="{E152F087-10A5-4B5E-81B3-612D3C4F3ED0}"/>
              </a:ext>
            </a:extLst>
          </p:cNvPr>
          <p:cNvGrpSpPr/>
          <p:nvPr/>
        </p:nvGrpSpPr>
        <p:grpSpPr>
          <a:xfrm>
            <a:off x="1996300" y="2103438"/>
            <a:ext cx="2660650" cy="350838"/>
            <a:chOff x="1957388" y="2103438"/>
            <a:chExt cx="2660650" cy="350838"/>
          </a:xfrm>
        </p:grpSpPr>
        <p:sp>
          <p:nvSpPr>
            <p:cNvPr id="43" name="Rectangle 16">
              <a:extLst>
                <a:ext uri="{FF2B5EF4-FFF2-40B4-BE49-F238E27FC236}">
                  <a16:creationId xmlns:a16="http://schemas.microsoft.com/office/drawing/2014/main" id="{877813B1-ACE7-4CBA-81E8-30364EE62232}"/>
                </a:ext>
              </a:extLst>
            </p:cNvPr>
            <p:cNvSpPr>
              <a:spLocks noChangeArrowheads="1"/>
            </p:cNvSpPr>
            <p:nvPr/>
          </p:nvSpPr>
          <p:spPr bwMode="auto">
            <a:xfrm>
              <a:off x="1957388" y="2103438"/>
              <a:ext cx="2185988"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7">
              <a:extLst>
                <a:ext uri="{FF2B5EF4-FFF2-40B4-BE49-F238E27FC236}">
                  <a16:creationId xmlns:a16="http://schemas.microsoft.com/office/drawing/2014/main" id="{E6E4BC03-ECF4-4BEA-90FA-0F44D5899A42}"/>
                </a:ext>
              </a:extLst>
            </p:cNvPr>
            <p:cNvSpPr>
              <a:spLocks noChangeArrowheads="1"/>
            </p:cNvSpPr>
            <p:nvPr/>
          </p:nvSpPr>
          <p:spPr bwMode="auto">
            <a:xfrm>
              <a:off x="4143375" y="2103438"/>
              <a:ext cx="357188" cy="2746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18">
              <a:extLst>
                <a:ext uri="{FF2B5EF4-FFF2-40B4-BE49-F238E27FC236}">
                  <a16:creationId xmlns:a16="http://schemas.microsoft.com/office/drawing/2014/main" id="{121CFF32-6D7F-4BFD-AA62-07F9DD0C44D9}"/>
                </a:ext>
              </a:extLst>
            </p:cNvPr>
            <p:cNvSpPr>
              <a:spLocks noChangeArrowheads="1"/>
            </p:cNvSpPr>
            <p:nvPr/>
          </p:nvSpPr>
          <p:spPr bwMode="auto">
            <a:xfrm>
              <a:off x="4500563" y="2103438"/>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9">
              <a:extLst>
                <a:ext uri="{FF2B5EF4-FFF2-40B4-BE49-F238E27FC236}">
                  <a16:creationId xmlns:a16="http://schemas.microsoft.com/office/drawing/2014/main" id="{ED9C4922-FB83-49AD-A0EB-7FD017DC92DB}"/>
                </a:ext>
              </a:extLst>
            </p:cNvPr>
            <p:cNvSpPr>
              <a:spLocks noChangeArrowheads="1"/>
            </p:cNvSpPr>
            <p:nvPr/>
          </p:nvSpPr>
          <p:spPr bwMode="auto">
            <a:xfrm>
              <a:off x="1957388" y="2378076"/>
              <a:ext cx="21859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20">
              <a:extLst>
                <a:ext uri="{FF2B5EF4-FFF2-40B4-BE49-F238E27FC236}">
                  <a16:creationId xmlns:a16="http://schemas.microsoft.com/office/drawing/2014/main" id="{231F3EB5-E22C-451D-AC09-E819F79F8F96}"/>
                </a:ext>
              </a:extLst>
            </p:cNvPr>
            <p:cNvSpPr>
              <a:spLocks noChangeArrowheads="1"/>
            </p:cNvSpPr>
            <p:nvPr/>
          </p:nvSpPr>
          <p:spPr bwMode="auto">
            <a:xfrm>
              <a:off x="4143375" y="2378076"/>
              <a:ext cx="3571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21">
              <a:extLst>
                <a:ext uri="{FF2B5EF4-FFF2-40B4-BE49-F238E27FC236}">
                  <a16:creationId xmlns:a16="http://schemas.microsoft.com/office/drawing/2014/main" id="{722EDF72-FA2F-4480-A903-0B4190AFFD11}"/>
                </a:ext>
              </a:extLst>
            </p:cNvPr>
            <p:cNvSpPr>
              <a:spLocks noChangeArrowheads="1"/>
            </p:cNvSpPr>
            <p:nvPr/>
          </p:nvSpPr>
          <p:spPr bwMode="auto">
            <a:xfrm>
              <a:off x="4500563" y="2378076"/>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3">
              <a:extLst>
                <a:ext uri="{FF2B5EF4-FFF2-40B4-BE49-F238E27FC236}">
                  <a16:creationId xmlns:a16="http://schemas.microsoft.com/office/drawing/2014/main" id="{12E8F3FB-567B-42FC-BAE6-E49191C05CB4}"/>
                </a:ext>
              </a:extLst>
            </p:cNvPr>
            <p:cNvSpPr>
              <a:spLocks noChangeArrowheads="1"/>
            </p:cNvSpPr>
            <p:nvPr/>
          </p:nvSpPr>
          <p:spPr bwMode="auto">
            <a:xfrm>
              <a:off x="2049463" y="2106613"/>
              <a:ext cx="24288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4">
              <a:extLst>
                <a:ext uri="{FF2B5EF4-FFF2-40B4-BE49-F238E27FC236}">
                  <a16:creationId xmlns:a16="http://schemas.microsoft.com/office/drawing/2014/main" id="{41E064E5-EDD3-48BC-A97D-F37C2F9818B0}"/>
                </a:ext>
              </a:extLst>
            </p:cNvPr>
            <p:cNvSpPr>
              <a:spLocks noChangeArrowheads="1"/>
            </p:cNvSpPr>
            <p:nvPr/>
          </p:nvSpPr>
          <p:spPr bwMode="auto">
            <a:xfrm>
              <a:off x="2171700" y="2106613"/>
              <a:ext cx="180975"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5">
              <a:extLst>
                <a:ext uri="{FF2B5EF4-FFF2-40B4-BE49-F238E27FC236}">
                  <a16:creationId xmlns:a16="http://schemas.microsoft.com/office/drawing/2014/main" id="{204EA951-9F61-4202-A779-CD88C88B0D8A}"/>
                </a:ext>
              </a:extLst>
            </p:cNvPr>
            <p:cNvSpPr>
              <a:spLocks noChangeArrowheads="1"/>
            </p:cNvSpPr>
            <p:nvPr/>
          </p:nvSpPr>
          <p:spPr bwMode="auto">
            <a:xfrm>
              <a:off x="2232025" y="2106613"/>
              <a:ext cx="1909763"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10 Yr Expectations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2" name="Table 3">
            <a:extLst>
              <a:ext uri="{FF2B5EF4-FFF2-40B4-BE49-F238E27FC236}">
                <a16:creationId xmlns:a16="http://schemas.microsoft.com/office/drawing/2014/main" id="{328991C2-A14A-4035-A4D7-B3B21A568CEE}"/>
              </a:ext>
            </a:extLst>
          </p:cNvPr>
          <p:cNvGraphicFramePr>
            <a:graphicFrameLocks noGrp="1"/>
          </p:cNvGraphicFramePr>
          <p:nvPr>
            <p:extLst>
              <p:ext uri="{D42A27DB-BD31-4B8C-83A1-F6EECF244321}">
                <p14:modId xmlns:p14="http://schemas.microsoft.com/office/powerpoint/2010/main" val="3011139002"/>
              </p:ext>
            </p:extLst>
          </p:nvPr>
        </p:nvGraphicFramePr>
        <p:xfrm>
          <a:off x="924123" y="5717954"/>
          <a:ext cx="10178250" cy="370840"/>
        </p:xfrm>
        <a:graphic>
          <a:graphicData uri="http://schemas.openxmlformats.org/drawingml/2006/table">
            <a:tbl>
              <a:tblPr firstRow="1" bandRow="1"/>
              <a:tblGrid>
                <a:gridCol w="1696375">
                  <a:extLst>
                    <a:ext uri="{9D8B030D-6E8A-4147-A177-3AD203B41FA5}">
                      <a16:colId xmlns:a16="http://schemas.microsoft.com/office/drawing/2014/main" val="1331980212"/>
                    </a:ext>
                  </a:extLst>
                </a:gridCol>
                <a:gridCol w="1696375">
                  <a:extLst>
                    <a:ext uri="{9D8B030D-6E8A-4147-A177-3AD203B41FA5}">
                      <a16:colId xmlns:a16="http://schemas.microsoft.com/office/drawing/2014/main" val="3342678073"/>
                    </a:ext>
                  </a:extLst>
                </a:gridCol>
                <a:gridCol w="1696375">
                  <a:extLst>
                    <a:ext uri="{9D8B030D-6E8A-4147-A177-3AD203B41FA5}">
                      <a16:colId xmlns:a16="http://schemas.microsoft.com/office/drawing/2014/main" val="3863039509"/>
                    </a:ext>
                  </a:extLst>
                </a:gridCol>
                <a:gridCol w="1696375">
                  <a:extLst>
                    <a:ext uri="{9D8B030D-6E8A-4147-A177-3AD203B41FA5}">
                      <a16:colId xmlns:a16="http://schemas.microsoft.com/office/drawing/2014/main" val="362682243"/>
                    </a:ext>
                  </a:extLst>
                </a:gridCol>
                <a:gridCol w="1696375">
                  <a:extLst>
                    <a:ext uri="{9D8B030D-6E8A-4147-A177-3AD203B41FA5}">
                      <a16:colId xmlns:a16="http://schemas.microsoft.com/office/drawing/2014/main" val="3280958045"/>
                    </a:ext>
                  </a:extLst>
                </a:gridCol>
                <a:gridCol w="1696375">
                  <a:extLst>
                    <a:ext uri="{9D8B030D-6E8A-4147-A177-3AD203B41FA5}">
                      <a16:colId xmlns:a16="http://schemas.microsoft.com/office/drawing/2014/main" val="2587353187"/>
                    </a:ext>
                  </a:extLst>
                </a:gridCol>
              </a:tblGrid>
              <a:tr h="370840">
                <a:tc>
                  <a:txBody>
                    <a:bodyPr/>
                    <a:lstStyle/>
                    <a:p>
                      <a:pPr algn="ctr"/>
                      <a:r>
                        <a:rPr lang="en-US" sz="1500" dirty="0">
                          <a:solidFill>
                            <a:schemeClr val="bg1"/>
                          </a:solidFill>
                        </a:rPr>
                        <a:t>Nov ‘17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’18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’19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’20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’21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Nov ‘22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30982873"/>
                  </a:ext>
                </a:extLst>
              </a:tr>
            </a:tbl>
          </a:graphicData>
        </a:graphic>
      </p:graphicFrame>
      <p:cxnSp>
        <p:nvCxnSpPr>
          <p:cNvPr id="55" name="Arrow 3">
            <a:extLst>
              <a:ext uri="{FF2B5EF4-FFF2-40B4-BE49-F238E27FC236}">
                <a16:creationId xmlns:a16="http://schemas.microsoft.com/office/drawing/2014/main" id="{47EABA0E-8984-453B-B337-7A8AA3E6560A}"/>
              </a:ext>
            </a:extLst>
          </p:cNvPr>
          <p:cNvCxnSpPr>
            <a:cxnSpLocks/>
          </p:cNvCxnSpPr>
          <p:nvPr/>
        </p:nvCxnSpPr>
        <p:spPr>
          <a:xfrm>
            <a:off x="10322544" y="1816126"/>
            <a:ext cx="392713" cy="102415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061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6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down)">
                                      <p:cBhvr>
                                        <p:cTn id="10" dur="600"/>
                                        <p:tgtEl>
                                          <p:spTgt spid="37"/>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6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6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600"/>
                                        <p:tgtEl>
                                          <p:spTgt spid="1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600"/>
                                        <p:tgtEl>
                                          <p:spTgt spid="15"/>
                                        </p:tgtEl>
                                      </p:cBhvr>
                                    </p:animEffect>
                                  </p:childTnLst>
                                </p:cTn>
                              </p:par>
                              <p:par>
                                <p:cTn id="23" presetID="22" presetClass="entr" presetSubtype="8"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par>
                          <p:cTn id="26" fill="hold">
                            <p:stCondLst>
                              <p:cond delay="600"/>
                            </p:stCondLst>
                            <p:childTnLst>
                              <p:par>
                                <p:cTn id="27" presetID="10" presetClass="entr" presetSubtype="0" fill="hold" nodeType="afterEffect">
                                  <p:stCondLst>
                                    <p:cond delay="0"/>
                                  </p:stCondLst>
                                  <p:childTnLst>
                                    <p:set>
                                      <p:cBhvr>
                                        <p:cTn id="28" dur="1" fill="hold">
                                          <p:stCondLst>
                                            <p:cond delay="0"/>
                                          </p:stCondLst>
                                        </p:cTn>
                                        <p:tgtEl>
                                          <p:spTgt spid="53"/>
                                        </p:tgtEl>
                                        <p:attrNameLst>
                                          <p:attrName>style.visibility</p:attrName>
                                        </p:attrNameLst>
                                      </p:cBhvr>
                                      <p:to>
                                        <p:strVal val="visible"/>
                                      </p:to>
                                    </p:set>
                                    <p:animEffect transition="in" filter="fade">
                                      <p:cBhvr>
                                        <p:cTn id="29" dur="600"/>
                                        <p:tgtEl>
                                          <p:spTgt spid="5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600"/>
                                        <p:tgtEl>
                                          <p:spTgt spid="17"/>
                                        </p:tgtEl>
                                      </p:cBhvr>
                                    </p:animEffect>
                                  </p:childTnLst>
                                </p:cTn>
                              </p:par>
                            </p:childTnLst>
                          </p:cTn>
                        </p:par>
                        <p:par>
                          <p:cTn id="33" fill="hold">
                            <p:stCondLst>
                              <p:cond delay="12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6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4"/>
                                        </p:tgtEl>
                                        <p:attrNameLst>
                                          <p:attrName>style.visibility</p:attrName>
                                        </p:attrNameLst>
                                      </p:cBhvr>
                                      <p:to>
                                        <p:strVal val="visible"/>
                                      </p:to>
                                    </p:set>
                                    <p:animEffect transition="in" filter="fade">
                                      <p:cBhvr>
                                        <p:cTn id="41" dur="600"/>
                                        <p:tgtEl>
                                          <p:spTgt spid="54"/>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600"/>
                                        <p:tgtEl>
                                          <p:spTgt spid="19"/>
                                        </p:tgtEl>
                                      </p:cBhvr>
                                    </p:animEffect>
                                  </p:childTnLst>
                                </p:cTn>
                              </p:par>
                            </p:childTnLst>
                          </p:cTn>
                        </p:par>
                        <p:par>
                          <p:cTn id="45" fill="hold">
                            <p:stCondLst>
                              <p:cond delay="600"/>
                            </p:stCondLst>
                            <p:childTnLst>
                              <p:par>
                                <p:cTn id="46" presetID="10" presetClass="entr" presetSubtype="0" fill="hold"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fade">
                                      <p:cBhvr>
                                        <p:cTn id="48" dur="600"/>
                                        <p:tgtEl>
                                          <p:spTgt spid="38"/>
                                        </p:tgtEl>
                                      </p:cBhvr>
                                    </p:animEffect>
                                  </p:childTnLst>
                                </p:cTn>
                              </p:par>
                            </p:childTnLst>
                          </p:cTn>
                        </p:par>
                        <p:par>
                          <p:cTn id="49" fill="hold">
                            <p:stCondLst>
                              <p:cond delay="1200"/>
                            </p:stCondLst>
                            <p:childTnLst>
                              <p:par>
                                <p:cTn id="50" presetID="10" presetClass="entr" presetSubtype="0" fill="hold"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5" grpId="0"/>
      <p:bldP spid="12" grpId="0"/>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86102-27E1-4485-B631-3AFB23BB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3DF226AC-19BF-4CC4-ADCA-A60820452BCC}"/>
              </a:ext>
            </a:extLst>
          </p:cNvPr>
          <p:cNvSpPr>
            <a:spLocks noGrp="1"/>
          </p:cNvSpPr>
          <p:nvPr>
            <p:ph type="body" sz="quarter" idx="10"/>
          </p:nvPr>
        </p:nvSpPr>
        <p:spPr/>
        <p:txBody>
          <a:bodyPr/>
          <a:lstStyle/>
          <a:p>
            <a:r>
              <a:rPr lang="en-US" dirty="0"/>
              <a:t>FED ACTION</a:t>
            </a:r>
          </a:p>
        </p:txBody>
      </p:sp>
    </p:spTree>
    <p:extLst>
      <p:ext uri="{BB962C8B-B14F-4D97-AF65-F5344CB8AC3E}">
        <p14:creationId xmlns:p14="http://schemas.microsoft.com/office/powerpoint/2010/main" val="384249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 name="Gridlines">
            <a:extLst>
              <a:ext uri="{FF2B5EF4-FFF2-40B4-BE49-F238E27FC236}">
                <a16:creationId xmlns:a16="http://schemas.microsoft.com/office/drawing/2014/main" id="{08DDE9D9-7C6F-4531-B14E-6D6833EB0017}"/>
              </a:ext>
            </a:extLst>
          </p:cNvPr>
          <p:cNvGrpSpPr/>
          <p:nvPr/>
        </p:nvGrpSpPr>
        <p:grpSpPr>
          <a:xfrm>
            <a:off x="1100138" y="1803400"/>
            <a:ext cx="9652000" cy="3783013"/>
            <a:chOff x="1100138" y="1803400"/>
            <a:chExt cx="9652000" cy="3783013"/>
          </a:xfrm>
        </p:grpSpPr>
        <p:sp>
          <p:nvSpPr>
            <p:cNvPr id="8" name="Freeform 5">
              <a:extLst>
                <a:ext uri="{FF2B5EF4-FFF2-40B4-BE49-F238E27FC236}">
                  <a16:creationId xmlns:a16="http://schemas.microsoft.com/office/drawing/2014/main" id="{4A29E8D4-824F-4D83-A2FB-3149EAAEAEA8}"/>
                </a:ext>
              </a:extLst>
            </p:cNvPr>
            <p:cNvSpPr>
              <a:spLocks noEditPoints="1"/>
            </p:cNvSpPr>
            <p:nvPr/>
          </p:nvSpPr>
          <p:spPr bwMode="auto">
            <a:xfrm>
              <a:off x="1100138" y="1803400"/>
              <a:ext cx="9652000" cy="3152775"/>
            </a:xfrm>
            <a:custGeom>
              <a:avLst/>
              <a:gdLst>
                <a:gd name="T0" fmla="*/ 0 w 6080"/>
                <a:gd name="T1" fmla="*/ 1986 h 1986"/>
                <a:gd name="T2" fmla="*/ 6080 w 6080"/>
                <a:gd name="T3" fmla="*/ 1986 h 1986"/>
                <a:gd name="T4" fmla="*/ 0 w 6080"/>
                <a:gd name="T5" fmla="*/ 1589 h 1986"/>
                <a:gd name="T6" fmla="*/ 6080 w 6080"/>
                <a:gd name="T7" fmla="*/ 1589 h 1986"/>
                <a:gd name="T8" fmla="*/ 0 w 6080"/>
                <a:gd name="T9" fmla="*/ 1191 h 1986"/>
                <a:gd name="T10" fmla="*/ 6080 w 6080"/>
                <a:gd name="T11" fmla="*/ 1191 h 1986"/>
                <a:gd name="T12" fmla="*/ 0 w 6080"/>
                <a:gd name="T13" fmla="*/ 794 h 1986"/>
                <a:gd name="T14" fmla="*/ 6080 w 6080"/>
                <a:gd name="T15" fmla="*/ 794 h 1986"/>
                <a:gd name="T16" fmla="*/ 0 w 6080"/>
                <a:gd name="T17" fmla="*/ 396 h 1986"/>
                <a:gd name="T18" fmla="*/ 6080 w 6080"/>
                <a:gd name="T19" fmla="*/ 396 h 1986"/>
                <a:gd name="T20" fmla="*/ 0 w 6080"/>
                <a:gd name="T21" fmla="*/ 0 h 1986"/>
                <a:gd name="T22" fmla="*/ 6080 w 6080"/>
                <a:gd name="T23" fmla="*/ 0 h 1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80" h="1986">
                  <a:moveTo>
                    <a:pt x="0" y="1986"/>
                  </a:moveTo>
                  <a:lnTo>
                    <a:pt x="6080" y="1986"/>
                  </a:lnTo>
                  <a:moveTo>
                    <a:pt x="0" y="1589"/>
                  </a:moveTo>
                  <a:lnTo>
                    <a:pt x="6080" y="1589"/>
                  </a:lnTo>
                  <a:moveTo>
                    <a:pt x="0" y="1191"/>
                  </a:moveTo>
                  <a:lnTo>
                    <a:pt x="6080" y="1191"/>
                  </a:lnTo>
                  <a:moveTo>
                    <a:pt x="0" y="794"/>
                  </a:moveTo>
                  <a:lnTo>
                    <a:pt x="6080" y="794"/>
                  </a:lnTo>
                  <a:moveTo>
                    <a:pt x="0" y="396"/>
                  </a:moveTo>
                  <a:lnTo>
                    <a:pt x="6080" y="396"/>
                  </a:lnTo>
                  <a:moveTo>
                    <a:pt x="0" y="0"/>
                  </a:moveTo>
                  <a:lnTo>
                    <a:pt x="6080"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Line 6">
              <a:extLst>
                <a:ext uri="{FF2B5EF4-FFF2-40B4-BE49-F238E27FC236}">
                  <a16:creationId xmlns:a16="http://schemas.microsoft.com/office/drawing/2014/main" id="{AC62D68E-2BF2-462E-802C-280F7363A5A9}"/>
                </a:ext>
              </a:extLst>
            </p:cNvPr>
            <p:cNvSpPr>
              <a:spLocks noChangeShapeType="1"/>
            </p:cNvSpPr>
            <p:nvPr/>
          </p:nvSpPr>
          <p:spPr bwMode="auto">
            <a:xfrm>
              <a:off x="1100138" y="5586413"/>
              <a:ext cx="9652000" cy="0"/>
            </a:xfrm>
            <a:prstGeom prst="line">
              <a:avLst/>
            </a:prstGeom>
            <a:noFill/>
            <a:ln w="19050"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0" name="Green Line">
            <a:extLst>
              <a:ext uri="{FF2B5EF4-FFF2-40B4-BE49-F238E27FC236}">
                <a16:creationId xmlns:a16="http://schemas.microsoft.com/office/drawing/2014/main" id="{D9680BF0-4637-4F3B-8934-ED54A52415F5}"/>
              </a:ext>
            </a:extLst>
          </p:cNvPr>
          <p:cNvSpPr>
            <a:spLocks/>
          </p:cNvSpPr>
          <p:nvPr/>
        </p:nvSpPr>
        <p:spPr bwMode="auto">
          <a:xfrm>
            <a:off x="1179513" y="2274888"/>
            <a:ext cx="9493250" cy="2681287"/>
          </a:xfrm>
          <a:custGeom>
            <a:avLst/>
            <a:gdLst>
              <a:gd name="T0" fmla="*/ 0 w 5980"/>
              <a:gd name="T1" fmla="*/ 1590 h 1689"/>
              <a:gd name="T2" fmla="*/ 100 w 5980"/>
              <a:gd name="T3" fmla="*/ 1590 h 1689"/>
              <a:gd name="T4" fmla="*/ 200 w 5980"/>
              <a:gd name="T5" fmla="*/ 1590 h 1689"/>
              <a:gd name="T6" fmla="*/ 300 w 5980"/>
              <a:gd name="T7" fmla="*/ 1590 h 1689"/>
              <a:gd name="T8" fmla="*/ 399 w 5980"/>
              <a:gd name="T9" fmla="*/ 1590 h 1689"/>
              <a:gd name="T10" fmla="*/ 498 w 5980"/>
              <a:gd name="T11" fmla="*/ 1590 h 1689"/>
              <a:gd name="T12" fmla="*/ 598 w 5980"/>
              <a:gd name="T13" fmla="*/ 1689 h 1689"/>
              <a:gd name="T14" fmla="*/ 698 w 5980"/>
              <a:gd name="T15" fmla="*/ 1689 h 1689"/>
              <a:gd name="T16" fmla="*/ 798 w 5980"/>
              <a:gd name="T17" fmla="*/ 1689 h 1689"/>
              <a:gd name="T18" fmla="*/ 898 w 5980"/>
              <a:gd name="T19" fmla="*/ 1689 h 1689"/>
              <a:gd name="T20" fmla="*/ 997 w 5980"/>
              <a:gd name="T21" fmla="*/ 1689 h 1689"/>
              <a:gd name="T22" fmla="*/ 1097 w 5980"/>
              <a:gd name="T23" fmla="*/ 1689 h 1689"/>
              <a:gd name="T24" fmla="*/ 1196 w 5980"/>
              <a:gd name="T25" fmla="*/ 1689 h 1689"/>
              <a:gd name="T26" fmla="*/ 1296 w 5980"/>
              <a:gd name="T27" fmla="*/ 1689 h 1689"/>
              <a:gd name="T28" fmla="*/ 1396 w 5980"/>
              <a:gd name="T29" fmla="*/ 1689 h 1689"/>
              <a:gd name="T30" fmla="*/ 1495 w 5980"/>
              <a:gd name="T31" fmla="*/ 1689 h 1689"/>
              <a:gd name="T32" fmla="*/ 1595 w 5980"/>
              <a:gd name="T33" fmla="*/ 1689 h 1689"/>
              <a:gd name="T34" fmla="*/ 1695 w 5980"/>
              <a:gd name="T35" fmla="*/ 1689 h 1689"/>
              <a:gd name="T36" fmla="*/ 1795 w 5980"/>
              <a:gd name="T37" fmla="*/ 1590 h 1689"/>
              <a:gd name="T38" fmla="*/ 1894 w 5980"/>
              <a:gd name="T39" fmla="*/ 1590 h 1689"/>
              <a:gd name="T40" fmla="*/ 1994 w 5980"/>
              <a:gd name="T41" fmla="*/ 1490 h 1689"/>
              <a:gd name="T42" fmla="*/ 2093 w 5980"/>
              <a:gd name="T43" fmla="*/ 1391 h 1689"/>
              <a:gd name="T44" fmla="*/ 2193 w 5980"/>
              <a:gd name="T45" fmla="*/ 1391 h 1689"/>
              <a:gd name="T46" fmla="*/ 2293 w 5980"/>
              <a:gd name="T47" fmla="*/ 1292 h 1689"/>
              <a:gd name="T48" fmla="*/ 2393 w 5980"/>
              <a:gd name="T49" fmla="*/ 1192 h 1689"/>
              <a:gd name="T50" fmla="*/ 2492 w 5980"/>
              <a:gd name="T51" fmla="*/ 1192 h 1689"/>
              <a:gd name="T52" fmla="*/ 2591 w 5980"/>
              <a:gd name="T53" fmla="*/ 1093 h 1689"/>
              <a:gd name="T54" fmla="*/ 2691 w 5980"/>
              <a:gd name="T55" fmla="*/ 993 h 1689"/>
              <a:gd name="T56" fmla="*/ 2791 w 5980"/>
              <a:gd name="T57" fmla="*/ 993 h 1689"/>
              <a:gd name="T58" fmla="*/ 2891 w 5980"/>
              <a:gd name="T59" fmla="*/ 894 h 1689"/>
              <a:gd name="T60" fmla="*/ 2991 w 5980"/>
              <a:gd name="T61" fmla="*/ 795 h 1689"/>
              <a:gd name="T62" fmla="*/ 3091 w 5980"/>
              <a:gd name="T63" fmla="*/ 795 h 1689"/>
              <a:gd name="T64" fmla="*/ 3189 w 5980"/>
              <a:gd name="T65" fmla="*/ 696 h 1689"/>
              <a:gd name="T66" fmla="*/ 3289 w 5980"/>
              <a:gd name="T67" fmla="*/ 597 h 1689"/>
              <a:gd name="T68" fmla="*/ 3389 w 5980"/>
              <a:gd name="T69" fmla="*/ 597 h 1689"/>
              <a:gd name="T70" fmla="*/ 3489 w 5980"/>
              <a:gd name="T71" fmla="*/ 497 h 1689"/>
              <a:gd name="T72" fmla="*/ 3589 w 5980"/>
              <a:gd name="T73" fmla="*/ 398 h 1689"/>
              <a:gd name="T74" fmla="*/ 3689 w 5980"/>
              <a:gd name="T75" fmla="*/ 298 h 1689"/>
              <a:gd name="T76" fmla="*/ 3787 w 5980"/>
              <a:gd name="T77" fmla="*/ 298 h 1689"/>
              <a:gd name="T78" fmla="*/ 3887 w 5980"/>
              <a:gd name="T79" fmla="*/ 199 h 1689"/>
              <a:gd name="T80" fmla="*/ 3987 w 5980"/>
              <a:gd name="T81" fmla="*/ 199 h 1689"/>
              <a:gd name="T82" fmla="*/ 4087 w 5980"/>
              <a:gd name="T83" fmla="*/ 99 h 1689"/>
              <a:gd name="T84" fmla="*/ 4187 w 5980"/>
              <a:gd name="T85" fmla="*/ 0 h 1689"/>
              <a:gd name="T86" fmla="*/ 4286 w 5980"/>
              <a:gd name="T87" fmla="*/ 0 h 1689"/>
              <a:gd name="T88" fmla="*/ 4386 w 5980"/>
              <a:gd name="T89" fmla="*/ 0 h 1689"/>
              <a:gd name="T90" fmla="*/ 4485 w 5980"/>
              <a:gd name="T91" fmla="*/ 0 h 1689"/>
              <a:gd name="T92" fmla="*/ 4585 w 5980"/>
              <a:gd name="T93" fmla="*/ 0 h 1689"/>
              <a:gd name="T94" fmla="*/ 4685 w 5980"/>
              <a:gd name="T95" fmla="*/ 0 h 1689"/>
              <a:gd name="T96" fmla="*/ 4785 w 5980"/>
              <a:gd name="T97" fmla="*/ 0 h 1689"/>
              <a:gd name="T98" fmla="*/ 4884 w 5980"/>
              <a:gd name="T99" fmla="*/ 0 h 1689"/>
              <a:gd name="T100" fmla="*/ 4984 w 5980"/>
              <a:gd name="T101" fmla="*/ 0 h 1689"/>
              <a:gd name="T102" fmla="*/ 5084 w 5980"/>
              <a:gd name="T103" fmla="*/ 0 h 1689"/>
              <a:gd name="T104" fmla="*/ 5183 w 5980"/>
              <a:gd name="T105" fmla="*/ 0 h 1689"/>
              <a:gd name="T106" fmla="*/ 5283 w 5980"/>
              <a:gd name="T107" fmla="*/ 0 h 1689"/>
              <a:gd name="T108" fmla="*/ 5382 w 5980"/>
              <a:gd name="T109" fmla="*/ 0 h 1689"/>
              <a:gd name="T110" fmla="*/ 5482 w 5980"/>
              <a:gd name="T111" fmla="*/ 0 h 1689"/>
              <a:gd name="T112" fmla="*/ 5582 w 5980"/>
              <a:gd name="T113" fmla="*/ 0 h 1689"/>
              <a:gd name="T114" fmla="*/ 5682 w 5980"/>
              <a:gd name="T115" fmla="*/ 199 h 1689"/>
              <a:gd name="T116" fmla="*/ 5781 w 5980"/>
              <a:gd name="T117" fmla="*/ 298 h 1689"/>
              <a:gd name="T118" fmla="*/ 5881 w 5980"/>
              <a:gd name="T119" fmla="*/ 298 h 1689"/>
              <a:gd name="T120" fmla="*/ 5980 w 5980"/>
              <a:gd name="T121" fmla="*/ 398 h 16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80" h="1689">
                <a:moveTo>
                  <a:pt x="0" y="1590"/>
                </a:moveTo>
                <a:lnTo>
                  <a:pt x="100" y="1590"/>
                </a:lnTo>
                <a:lnTo>
                  <a:pt x="200" y="1590"/>
                </a:lnTo>
                <a:lnTo>
                  <a:pt x="300" y="1590"/>
                </a:lnTo>
                <a:lnTo>
                  <a:pt x="399" y="1590"/>
                </a:lnTo>
                <a:lnTo>
                  <a:pt x="498" y="1590"/>
                </a:lnTo>
                <a:lnTo>
                  <a:pt x="598" y="1689"/>
                </a:lnTo>
                <a:lnTo>
                  <a:pt x="698" y="1689"/>
                </a:lnTo>
                <a:lnTo>
                  <a:pt x="798" y="1689"/>
                </a:lnTo>
                <a:lnTo>
                  <a:pt x="898" y="1689"/>
                </a:lnTo>
                <a:lnTo>
                  <a:pt x="997" y="1689"/>
                </a:lnTo>
                <a:lnTo>
                  <a:pt x="1097" y="1689"/>
                </a:lnTo>
                <a:lnTo>
                  <a:pt x="1196" y="1689"/>
                </a:lnTo>
                <a:lnTo>
                  <a:pt x="1296" y="1689"/>
                </a:lnTo>
                <a:lnTo>
                  <a:pt x="1396" y="1689"/>
                </a:lnTo>
                <a:lnTo>
                  <a:pt x="1495" y="1689"/>
                </a:lnTo>
                <a:lnTo>
                  <a:pt x="1595" y="1689"/>
                </a:lnTo>
                <a:lnTo>
                  <a:pt x="1695" y="1689"/>
                </a:lnTo>
                <a:lnTo>
                  <a:pt x="1795" y="1590"/>
                </a:lnTo>
                <a:lnTo>
                  <a:pt x="1894" y="1590"/>
                </a:lnTo>
                <a:lnTo>
                  <a:pt x="1994" y="1490"/>
                </a:lnTo>
                <a:lnTo>
                  <a:pt x="2093" y="1391"/>
                </a:lnTo>
                <a:lnTo>
                  <a:pt x="2193" y="1391"/>
                </a:lnTo>
                <a:lnTo>
                  <a:pt x="2293" y="1292"/>
                </a:lnTo>
                <a:lnTo>
                  <a:pt x="2393" y="1192"/>
                </a:lnTo>
                <a:lnTo>
                  <a:pt x="2492" y="1192"/>
                </a:lnTo>
                <a:lnTo>
                  <a:pt x="2591" y="1093"/>
                </a:lnTo>
                <a:lnTo>
                  <a:pt x="2691" y="993"/>
                </a:lnTo>
                <a:lnTo>
                  <a:pt x="2791" y="993"/>
                </a:lnTo>
                <a:lnTo>
                  <a:pt x="2891" y="894"/>
                </a:lnTo>
                <a:lnTo>
                  <a:pt x="2991" y="795"/>
                </a:lnTo>
                <a:lnTo>
                  <a:pt x="3091" y="795"/>
                </a:lnTo>
                <a:lnTo>
                  <a:pt x="3189" y="696"/>
                </a:lnTo>
                <a:lnTo>
                  <a:pt x="3289" y="597"/>
                </a:lnTo>
                <a:lnTo>
                  <a:pt x="3389" y="597"/>
                </a:lnTo>
                <a:lnTo>
                  <a:pt x="3489" y="497"/>
                </a:lnTo>
                <a:lnTo>
                  <a:pt x="3589" y="398"/>
                </a:lnTo>
                <a:lnTo>
                  <a:pt x="3689" y="298"/>
                </a:lnTo>
                <a:lnTo>
                  <a:pt x="3787" y="298"/>
                </a:lnTo>
                <a:lnTo>
                  <a:pt x="3887" y="199"/>
                </a:lnTo>
                <a:lnTo>
                  <a:pt x="3987" y="199"/>
                </a:lnTo>
                <a:lnTo>
                  <a:pt x="4087" y="99"/>
                </a:lnTo>
                <a:lnTo>
                  <a:pt x="4187" y="0"/>
                </a:lnTo>
                <a:lnTo>
                  <a:pt x="4286" y="0"/>
                </a:lnTo>
                <a:lnTo>
                  <a:pt x="4386" y="0"/>
                </a:lnTo>
                <a:lnTo>
                  <a:pt x="4485" y="0"/>
                </a:lnTo>
                <a:lnTo>
                  <a:pt x="4585" y="0"/>
                </a:lnTo>
                <a:lnTo>
                  <a:pt x="4685" y="0"/>
                </a:lnTo>
                <a:lnTo>
                  <a:pt x="4785" y="0"/>
                </a:lnTo>
                <a:lnTo>
                  <a:pt x="4884" y="0"/>
                </a:lnTo>
                <a:lnTo>
                  <a:pt x="4984" y="0"/>
                </a:lnTo>
                <a:lnTo>
                  <a:pt x="5084" y="0"/>
                </a:lnTo>
                <a:lnTo>
                  <a:pt x="5183" y="0"/>
                </a:lnTo>
                <a:lnTo>
                  <a:pt x="5283" y="0"/>
                </a:lnTo>
                <a:lnTo>
                  <a:pt x="5382" y="0"/>
                </a:lnTo>
                <a:lnTo>
                  <a:pt x="5482" y="0"/>
                </a:lnTo>
                <a:lnTo>
                  <a:pt x="5582" y="0"/>
                </a:lnTo>
                <a:lnTo>
                  <a:pt x="5682" y="199"/>
                </a:lnTo>
                <a:lnTo>
                  <a:pt x="5781" y="298"/>
                </a:lnTo>
                <a:lnTo>
                  <a:pt x="5881" y="298"/>
                </a:lnTo>
                <a:lnTo>
                  <a:pt x="5980" y="398"/>
                </a:lnTo>
              </a:path>
            </a:pathLst>
          </a:custGeom>
          <a:noFill/>
          <a:ln w="53975" cap="rnd">
            <a:solidFill>
              <a:srgbClr val="00A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Yellow Line">
            <a:extLst>
              <a:ext uri="{FF2B5EF4-FFF2-40B4-BE49-F238E27FC236}">
                <a16:creationId xmlns:a16="http://schemas.microsoft.com/office/drawing/2014/main" id="{597DDE37-B8AB-4EA9-AFBB-4CDB36267B09}"/>
              </a:ext>
            </a:extLst>
          </p:cNvPr>
          <p:cNvSpPr>
            <a:spLocks/>
          </p:cNvSpPr>
          <p:nvPr/>
        </p:nvSpPr>
        <p:spPr bwMode="auto">
          <a:xfrm>
            <a:off x="1179513" y="4137025"/>
            <a:ext cx="9493250" cy="377825"/>
          </a:xfrm>
          <a:custGeom>
            <a:avLst/>
            <a:gdLst>
              <a:gd name="T0" fmla="*/ 0 w 5980"/>
              <a:gd name="T1" fmla="*/ 158 h 238"/>
              <a:gd name="T2" fmla="*/ 100 w 5980"/>
              <a:gd name="T3" fmla="*/ 158 h 238"/>
              <a:gd name="T4" fmla="*/ 200 w 5980"/>
              <a:gd name="T5" fmla="*/ 158 h 238"/>
              <a:gd name="T6" fmla="*/ 300 w 5980"/>
              <a:gd name="T7" fmla="*/ 198 h 238"/>
              <a:gd name="T8" fmla="*/ 399 w 5980"/>
              <a:gd name="T9" fmla="*/ 198 h 238"/>
              <a:gd name="T10" fmla="*/ 498 w 5980"/>
              <a:gd name="T11" fmla="*/ 198 h 238"/>
              <a:gd name="T12" fmla="*/ 598 w 5980"/>
              <a:gd name="T13" fmla="*/ 198 h 238"/>
              <a:gd name="T14" fmla="*/ 698 w 5980"/>
              <a:gd name="T15" fmla="*/ 238 h 238"/>
              <a:gd name="T16" fmla="*/ 798 w 5980"/>
              <a:gd name="T17" fmla="*/ 238 h 238"/>
              <a:gd name="T18" fmla="*/ 898 w 5980"/>
              <a:gd name="T19" fmla="*/ 198 h 238"/>
              <a:gd name="T20" fmla="*/ 997 w 5980"/>
              <a:gd name="T21" fmla="*/ 158 h 238"/>
              <a:gd name="T22" fmla="*/ 1097 w 5980"/>
              <a:gd name="T23" fmla="*/ 198 h 238"/>
              <a:gd name="T24" fmla="*/ 1196 w 5980"/>
              <a:gd name="T25" fmla="*/ 158 h 238"/>
              <a:gd name="T26" fmla="*/ 1296 w 5980"/>
              <a:gd name="T27" fmla="*/ 198 h 238"/>
              <a:gd name="T28" fmla="*/ 1396 w 5980"/>
              <a:gd name="T29" fmla="*/ 158 h 238"/>
              <a:gd name="T30" fmla="*/ 1495 w 5980"/>
              <a:gd name="T31" fmla="*/ 119 h 238"/>
              <a:gd name="T32" fmla="*/ 1595 w 5980"/>
              <a:gd name="T33" fmla="*/ 158 h 238"/>
              <a:gd name="T34" fmla="*/ 1695 w 5980"/>
              <a:gd name="T35" fmla="*/ 198 h 238"/>
              <a:gd name="T36" fmla="*/ 1795 w 5980"/>
              <a:gd name="T37" fmla="*/ 119 h 238"/>
              <a:gd name="T38" fmla="*/ 1894 w 5980"/>
              <a:gd name="T39" fmla="*/ 119 h 238"/>
              <a:gd name="T40" fmla="*/ 1994 w 5980"/>
              <a:gd name="T41" fmla="*/ 119 h 238"/>
              <a:gd name="T42" fmla="*/ 2093 w 5980"/>
              <a:gd name="T43" fmla="*/ 158 h 238"/>
              <a:gd name="T44" fmla="*/ 2193 w 5980"/>
              <a:gd name="T45" fmla="*/ 158 h 238"/>
              <a:gd name="T46" fmla="*/ 2293 w 5980"/>
              <a:gd name="T47" fmla="*/ 79 h 238"/>
              <a:gd name="T48" fmla="*/ 2393 w 5980"/>
              <a:gd name="T49" fmla="*/ 119 h 238"/>
              <a:gd name="T50" fmla="*/ 2492 w 5980"/>
              <a:gd name="T51" fmla="*/ 79 h 238"/>
              <a:gd name="T52" fmla="*/ 2591 w 5980"/>
              <a:gd name="T53" fmla="*/ 119 h 238"/>
              <a:gd name="T54" fmla="*/ 2691 w 5980"/>
              <a:gd name="T55" fmla="*/ 79 h 238"/>
              <a:gd name="T56" fmla="*/ 2791 w 5980"/>
              <a:gd name="T57" fmla="*/ 79 h 238"/>
              <a:gd name="T58" fmla="*/ 2891 w 5980"/>
              <a:gd name="T59" fmla="*/ 79 h 238"/>
              <a:gd name="T60" fmla="*/ 2991 w 5980"/>
              <a:gd name="T61" fmla="*/ 79 h 238"/>
              <a:gd name="T62" fmla="*/ 3091 w 5980"/>
              <a:gd name="T63" fmla="*/ 119 h 238"/>
              <a:gd name="T64" fmla="*/ 3189 w 5980"/>
              <a:gd name="T65" fmla="*/ 39 h 238"/>
              <a:gd name="T66" fmla="*/ 3289 w 5980"/>
              <a:gd name="T67" fmla="*/ 0 h 238"/>
              <a:gd name="T68" fmla="*/ 3389 w 5980"/>
              <a:gd name="T69" fmla="*/ 79 h 238"/>
              <a:gd name="T70" fmla="*/ 3489 w 5980"/>
              <a:gd name="T71" fmla="*/ 79 h 238"/>
              <a:gd name="T72" fmla="*/ 3589 w 5980"/>
              <a:gd name="T73" fmla="*/ 79 h 238"/>
              <a:gd name="T74" fmla="*/ 3689 w 5980"/>
              <a:gd name="T75" fmla="*/ 39 h 238"/>
              <a:gd name="T76" fmla="*/ 3787 w 5980"/>
              <a:gd name="T77" fmla="*/ 39 h 238"/>
              <a:gd name="T78" fmla="*/ 3887 w 5980"/>
              <a:gd name="T79" fmla="*/ 39 h 238"/>
              <a:gd name="T80" fmla="*/ 3987 w 5980"/>
              <a:gd name="T81" fmla="*/ 119 h 238"/>
              <a:gd name="T82" fmla="*/ 4087 w 5980"/>
              <a:gd name="T83" fmla="*/ 39 h 238"/>
              <a:gd name="T84" fmla="*/ 4187 w 5980"/>
              <a:gd name="T85" fmla="*/ 39 h 238"/>
              <a:gd name="T86" fmla="*/ 4286 w 5980"/>
              <a:gd name="T87" fmla="*/ 39 h 238"/>
              <a:gd name="T88" fmla="*/ 4386 w 5980"/>
              <a:gd name="T89" fmla="*/ 39 h 238"/>
              <a:gd name="T90" fmla="*/ 4485 w 5980"/>
              <a:gd name="T91" fmla="*/ 79 h 238"/>
              <a:gd name="T92" fmla="*/ 4585 w 5980"/>
              <a:gd name="T93" fmla="*/ 39 h 238"/>
              <a:gd name="T94" fmla="*/ 4685 w 5980"/>
              <a:gd name="T95" fmla="*/ 39 h 238"/>
              <a:gd name="T96" fmla="*/ 4785 w 5980"/>
              <a:gd name="T97" fmla="*/ 39 h 238"/>
              <a:gd name="T98" fmla="*/ 4884 w 5980"/>
              <a:gd name="T99" fmla="*/ 79 h 238"/>
              <a:gd name="T100" fmla="*/ 4984 w 5980"/>
              <a:gd name="T101" fmla="*/ 79 h 238"/>
              <a:gd name="T102" fmla="*/ 5084 w 5980"/>
              <a:gd name="T103" fmla="*/ 39 h 238"/>
              <a:gd name="T104" fmla="*/ 5183 w 5980"/>
              <a:gd name="T105" fmla="*/ 79 h 238"/>
              <a:gd name="T106" fmla="*/ 5283 w 5980"/>
              <a:gd name="T107" fmla="*/ 39 h 238"/>
              <a:gd name="T108" fmla="*/ 5382 w 5980"/>
              <a:gd name="T109" fmla="*/ 79 h 238"/>
              <a:gd name="T110" fmla="*/ 5482 w 5980"/>
              <a:gd name="T111" fmla="*/ 79 h 238"/>
              <a:gd name="T112" fmla="*/ 5582 w 5980"/>
              <a:gd name="T113" fmla="*/ 39 h 238"/>
              <a:gd name="T114" fmla="*/ 5682 w 5980"/>
              <a:gd name="T115" fmla="*/ 158 h 238"/>
              <a:gd name="T116" fmla="*/ 5781 w 5980"/>
              <a:gd name="T117" fmla="*/ 79 h 238"/>
              <a:gd name="T118" fmla="*/ 5881 w 5980"/>
              <a:gd name="T119" fmla="*/ 119 h 238"/>
              <a:gd name="T120" fmla="*/ 5980 w 5980"/>
              <a:gd name="T121" fmla="*/ 11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80" h="238">
                <a:moveTo>
                  <a:pt x="0" y="158"/>
                </a:moveTo>
                <a:lnTo>
                  <a:pt x="100" y="158"/>
                </a:lnTo>
                <a:lnTo>
                  <a:pt x="200" y="158"/>
                </a:lnTo>
                <a:lnTo>
                  <a:pt x="300" y="198"/>
                </a:lnTo>
                <a:lnTo>
                  <a:pt x="399" y="198"/>
                </a:lnTo>
                <a:lnTo>
                  <a:pt x="498" y="198"/>
                </a:lnTo>
                <a:lnTo>
                  <a:pt x="598" y="198"/>
                </a:lnTo>
                <a:lnTo>
                  <a:pt x="698" y="238"/>
                </a:lnTo>
                <a:lnTo>
                  <a:pt x="798" y="238"/>
                </a:lnTo>
                <a:lnTo>
                  <a:pt x="898" y="198"/>
                </a:lnTo>
                <a:lnTo>
                  <a:pt x="997" y="158"/>
                </a:lnTo>
                <a:lnTo>
                  <a:pt x="1097" y="198"/>
                </a:lnTo>
                <a:lnTo>
                  <a:pt x="1196" y="158"/>
                </a:lnTo>
                <a:lnTo>
                  <a:pt x="1296" y="198"/>
                </a:lnTo>
                <a:lnTo>
                  <a:pt x="1396" y="158"/>
                </a:lnTo>
                <a:lnTo>
                  <a:pt x="1495" y="119"/>
                </a:lnTo>
                <a:lnTo>
                  <a:pt x="1595" y="158"/>
                </a:lnTo>
                <a:lnTo>
                  <a:pt x="1695" y="198"/>
                </a:lnTo>
                <a:lnTo>
                  <a:pt x="1795" y="119"/>
                </a:lnTo>
                <a:lnTo>
                  <a:pt x="1894" y="119"/>
                </a:lnTo>
                <a:lnTo>
                  <a:pt x="1994" y="119"/>
                </a:lnTo>
                <a:lnTo>
                  <a:pt x="2093" y="158"/>
                </a:lnTo>
                <a:lnTo>
                  <a:pt x="2193" y="158"/>
                </a:lnTo>
                <a:lnTo>
                  <a:pt x="2293" y="79"/>
                </a:lnTo>
                <a:lnTo>
                  <a:pt x="2393" y="119"/>
                </a:lnTo>
                <a:lnTo>
                  <a:pt x="2492" y="79"/>
                </a:lnTo>
                <a:lnTo>
                  <a:pt x="2591" y="119"/>
                </a:lnTo>
                <a:lnTo>
                  <a:pt x="2691" y="79"/>
                </a:lnTo>
                <a:lnTo>
                  <a:pt x="2791" y="79"/>
                </a:lnTo>
                <a:lnTo>
                  <a:pt x="2891" y="79"/>
                </a:lnTo>
                <a:lnTo>
                  <a:pt x="2991" y="79"/>
                </a:lnTo>
                <a:lnTo>
                  <a:pt x="3091" y="119"/>
                </a:lnTo>
                <a:lnTo>
                  <a:pt x="3189" y="39"/>
                </a:lnTo>
                <a:lnTo>
                  <a:pt x="3289" y="0"/>
                </a:lnTo>
                <a:lnTo>
                  <a:pt x="3389" y="79"/>
                </a:lnTo>
                <a:lnTo>
                  <a:pt x="3489" y="79"/>
                </a:lnTo>
                <a:lnTo>
                  <a:pt x="3589" y="79"/>
                </a:lnTo>
                <a:lnTo>
                  <a:pt x="3689" y="39"/>
                </a:lnTo>
                <a:lnTo>
                  <a:pt x="3787" y="39"/>
                </a:lnTo>
                <a:lnTo>
                  <a:pt x="3887" y="39"/>
                </a:lnTo>
                <a:lnTo>
                  <a:pt x="3987" y="119"/>
                </a:lnTo>
                <a:lnTo>
                  <a:pt x="4087" y="39"/>
                </a:lnTo>
                <a:lnTo>
                  <a:pt x="4187" y="39"/>
                </a:lnTo>
                <a:lnTo>
                  <a:pt x="4286" y="39"/>
                </a:lnTo>
                <a:lnTo>
                  <a:pt x="4386" y="39"/>
                </a:lnTo>
                <a:lnTo>
                  <a:pt x="4485" y="79"/>
                </a:lnTo>
                <a:lnTo>
                  <a:pt x="4585" y="39"/>
                </a:lnTo>
                <a:lnTo>
                  <a:pt x="4685" y="39"/>
                </a:lnTo>
                <a:lnTo>
                  <a:pt x="4785" y="39"/>
                </a:lnTo>
                <a:lnTo>
                  <a:pt x="4884" y="79"/>
                </a:lnTo>
                <a:lnTo>
                  <a:pt x="4984" y="79"/>
                </a:lnTo>
                <a:lnTo>
                  <a:pt x="5084" y="39"/>
                </a:lnTo>
                <a:lnTo>
                  <a:pt x="5183" y="79"/>
                </a:lnTo>
                <a:lnTo>
                  <a:pt x="5283" y="39"/>
                </a:lnTo>
                <a:lnTo>
                  <a:pt x="5382" y="79"/>
                </a:lnTo>
                <a:lnTo>
                  <a:pt x="5482" y="79"/>
                </a:lnTo>
                <a:lnTo>
                  <a:pt x="5582" y="39"/>
                </a:lnTo>
                <a:lnTo>
                  <a:pt x="5682" y="158"/>
                </a:lnTo>
                <a:lnTo>
                  <a:pt x="5781" y="79"/>
                </a:lnTo>
                <a:lnTo>
                  <a:pt x="5881" y="119"/>
                </a:lnTo>
                <a:lnTo>
                  <a:pt x="5980" y="119"/>
                </a:lnTo>
              </a:path>
            </a:pathLst>
          </a:custGeom>
          <a:noFill/>
          <a:ln w="53975"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White Line">
            <a:extLst>
              <a:ext uri="{FF2B5EF4-FFF2-40B4-BE49-F238E27FC236}">
                <a16:creationId xmlns:a16="http://schemas.microsoft.com/office/drawing/2014/main" id="{D14AE3F5-FBC7-4015-A4C1-752887859300}"/>
              </a:ext>
            </a:extLst>
          </p:cNvPr>
          <p:cNvSpPr>
            <a:spLocks/>
          </p:cNvSpPr>
          <p:nvPr/>
        </p:nvSpPr>
        <p:spPr bwMode="auto">
          <a:xfrm>
            <a:off x="1179513" y="2811463"/>
            <a:ext cx="9493250" cy="693737"/>
          </a:xfrm>
          <a:custGeom>
            <a:avLst/>
            <a:gdLst>
              <a:gd name="T0" fmla="*/ 0 w 5980"/>
              <a:gd name="T1" fmla="*/ 318 h 437"/>
              <a:gd name="T2" fmla="*/ 100 w 5980"/>
              <a:gd name="T3" fmla="*/ 278 h 437"/>
              <a:gd name="T4" fmla="*/ 200 w 5980"/>
              <a:gd name="T5" fmla="*/ 199 h 437"/>
              <a:gd name="T6" fmla="*/ 300 w 5980"/>
              <a:gd name="T7" fmla="*/ 278 h 437"/>
              <a:gd name="T8" fmla="*/ 399 w 5980"/>
              <a:gd name="T9" fmla="*/ 358 h 437"/>
              <a:gd name="T10" fmla="*/ 498 w 5980"/>
              <a:gd name="T11" fmla="*/ 358 h 437"/>
              <a:gd name="T12" fmla="*/ 598 w 5980"/>
              <a:gd name="T13" fmla="*/ 318 h 437"/>
              <a:gd name="T14" fmla="*/ 698 w 5980"/>
              <a:gd name="T15" fmla="*/ 278 h 437"/>
              <a:gd name="T16" fmla="*/ 798 w 5980"/>
              <a:gd name="T17" fmla="*/ 358 h 437"/>
              <a:gd name="T18" fmla="*/ 898 w 5980"/>
              <a:gd name="T19" fmla="*/ 358 h 437"/>
              <a:gd name="T20" fmla="*/ 997 w 5980"/>
              <a:gd name="T21" fmla="*/ 397 h 437"/>
              <a:gd name="T22" fmla="*/ 1097 w 5980"/>
              <a:gd name="T23" fmla="*/ 397 h 437"/>
              <a:gd name="T24" fmla="*/ 1196 w 5980"/>
              <a:gd name="T25" fmla="*/ 437 h 437"/>
              <a:gd name="T26" fmla="*/ 1296 w 5980"/>
              <a:gd name="T27" fmla="*/ 437 h 437"/>
              <a:gd name="T28" fmla="*/ 1396 w 5980"/>
              <a:gd name="T29" fmla="*/ 397 h 437"/>
              <a:gd name="T30" fmla="*/ 1495 w 5980"/>
              <a:gd name="T31" fmla="*/ 397 h 437"/>
              <a:gd name="T32" fmla="*/ 1595 w 5980"/>
              <a:gd name="T33" fmla="*/ 397 h 437"/>
              <a:gd name="T34" fmla="*/ 1695 w 5980"/>
              <a:gd name="T35" fmla="*/ 397 h 437"/>
              <a:gd name="T36" fmla="*/ 1795 w 5980"/>
              <a:gd name="T37" fmla="*/ 437 h 437"/>
              <a:gd name="T38" fmla="*/ 1894 w 5980"/>
              <a:gd name="T39" fmla="*/ 397 h 437"/>
              <a:gd name="T40" fmla="*/ 1994 w 5980"/>
              <a:gd name="T41" fmla="*/ 358 h 437"/>
              <a:gd name="T42" fmla="*/ 2093 w 5980"/>
              <a:gd name="T43" fmla="*/ 278 h 437"/>
              <a:gd name="T44" fmla="*/ 2193 w 5980"/>
              <a:gd name="T45" fmla="*/ 278 h 437"/>
              <a:gd name="T46" fmla="*/ 2293 w 5980"/>
              <a:gd name="T47" fmla="*/ 278 h 437"/>
              <a:gd name="T48" fmla="*/ 2393 w 5980"/>
              <a:gd name="T49" fmla="*/ 358 h 437"/>
              <a:gd name="T50" fmla="*/ 2492 w 5980"/>
              <a:gd name="T51" fmla="*/ 318 h 437"/>
              <a:gd name="T52" fmla="*/ 2591 w 5980"/>
              <a:gd name="T53" fmla="*/ 358 h 437"/>
              <a:gd name="T54" fmla="*/ 2691 w 5980"/>
              <a:gd name="T55" fmla="*/ 318 h 437"/>
              <a:gd name="T56" fmla="*/ 2791 w 5980"/>
              <a:gd name="T57" fmla="*/ 358 h 437"/>
              <a:gd name="T58" fmla="*/ 2891 w 5980"/>
              <a:gd name="T59" fmla="*/ 318 h 437"/>
              <a:gd name="T60" fmla="*/ 2991 w 5980"/>
              <a:gd name="T61" fmla="*/ 239 h 437"/>
              <a:gd name="T62" fmla="*/ 3091 w 5980"/>
              <a:gd name="T63" fmla="*/ 159 h 437"/>
              <a:gd name="T64" fmla="*/ 3189 w 5980"/>
              <a:gd name="T65" fmla="*/ 159 h 437"/>
              <a:gd name="T66" fmla="*/ 3289 w 5980"/>
              <a:gd name="T67" fmla="*/ 119 h 437"/>
              <a:gd name="T68" fmla="*/ 3389 w 5980"/>
              <a:gd name="T69" fmla="*/ 159 h 437"/>
              <a:gd name="T70" fmla="*/ 3489 w 5980"/>
              <a:gd name="T71" fmla="*/ 79 h 437"/>
              <a:gd name="T72" fmla="*/ 3589 w 5980"/>
              <a:gd name="T73" fmla="*/ 119 h 437"/>
              <a:gd name="T74" fmla="*/ 3689 w 5980"/>
              <a:gd name="T75" fmla="*/ 159 h 437"/>
              <a:gd name="T76" fmla="*/ 3787 w 5980"/>
              <a:gd name="T77" fmla="*/ 239 h 437"/>
              <a:gd name="T78" fmla="*/ 3887 w 5980"/>
              <a:gd name="T79" fmla="*/ 239 h 437"/>
              <a:gd name="T80" fmla="*/ 3987 w 5980"/>
              <a:gd name="T81" fmla="*/ 239 h 437"/>
              <a:gd name="T82" fmla="*/ 4087 w 5980"/>
              <a:gd name="T83" fmla="*/ 199 h 437"/>
              <a:gd name="T84" fmla="*/ 4187 w 5980"/>
              <a:gd name="T85" fmla="*/ 239 h 437"/>
              <a:gd name="T86" fmla="*/ 4286 w 5980"/>
              <a:gd name="T87" fmla="*/ 278 h 437"/>
              <a:gd name="T88" fmla="*/ 4386 w 5980"/>
              <a:gd name="T89" fmla="*/ 239 h 437"/>
              <a:gd name="T90" fmla="*/ 4485 w 5980"/>
              <a:gd name="T91" fmla="*/ 239 h 437"/>
              <a:gd name="T92" fmla="*/ 4585 w 5980"/>
              <a:gd name="T93" fmla="*/ 239 h 437"/>
              <a:gd name="T94" fmla="*/ 4685 w 5980"/>
              <a:gd name="T95" fmla="*/ 199 h 437"/>
              <a:gd name="T96" fmla="*/ 4785 w 5980"/>
              <a:gd name="T97" fmla="*/ 159 h 437"/>
              <a:gd name="T98" fmla="*/ 4884 w 5980"/>
              <a:gd name="T99" fmla="*/ 79 h 437"/>
              <a:gd name="T100" fmla="*/ 4984 w 5980"/>
              <a:gd name="T101" fmla="*/ 119 h 437"/>
              <a:gd name="T102" fmla="*/ 5084 w 5980"/>
              <a:gd name="T103" fmla="*/ 40 h 437"/>
              <a:gd name="T104" fmla="*/ 5183 w 5980"/>
              <a:gd name="T105" fmla="*/ 119 h 437"/>
              <a:gd name="T106" fmla="*/ 5283 w 5980"/>
              <a:gd name="T107" fmla="*/ 119 h 437"/>
              <a:gd name="T108" fmla="*/ 5382 w 5980"/>
              <a:gd name="T109" fmla="*/ 159 h 437"/>
              <a:gd name="T110" fmla="*/ 5482 w 5980"/>
              <a:gd name="T111" fmla="*/ 79 h 437"/>
              <a:gd name="T112" fmla="*/ 5582 w 5980"/>
              <a:gd name="T113" fmla="*/ 40 h 437"/>
              <a:gd name="T114" fmla="*/ 5682 w 5980"/>
              <a:gd name="T115" fmla="*/ 0 h 437"/>
              <a:gd name="T116" fmla="*/ 5781 w 5980"/>
              <a:gd name="T117" fmla="*/ 40 h 437"/>
              <a:gd name="T118" fmla="*/ 5881 w 5980"/>
              <a:gd name="T119" fmla="*/ 40 h 437"/>
              <a:gd name="T120" fmla="*/ 5980 w 5980"/>
              <a:gd name="T121" fmla="*/ 119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80" h="437">
                <a:moveTo>
                  <a:pt x="0" y="318"/>
                </a:moveTo>
                <a:lnTo>
                  <a:pt x="100" y="278"/>
                </a:lnTo>
                <a:lnTo>
                  <a:pt x="200" y="199"/>
                </a:lnTo>
                <a:lnTo>
                  <a:pt x="300" y="278"/>
                </a:lnTo>
                <a:lnTo>
                  <a:pt x="399" y="358"/>
                </a:lnTo>
                <a:lnTo>
                  <a:pt x="498" y="358"/>
                </a:lnTo>
                <a:lnTo>
                  <a:pt x="598" y="318"/>
                </a:lnTo>
                <a:lnTo>
                  <a:pt x="698" y="278"/>
                </a:lnTo>
                <a:lnTo>
                  <a:pt x="798" y="358"/>
                </a:lnTo>
                <a:lnTo>
                  <a:pt x="898" y="358"/>
                </a:lnTo>
                <a:lnTo>
                  <a:pt x="997" y="397"/>
                </a:lnTo>
                <a:lnTo>
                  <a:pt x="1097" y="397"/>
                </a:lnTo>
                <a:lnTo>
                  <a:pt x="1196" y="437"/>
                </a:lnTo>
                <a:lnTo>
                  <a:pt x="1296" y="437"/>
                </a:lnTo>
                <a:lnTo>
                  <a:pt x="1396" y="397"/>
                </a:lnTo>
                <a:lnTo>
                  <a:pt x="1495" y="397"/>
                </a:lnTo>
                <a:lnTo>
                  <a:pt x="1595" y="397"/>
                </a:lnTo>
                <a:lnTo>
                  <a:pt x="1695" y="397"/>
                </a:lnTo>
                <a:lnTo>
                  <a:pt x="1795" y="437"/>
                </a:lnTo>
                <a:lnTo>
                  <a:pt x="1894" y="397"/>
                </a:lnTo>
                <a:lnTo>
                  <a:pt x="1994" y="358"/>
                </a:lnTo>
                <a:lnTo>
                  <a:pt x="2093" y="278"/>
                </a:lnTo>
                <a:lnTo>
                  <a:pt x="2193" y="278"/>
                </a:lnTo>
                <a:lnTo>
                  <a:pt x="2293" y="278"/>
                </a:lnTo>
                <a:lnTo>
                  <a:pt x="2393" y="358"/>
                </a:lnTo>
                <a:lnTo>
                  <a:pt x="2492" y="318"/>
                </a:lnTo>
                <a:lnTo>
                  <a:pt x="2591" y="358"/>
                </a:lnTo>
                <a:lnTo>
                  <a:pt x="2691" y="318"/>
                </a:lnTo>
                <a:lnTo>
                  <a:pt x="2791" y="358"/>
                </a:lnTo>
                <a:lnTo>
                  <a:pt x="2891" y="318"/>
                </a:lnTo>
                <a:lnTo>
                  <a:pt x="2991" y="239"/>
                </a:lnTo>
                <a:lnTo>
                  <a:pt x="3091" y="159"/>
                </a:lnTo>
                <a:lnTo>
                  <a:pt x="3189" y="159"/>
                </a:lnTo>
                <a:lnTo>
                  <a:pt x="3289" y="119"/>
                </a:lnTo>
                <a:lnTo>
                  <a:pt x="3389" y="159"/>
                </a:lnTo>
                <a:lnTo>
                  <a:pt x="3489" y="79"/>
                </a:lnTo>
                <a:lnTo>
                  <a:pt x="3589" y="119"/>
                </a:lnTo>
                <a:lnTo>
                  <a:pt x="3689" y="159"/>
                </a:lnTo>
                <a:lnTo>
                  <a:pt x="3787" y="239"/>
                </a:lnTo>
                <a:lnTo>
                  <a:pt x="3887" y="239"/>
                </a:lnTo>
                <a:lnTo>
                  <a:pt x="3987" y="239"/>
                </a:lnTo>
                <a:lnTo>
                  <a:pt x="4087" y="199"/>
                </a:lnTo>
                <a:lnTo>
                  <a:pt x="4187" y="239"/>
                </a:lnTo>
                <a:lnTo>
                  <a:pt x="4286" y="278"/>
                </a:lnTo>
                <a:lnTo>
                  <a:pt x="4386" y="239"/>
                </a:lnTo>
                <a:lnTo>
                  <a:pt x="4485" y="239"/>
                </a:lnTo>
                <a:lnTo>
                  <a:pt x="4585" y="239"/>
                </a:lnTo>
                <a:lnTo>
                  <a:pt x="4685" y="199"/>
                </a:lnTo>
                <a:lnTo>
                  <a:pt x="4785" y="159"/>
                </a:lnTo>
                <a:lnTo>
                  <a:pt x="4884" y="79"/>
                </a:lnTo>
                <a:lnTo>
                  <a:pt x="4984" y="119"/>
                </a:lnTo>
                <a:lnTo>
                  <a:pt x="5084" y="40"/>
                </a:lnTo>
                <a:lnTo>
                  <a:pt x="5183" y="119"/>
                </a:lnTo>
                <a:lnTo>
                  <a:pt x="5283" y="119"/>
                </a:lnTo>
                <a:lnTo>
                  <a:pt x="5382" y="159"/>
                </a:lnTo>
                <a:lnTo>
                  <a:pt x="5482" y="79"/>
                </a:lnTo>
                <a:lnTo>
                  <a:pt x="5582" y="40"/>
                </a:lnTo>
                <a:lnTo>
                  <a:pt x="5682" y="0"/>
                </a:lnTo>
                <a:lnTo>
                  <a:pt x="5781" y="40"/>
                </a:lnTo>
                <a:lnTo>
                  <a:pt x="5881" y="40"/>
                </a:lnTo>
                <a:lnTo>
                  <a:pt x="5980" y="119"/>
                </a:lnTo>
              </a:path>
            </a:pathLst>
          </a:custGeom>
          <a:noFill/>
          <a:ln w="5397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Blue Line">
            <a:extLst>
              <a:ext uri="{FF2B5EF4-FFF2-40B4-BE49-F238E27FC236}">
                <a16:creationId xmlns:a16="http://schemas.microsoft.com/office/drawing/2014/main" id="{5EB48E62-1855-426A-AC2B-94EEFC519E24}"/>
              </a:ext>
            </a:extLst>
          </p:cNvPr>
          <p:cNvSpPr>
            <a:spLocks/>
          </p:cNvSpPr>
          <p:nvPr/>
        </p:nvSpPr>
        <p:spPr bwMode="auto">
          <a:xfrm>
            <a:off x="1179513" y="3902075"/>
            <a:ext cx="9493250" cy="760412"/>
          </a:xfrm>
          <a:custGeom>
            <a:avLst/>
            <a:gdLst>
              <a:gd name="T0" fmla="*/ 0 w 5980"/>
              <a:gd name="T1" fmla="*/ 358 h 479"/>
              <a:gd name="T2" fmla="*/ 100 w 5980"/>
              <a:gd name="T3" fmla="*/ 354 h 479"/>
              <a:gd name="T4" fmla="*/ 200 w 5980"/>
              <a:gd name="T5" fmla="*/ 375 h 479"/>
              <a:gd name="T6" fmla="*/ 300 w 5980"/>
              <a:gd name="T7" fmla="*/ 358 h 479"/>
              <a:gd name="T8" fmla="*/ 399 w 5980"/>
              <a:gd name="T9" fmla="*/ 426 h 479"/>
              <a:gd name="T10" fmla="*/ 498 w 5980"/>
              <a:gd name="T11" fmla="*/ 413 h 479"/>
              <a:gd name="T12" fmla="*/ 598 w 5980"/>
              <a:gd name="T13" fmla="*/ 454 h 479"/>
              <a:gd name="T14" fmla="*/ 698 w 5980"/>
              <a:gd name="T15" fmla="*/ 436 h 479"/>
              <a:gd name="T16" fmla="*/ 798 w 5980"/>
              <a:gd name="T17" fmla="*/ 470 h 479"/>
              <a:gd name="T18" fmla="*/ 898 w 5980"/>
              <a:gd name="T19" fmla="*/ 479 h 479"/>
              <a:gd name="T20" fmla="*/ 997 w 5980"/>
              <a:gd name="T21" fmla="*/ 439 h 479"/>
              <a:gd name="T22" fmla="*/ 1097 w 5980"/>
              <a:gd name="T23" fmla="*/ 423 h 479"/>
              <a:gd name="T24" fmla="*/ 1196 w 5980"/>
              <a:gd name="T25" fmla="*/ 410 h 479"/>
              <a:gd name="T26" fmla="*/ 1296 w 5980"/>
              <a:gd name="T27" fmla="*/ 335 h 479"/>
              <a:gd name="T28" fmla="*/ 1396 w 5980"/>
              <a:gd name="T29" fmla="*/ 325 h 479"/>
              <a:gd name="T30" fmla="*/ 1495 w 5980"/>
              <a:gd name="T31" fmla="*/ 322 h 479"/>
              <a:gd name="T32" fmla="*/ 1595 w 5980"/>
              <a:gd name="T33" fmla="*/ 261 h 479"/>
              <a:gd name="T34" fmla="*/ 1695 w 5980"/>
              <a:gd name="T35" fmla="*/ 265 h 479"/>
              <a:gd name="T36" fmla="*/ 1795 w 5980"/>
              <a:gd name="T37" fmla="*/ 224 h 479"/>
              <a:gd name="T38" fmla="*/ 1894 w 5980"/>
              <a:gd name="T39" fmla="*/ 276 h 479"/>
              <a:gd name="T40" fmla="*/ 1994 w 5980"/>
              <a:gd name="T41" fmla="*/ 306 h 479"/>
              <a:gd name="T42" fmla="*/ 2093 w 5980"/>
              <a:gd name="T43" fmla="*/ 287 h 479"/>
              <a:gd name="T44" fmla="*/ 2193 w 5980"/>
              <a:gd name="T45" fmla="*/ 274 h 479"/>
              <a:gd name="T46" fmla="*/ 2293 w 5980"/>
              <a:gd name="T47" fmla="*/ 242 h 479"/>
              <a:gd name="T48" fmla="*/ 2393 w 5980"/>
              <a:gd name="T49" fmla="*/ 240 h 479"/>
              <a:gd name="T50" fmla="*/ 2492 w 5980"/>
              <a:gd name="T51" fmla="*/ 199 h 479"/>
              <a:gd name="T52" fmla="*/ 2591 w 5980"/>
              <a:gd name="T53" fmla="*/ 197 h 479"/>
              <a:gd name="T54" fmla="*/ 2691 w 5980"/>
              <a:gd name="T55" fmla="*/ 165 h 479"/>
              <a:gd name="T56" fmla="*/ 2791 w 5980"/>
              <a:gd name="T57" fmla="*/ 224 h 479"/>
              <a:gd name="T58" fmla="*/ 2891 w 5980"/>
              <a:gd name="T59" fmla="*/ 196 h 479"/>
              <a:gd name="T60" fmla="*/ 2991 w 5980"/>
              <a:gd name="T61" fmla="*/ 232 h 479"/>
              <a:gd name="T62" fmla="*/ 3091 w 5980"/>
              <a:gd name="T63" fmla="*/ 221 h 479"/>
              <a:gd name="T64" fmla="*/ 3189 w 5980"/>
              <a:gd name="T65" fmla="*/ 204 h 479"/>
              <a:gd name="T66" fmla="*/ 3289 w 5980"/>
              <a:gd name="T67" fmla="*/ 189 h 479"/>
              <a:gd name="T68" fmla="*/ 3389 w 5980"/>
              <a:gd name="T69" fmla="*/ 161 h 479"/>
              <a:gd name="T70" fmla="*/ 3489 w 5980"/>
              <a:gd name="T71" fmla="*/ 145 h 479"/>
              <a:gd name="T72" fmla="*/ 3589 w 5980"/>
              <a:gd name="T73" fmla="*/ 156 h 479"/>
              <a:gd name="T74" fmla="*/ 3689 w 5980"/>
              <a:gd name="T75" fmla="*/ 209 h 479"/>
              <a:gd name="T76" fmla="*/ 3787 w 5980"/>
              <a:gd name="T77" fmla="*/ 211 h 479"/>
              <a:gd name="T78" fmla="*/ 3887 w 5980"/>
              <a:gd name="T79" fmla="*/ 200 h 479"/>
              <a:gd name="T80" fmla="*/ 3987 w 5980"/>
              <a:gd name="T81" fmla="*/ 123 h 479"/>
              <a:gd name="T82" fmla="*/ 4087 w 5980"/>
              <a:gd name="T83" fmla="*/ 105 h 479"/>
              <a:gd name="T84" fmla="*/ 4187 w 5980"/>
              <a:gd name="T85" fmla="*/ 30 h 479"/>
              <a:gd name="T86" fmla="*/ 4286 w 5980"/>
              <a:gd name="T87" fmla="*/ 50 h 479"/>
              <a:gd name="T88" fmla="*/ 4386 w 5980"/>
              <a:gd name="T89" fmla="*/ 0 h 479"/>
              <a:gd name="T90" fmla="*/ 4485 w 5980"/>
              <a:gd name="T91" fmla="*/ 26 h 479"/>
              <a:gd name="T92" fmla="*/ 4585 w 5980"/>
              <a:gd name="T93" fmla="*/ 69 h 479"/>
              <a:gd name="T94" fmla="*/ 4685 w 5980"/>
              <a:gd name="T95" fmla="*/ 154 h 479"/>
              <a:gd name="T96" fmla="*/ 4785 w 5980"/>
              <a:gd name="T97" fmla="*/ 141 h 479"/>
              <a:gd name="T98" fmla="*/ 4884 w 5980"/>
              <a:gd name="T99" fmla="*/ 68 h 479"/>
              <a:gd name="T100" fmla="*/ 4984 w 5980"/>
              <a:gd name="T101" fmla="*/ 45 h 479"/>
              <a:gd name="T102" fmla="*/ 5084 w 5980"/>
              <a:gd name="T103" fmla="*/ 116 h 479"/>
              <a:gd name="T104" fmla="*/ 5183 w 5980"/>
              <a:gd name="T105" fmla="*/ 182 h 479"/>
              <a:gd name="T106" fmla="*/ 5283 w 5980"/>
              <a:gd name="T107" fmla="*/ 236 h 479"/>
              <a:gd name="T108" fmla="*/ 5382 w 5980"/>
              <a:gd name="T109" fmla="*/ 272 h 479"/>
              <a:gd name="T110" fmla="*/ 5482 w 5980"/>
              <a:gd name="T111" fmla="*/ 251 h 479"/>
              <a:gd name="T112" fmla="*/ 5582 w 5980"/>
              <a:gd name="T113" fmla="*/ 272 h 479"/>
              <a:gd name="T114" fmla="*/ 5682 w 5980"/>
              <a:gd name="T115" fmla="*/ 226 h 479"/>
              <a:gd name="T116" fmla="*/ 5781 w 5980"/>
              <a:gd name="T117" fmla="*/ 193 h 479"/>
              <a:gd name="T118" fmla="*/ 5881 w 5980"/>
              <a:gd name="T119" fmla="*/ 133 h 479"/>
              <a:gd name="T120" fmla="*/ 5980 w 5980"/>
              <a:gd name="T121" fmla="*/ 106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80" h="479">
                <a:moveTo>
                  <a:pt x="0" y="358"/>
                </a:moveTo>
                <a:lnTo>
                  <a:pt x="100" y="354"/>
                </a:lnTo>
                <a:lnTo>
                  <a:pt x="200" y="375"/>
                </a:lnTo>
                <a:lnTo>
                  <a:pt x="300" y="358"/>
                </a:lnTo>
                <a:lnTo>
                  <a:pt x="399" y="426"/>
                </a:lnTo>
                <a:lnTo>
                  <a:pt x="498" y="413"/>
                </a:lnTo>
                <a:lnTo>
                  <a:pt x="598" y="454"/>
                </a:lnTo>
                <a:lnTo>
                  <a:pt x="698" y="436"/>
                </a:lnTo>
                <a:lnTo>
                  <a:pt x="798" y="470"/>
                </a:lnTo>
                <a:lnTo>
                  <a:pt x="898" y="479"/>
                </a:lnTo>
                <a:lnTo>
                  <a:pt x="997" y="439"/>
                </a:lnTo>
                <a:lnTo>
                  <a:pt x="1097" y="423"/>
                </a:lnTo>
                <a:lnTo>
                  <a:pt x="1196" y="410"/>
                </a:lnTo>
                <a:lnTo>
                  <a:pt x="1296" y="335"/>
                </a:lnTo>
                <a:lnTo>
                  <a:pt x="1396" y="325"/>
                </a:lnTo>
                <a:lnTo>
                  <a:pt x="1495" y="322"/>
                </a:lnTo>
                <a:lnTo>
                  <a:pt x="1595" y="261"/>
                </a:lnTo>
                <a:lnTo>
                  <a:pt x="1695" y="265"/>
                </a:lnTo>
                <a:lnTo>
                  <a:pt x="1795" y="224"/>
                </a:lnTo>
                <a:lnTo>
                  <a:pt x="1894" y="276"/>
                </a:lnTo>
                <a:lnTo>
                  <a:pt x="1994" y="306"/>
                </a:lnTo>
                <a:lnTo>
                  <a:pt x="2093" y="287"/>
                </a:lnTo>
                <a:lnTo>
                  <a:pt x="2193" y="274"/>
                </a:lnTo>
                <a:lnTo>
                  <a:pt x="2293" y="242"/>
                </a:lnTo>
                <a:lnTo>
                  <a:pt x="2393" y="240"/>
                </a:lnTo>
                <a:lnTo>
                  <a:pt x="2492" y="199"/>
                </a:lnTo>
                <a:lnTo>
                  <a:pt x="2591" y="197"/>
                </a:lnTo>
                <a:lnTo>
                  <a:pt x="2691" y="165"/>
                </a:lnTo>
                <a:lnTo>
                  <a:pt x="2791" y="224"/>
                </a:lnTo>
                <a:lnTo>
                  <a:pt x="2891" y="196"/>
                </a:lnTo>
                <a:lnTo>
                  <a:pt x="2991" y="232"/>
                </a:lnTo>
                <a:lnTo>
                  <a:pt x="3091" y="221"/>
                </a:lnTo>
                <a:lnTo>
                  <a:pt x="3189" y="204"/>
                </a:lnTo>
                <a:lnTo>
                  <a:pt x="3289" y="189"/>
                </a:lnTo>
                <a:lnTo>
                  <a:pt x="3389" y="161"/>
                </a:lnTo>
                <a:lnTo>
                  <a:pt x="3489" y="145"/>
                </a:lnTo>
                <a:lnTo>
                  <a:pt x="3589" y="156"/>
                </a:lnTo>
                <a:lnTo>
                  <a:pt x="3689" y="209"/>
                </a:lnTo>
                <a:lnTo>
                  <a:pt x="3787" y="211"/>
                </a:lnTo>
                <a:lnTo>
                  <a:pt x="3887" y="200"/>
                </a:lnTo>
                <a:lnTo>
                  <a:pt x="3987" y="123"/>
                </a:lnTo>
                <a:lnTo>
                  <a:pt x="4087" y="105"/>
                </a:lnTo>
                <a:lnTo>
                  <a:pt x="4187" y="30"/>
                </a:lnTo>
                <a:lnTo>
                  <a:pt x="4286" y="50"/>
                </a:lnTo>
                <a:lnTo>
                  <a:pt x="4386" y="0"/>
                </a:lnTo>
                <a:lnTo>
                  <a:pt x="4485" y="26"/>
                </a:lnTo>
                <a:lnTo>
                  <a:pt x="4585" y="69"/>
                </a:lnTo>
                <a:lnTo>
                  <a:pt x="4685" y="154"/>
                </a:lnTo>
                <a:lnTo>
                  <a:pt x="4785" y="141"/>
                </a:lnTo>
                <a:lnTo>
                  <a:pt x="4884" y="68"/>
                </a:lnTo>
                <a:lnTo>
                  <a:pt x="4984" y="45"/>
                </a:lnTo>
                <a:lnTo>
                  <a:pt x="5084" y="116"/>
                </a:lnTo>
                <a:lnTo>
                  <a:pt x="5183" y="182"/>
                </a:lnTo>
                <a:lnTo>
                  <a:pt x="5283" y="236"/>
                </a:lnTo>
                <a:lnTo>
                  <a:pt x="5382" y="272"/>
                </a:lnTo>
                <a:lnTo>
                  <a:pt x="5482" y="251"/>
                </a:lnTo>
                <a:lnTo>
                  <a:pt x="5582" y="272"/>
                </a:lnTo>
                <a:lnTo>
                  <a:pt x="5682" y="226"/>
                </a:lnTo>
                <a:lnTo>
                  <a:pt x="5781" y="193"/>
                </a:lnTo>
                <a:lnTo>
                  <a:pt x="5881" y="133"/>
                </a:lnTo>
                <a:lnTo>
                  <a:pt x="5980" y="106"/>
                </a:lnTo>
              </a:path>
            </a:pathLst>
          </a:custGeom>
          <a:noFill/>
          <a:ln w="539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4" name="Y Axis">
            <a:extLst>
              <a:ext uri="{FF2B5EF4-FFF2-40B4-BE49-F238E27FC236}">
                <a16:creationId xmlns:a16="http://schemas.microsoft.com/office/drawing/2014/main" id="{6CCF5EEF-179E-40B9-8203-756732A8298C}"/>
              </a:ext>
            </a:extLst>
          </p:cNvPr>
          <p:cNvGrpSpPr/>
          <p:nvPr/>
        </p:nvGrpSpPr>
        <p:grpSpPr>
          <a:xfrm>
            <a:off x="820738" y="1679575"/>
            <a:ext cx="214313" cy="4060825"/>
            <a:chOff x="820738" y="1679575"/>
            <a:chExt cx="214313" cy="4060825"/>
          </a:xfrm>
        </p:grpSpPr>
        <p:sp>
          <p:nvSpPr>
            <p:cNvPr id="23" name="Rectangle 11">
              <a:extLst>
                <a:ext uri="{FF2B5EF4-FFF2-40B4-BE49-F238E27FC236}">
                  <a16:creationId xmlns:a16="http://schemas.microsoft.com/office/drawing/2014/main" id="{E1E2D000-C2F9-4F1E-9B34-25393299AA9A}"/>
                </a:ext>
              </a:extLst>
            </p:cNvPr>
            <p:cNvSpPr>
              <a:spLocks noChangeArrowheads="1"/>
            </p:cNvSpPr>
            <p:nvPr/>
          </p:nvSpPr>
          <p:spPr bwMode="auto">
            <a:xfrm>
              <a:off x="820738" y="5464175"/>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2">
              <a:extLst>
                <a:ext uri="{FF2B5EF4-FFF2-40B4-BE49-F238E27FC236}">
                  <a16:creationId xmlns:a16="http://schemas.microsoft.com/office/drawing/2014/main" id="{F57CF7F5-34C7-440D-8399-16AFF93A0CD1}"/>
                </a:ext>
              </a:extLst>
            </p:cNvPr>
            <p:cNvSpPr>
              <a:spLocks noChangeArrowheads="1"/>
            </p:cNvSpPr>
            <p:nvPr/>
          </p:nvSpPr>
          <p:spPr bwMode="auto">
            <a:xfrm>
              <a:off x="820738" y="4833938"/>
              <a:ext cx="2143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13">
              <a:extLst>
                <a:ext uri="{FF2B5EF4-FFF2-40B4-BE49-F238E27FC236}">
                  <a16:creationId xmlns:a16="http://schemas.microsoft.com/office/drawing/2014/main" id="{90BEB3F0-E65A-4F85-9AD3-1781793BC2D0}"/>
                </a:ext>
              </a:extLst>
            </p:cNvPr>
            <p:cNvSpPr>
              <a:spLocks noChangeArrowheads="1"/>
            </p:cNvSpPr>
            <p:nvPr/>
          </p:nvSpPr>
          <p:spPr bwMode="auto">
            <a:xfrm>
              <a:off x="820738" y="4200525"/>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14">
              <a:extLst>
                <a:ext uri="{FF2B5EF4-FFF2-40B4-BE49-F238E27FC236}">
                  <a16:creationId xmlns:a16="http://schemas.microsoft.com/office/drawing/2014/main" id="{ADD2E83B-6023-48EF-9905-FCB83741E85F}"/>
                </a:ext>
              </a:extLst>
            </p:cNvPr>
            <p:cNvSpPr>
              <a:spLocks noChangeArrowheads="1"/>
            </p:cNvSpPr>
            <p:nvPr/>
          </p:nvSpPr>
          <p:spPr bwMode="auto">
            <a:xfrm>
              <a:off x="820738" y="3571875"/>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5">
              <a:extLst>
                <a:ext uri="{FF2B5EF4-FFF2-40B4-BE49-F238E27FC236}">
                  <a16:creationId xmlns:a16="http://schemas.microsoft.com/office/drawing/2014/main" id="{C0590000-8962-4988-B927-CADAE0012DE5}"/>
                </a:ext>
              </a:extLst>
            </p:cNvPr>
            <p:cNvSpPr>
              <a:spLocks noChangeArrowheads="1"/>
            </p:cNvSpPr>
            <p:nvPr/>
          </p:nvSpPr>
          <p:spPr bwMode="auto">
            <a:xfrm>
              <a:off x="820738" y="2941638"/>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6">
              <a:extLst>
                <a:ext uri="{FF2B5EF4-FFF2-40B4-BE49-F238E27FC236}">
                  <a16:creationId xmlns:a16="http://schemas.microsoft.com/office/drawing/2014/main" id="{4D8A4744-F49B-4CE4-93E8-5555F0987BEA}"/>
                </a:ext>
              </a:extLst>
            </p:cNvPr>
            <p:cNvSpPr>
              <a:spLocks noChangeArrowheads="1"/>
            </p:cNvSpPr>
            <p:nvPr/>
          </p:nvSpPr>
          <p:spPr bwMode="auto">
            <a:xfrm>
              <a:off x="820738" y="2308225"/>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7">
              <a:extLst>
                <a:ext uri="{FF2B5EF4-FFF2-40B4-BE49-F238E27FC236}">
                  <a16:creationId xmlns:a16="http://schemas.microsoft.com/office/drawing/2014/main" id="{971DBDB8-0FFE-479B-B1F0-A2198F11491F}"/>
                </a:ext>
              </a:extLst>
            </p:cNvPr>
            <p:cNvSpPr>
              <a:spLocks noChangeArrowheads="1"/>
            </p:cNvSpPr>
            <p:nvPr/>
          </p:nvSpPr>
          <p:spPr bwMode="auto">
            <a:xfrm>
              <a:off x="820738" y="1679575"/>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5" name="X Axis">
            <a:extLst>
              <a:ext uri="{FF2B5EF4-FFF2-40B4-BE49-F238E27FC236}">
                <a16:creationId xmlns:a16="http://schemas.microsoft.com/office/drawing/2014/main" id="{9DF3A25A-CAB3-4400-8CC9-DF6388A241DA}"/>
              </a:ext>
            </a:extLst>
          </p:cNvPr>
          <p:cNvGrpSpPr/>
          <p:nvPr/>
        </p:nvGrpSpPr>
        <p:grpSpPr>
          <a:xfrm>
            <a:off x="884238" y="5708650"/>
            <a:ext cx="10121612" cy="230832"/>
            <a:chOff x="884238" y="5708650"/>
            <a:chExt cx="10121612" cy="230832"/>
          </a:xfrm>
        </p:grpSpPr>
        <p:sp>
          <p:nvSpPr>
            <p:cNvPr id="31" name="Rectangle 18">
              <a:extLst>
                <a:ext uri="{FF2B5EF4-FFF2-40B4-BE49-F238E27FC236}">
                  <a16:creationId xmlns:a16="http://schemas.microsoft.com/office/drawing/2014/main" id="{982012C8-3483-476B-8D0F-196BB1D1E8CA}"/>
                </a:ext>
              </a:extLst>
            </p:cNvPr>
            <p:cNvSpPr>
              <a:spLocks noChangeArrowheads="1"/>
            </p:cNvSpPr>
            <p:nvPr/>
          </p:nvSpPr>
          <p:spPr bwMode="auto">
            <a:xfrm>
              <a:off x="884238" y="5708650"/>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2" name="Rectangle 19">
              <a:extLst>
                <a:ext uri="{FF2B5EF4-FFF2-40B4-BE49-F238E27FC236}">
                  <a16:creationId xmlns:a16="http://schemas.microsoft.com/office/drawing/2014/main" id="{F6207593-ABDC-4300-B3DC-57210B740F24}"/>
                </a:ext>
              </a:extLst>
            </p:cNvPr>
            <p:cNvSpPr>
              <a:spLocks noChangeArrowheads="1"/>
            </p:cNvSpPr>
            <p:nvPr/>
          </p:nvSpPr>
          <p:spPr bwMode="auto">
            <a:xfrm>
              <a:off x="1839913" y="5708650"/>
              <a:ext cx="613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3" name="Rectangle 20">
              <a:extLst>
                <a:ext uri="{FF2B5EF4-FFF2-40B4-BE49-F238E27FC236}">
                  <a16:creationId xmlns:a16="http://schemas.microsoft.com/office/drawing/2014/main" id="{336F27A7-5C98-43D0-AE45-34A161697B63}"/>
                </a:ext>
              </a:extLst>
            </p:cNvPr>
            <p:cNvSpPr>
              <a:spLocks noChangeArrowheads="1"/>
            </p:cNvSpPr>
            <p:nvPr/>
          </p:nvSpPr>
          <p:spPr bwMode="auto">
            <a:xfrm>
              <a:off x="2782888" y="5708650"/>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4" name="Rectangle 21">
              <a:extLst>
                <a:ext uri="{FF2B5EF4-FFF2-40B4-BE49-F238E27FC236}">
                  <a16:creationId xmlns:a16="http://schemas.microsoft.com/office/drawing/2014/main" id="{6A1E42CA-0D92-40C1-8804-8068BF63E34F}"/>
                </a:ext>
              </a:extLst>
            </p:cNvPr>
            <p:cNvSpPr>
              <a:spLocks noChangeArrowheads="1"/>
            </p:cNvSpPr>
            <p:nvPr/>
          </p:nvSpPr>
          <p:spPr bwMode="auto">
            <a:xfrm>
              <a:off x="3738563" y="5708650"/>
              <a:ext cx="613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2">
              <a:extLst>
                <a:ext uri="{FF2B5EF4-FFF2-40B4-BE49-F238E27FC236}">
                  <a16:creationId xmlns:a16="http://schemas.microsoft.com/office/drawing/2014/main" id="{A263670D-55BE-4676-9492-B1BDF91684C5}"/>
                </a:ext>
              </a:extLst>
            </p:cNvPr>
            <p:cNvSpPr>
              <a:spLocks noChangeArrowheads="1"/>
            </p:cNvSpPr>
            <p:nvPr/>
          </p:nvSpPr>
          <p:spPr bwMode="auto">
            <a:xfrm>
              <a:off x="4681538" y="5708650"/>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23">
              <a:extLst>
                <a:ext uri="{FF2B5EF4-FFF2-40B4-BE49-F238E27FC236}">
                  <a16:creationId xmlns:a16="http://schemas.microsoft.com/office/drawing/2014/main" id="{66B7F348-1C1A-42C2-8883-4512E25172DB}"/>
                </a:ext>
              </a:extLst>
            </p:cNvPr>
            <p:cNvSpPr>
              <a:spLocks noChangeArrowheads="1"/>
            </p:cNvSpPr>
            <p:nvPr/>
          </p:nvSpPr>
          <p:spPr bwMode="auto">
            <a:xfrm>
              <a:off x="5637213" y="5708650"/>
              <a:ext cx="613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24">
              <a:extLst>
                <a:ext uri="{FF2B5EF4-FFF2-40B4-BE49-F238E27FC236}">
                  <a16:creationId xmlns:a16="http://schemas.microsoft.com/office/drawing/2014/main" id="{E35E1ECA-569E-410E-94E1-8F583539EF3B}"/>
                </a:ext>
              </a:extLst>
            </p:cNvPr>
            <p:cNvSpPr>
              <a:spLocks noChangeArrowheads="1"/>
            </p:cNvSpPr>
            <p:nvPr/>
          </p:nvSpPr>
          <p:spPr bwMode="auto">
            <a:xfrm>
              <a:off x="6580188" y="5708650"/>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25">
              <a:extLst>
                <a:ext uri="{FF2B5EF4-FFF2-40B4-BE49-F238E27FC236}">
                  <a16:creationId xmlns:a16="http://schemas.microsoft.com/office/drawing/2014/main" id="{825E3C18-EFB8-4924-A286-D8D0F4E5C57E}"/>
                </a:ext>
              </a:extLst>
            </p:cNvPr>
            <p:cNvSpPr>
              <a:spLocks noChangeArrowheads="1"/>
            </p:cNvSpPr>
            <p:nvPr/>
          </p:nvSpPr>
          <p:spPr bwMode="auto">
            <a:xfrm>
              <a:off x="7535863" y="5708650"/>
              <a:ext cx="613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26">
              <a:extLst>
                <a:ext uri="{FF2B5EF4-FFF2-40B4-BE49-F238E27FC236}">
                  <a16:creationId xmlns:a16="http://schemas.microsoft.com/office/drawing/2014/main" id="{F07C8806-934B-4AA2-AEAE-83AD85A26624}"/>
                </a:ext>
              </a:extLst>
            </p:cNvPr>
            <p:cNvSpPr>
              <a:spLocks noChangeArrowheads="1"/>
            </p:cNvSpPr>
            <p:nvPr/>
          </p:nvSpPr>
          <p:spPr bwMode="auto">
            <a:xfrm>
              <a:off x="8480425" y="5708650"/>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27">
              <a:extLst>
                <a:ext uri="{FF2B5EF4-FFF2-40B4-BE49-F238E27FC236}">
                  <a16:creationId xmlns:a16="http://schemas.microsoft.com/office/drawing/2014/main" id="{4E517297-CEBA-4B15-AC59-7F0DDD1D6B51}"/>
                </a:ext>
              </a:extLst>
            </p:cNvPr>
            <p:cNvSpPr>
              <a:spLocks noChangeArrowheads="1"/>
            </p:cNvSpPr>
            <p:nvPr/>
          </p:nvSpPr>
          <p:spPr bwMode="auto">
            <a:xfrm>
              <a:off x="9434513" y="5708650"/>
              <a:ext cx="613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4636BA3D-977A-4403-B460-0D7C7EA039D4}"/>
                </a:ext>
              </a:extLst>
            </p:cNvPr>
            <p:cNvSpPr>
              <a:spLocks noChangeArrowheads="1"/>
            </p:cNvSpPr>
            <p:nvPr/>
          </p:nvSpPr>
          <p:spPr bwMode="auto">
            <a:xfrm>
              <a:off x="10379075" y="5708650"/>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6" name="Fed Target">
            <a:extLst>
              <a:ext uri="{FF2B5EF4-FFF2-40B4-BE49-F238E27FC236}">
                <a16:creationId xmlns:a16="http://schemas.microsoft.com/office/drawing/2014/main" id="{242A1650-662E-41F1-AF76-9A636DF0DDA7}"/>
              </a:ext>
            </a:extLst>
          </p:cNvPr>
          <p:cNvGrpSpPr/>
          <p:nvPr/>
        </p:nvGrpSpPr>
        <p:grpSpPr>
          <a:xfrm>
            <a:off x="2925763" y="6181725"/>
            <a:ext cx="2047606" cy="184666"/>
            <a:chOff x="2925763" y="6181725"/>
            <a:chExt cx="2047606" cy="184666"/>
          </a:xfrm>
        </p:grpSpPr>
        <p:sp>
          <p:nvSpPr>
            <p:cNvPr id="43" name="Green Label">
              <a:extLst>
                <a:ext uri="{FF2B5EF4-FFF2-40B4-BE49-F238E27FC236}">
                  <a16:creationId xmlns:a16="http://schemas.microsoft.com/office/drawing/2014/main" id="{90A58D9E-A9D3-4AE9-B949-1171EFAFA559}"/>
                </a:ext>
              </a:extLst>
            </p:cNvPr>
            <p:cNvSpPr>
              <a:spLocks noChangeShapeType="1"/>
            </p:cNvSpPr>
            <p:nvPr/>
          </p:nvSpPr>
          <p:spPr bwMode="auto">
            <a:xfrm>
              <a:off x="2925763" y="6280150"/>
              <a:ext cx="244475" cy="0"/>
            </a:xfrm>
            <a:prstGeom prst="line">
              <a:avLst/>
            </a:prstGeom>
            <a:noFill/>
            <a:ln w="53975" cap="rnd">
              <a:solidFill>
                <a:srgbClr val="00A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Fed Target">
              <a:extLst>
                <a:ext uri="{FF2B5EF4-FFF2-40B4-BE49-F238E27FC236}">
                  <a16:creationId xmlns:a16="http://schemas.microsoft.com/office/drawing/2014/main" id="{FE00CF95-A03C-47B8-A119-935482533C43}"/>
                </a:ext>
              </a:extLst>
            </p:cNvPr>
            <p:cNvSpPr>
              <a:spLocks noChangeArrowheads="1"/>
            </p:cNvSpPr>
            <p:nvPr/>
          </p:nvSpPr>
          <p:spPr bwMode="auto">
            <a:xfrm>
              <a:off x="3195638" y="6181725"/>
              <a:ext cx="17777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Fed Target - Upper Bound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7" name="Quits Rate">
            <a:extLst>
              <a:ext uri="{FF2B5EF4-FFF2-40B4-BE49-F238E27FC236}">
                <a16:creationId xmlns:a16="http://schemas.microsoft.com/office/drawing/2014/main" id="{1739A94B-D209-43BD-9293-460D9C2CB8CD}"/>
              </a:ext>
            </a:extLst>
          </p:cNvPr>
          <p:cNvGrpSpPr/>
          <p:nvPr/>
        </p:nvGrpSpPr>
        <p:grpSpPr>
          <a:xfrm>
            <a:off x="5167313" y="6181725"/>
            <a:ext cx="1013668" cy="184666"/>
            <a:chOff x="5167313" y="6181725"/>
            <a:chExt cx="1013668" cy="184666"/>
          </a:xfrm>
        </p:grpSpPr>
        <p:sp>
          <p:nvSpPr>
            <p:cNvPr id="45" name="Line 31">
              <a:extLst>
                <a:ext uri="{FF2B5EF4-FFF2-40B4-BE49-F238E27FC236}">
                  <a16:creationId xmlns:a16="http://schemas.microsoft.com/office/drawing/2014/main" id="{17E1383C-FA88-486D-A1FA-7E1705B53B77}"/>
                </a:ext>
              </a:extLst>
            </p:cNvPr>
            <p:cNvSpPr>
              <a:spLocks noChangeShapeType="1"/>
            </p:cNvSpPr>
            <p:nvPr/>
          </p:nvSpPr>
          <p:spPr bwMode="auto">
            <a:xfrm>
              <a:off x="5167313" y="6280150"/>
              <a:ext cx="242888" cy="0"/>
            </a:xfrm>
            <a:prstGeom prst="line">
              <a:avLst/>
            </a:prstGeom>
            <a:noFill/>
            <a:ln w="53975"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Rectangle 32">
              <a:extLst>
                <a:ext uri="{FF2B5EF4-FFF2-40B4-BE49-F238E27FC236}">
                  <a16:creationId xmlns:a16="http://schemas.microsoft.com/office/drawing/2014/main" id="{CDCB3989-3C15-42DB-BCBF-2095AA38BAB2}"/>
                </a:ext>
              </a:extLst>
            </p:cNvPr>
            <p:cNvSpPr>
              <a:spLocks noChangeArrowheads="1"/>
            </p:cNvSpPr>
            <p:nvPr/>
          </p:nvSpPr>
          <p:spPr bwMode="auto">
            <a:xfrm>
              <a:off x="5437188" y="6181725"/>
              <a:ext cx="7437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Quits 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8" name="Atl Wage Tracker">
            <a:extLst>
              <a:ext uri="{FF2B5EF4-FFF2-40B4-BE49-F238E27FC236}">
                <a16:creationId xmlns:a16="http://schemas.microsoft.com/office/drawing/2014/main" id="{542D41E2-C217-43DF-92D8-78CFB4FB3688}"/>
              </a:ext>
            </a:extLst>
          </p:cNvPr>
          <p:cNvGrpSpPr/>
          <p:nvPr/>
        </p:nvGrpSpPr>
        <p:grpSpPr>
          <a:xfrm>
            <a:off x="6386513" y="6181725"/>
            <a:ext cx="1478539" cy="184666"/>
            <a:chOff x="6386513" y="6181725"/>
            <a:chExt cx="1478539" cy="184666"/>
          </a:xfrm>
        </p:grpSpPr>
        <p:sp>
          <p:nvSpPr>
            <p:cNvPr id="47" name="Line 33">
              <a:extLst>
                <a:ext uri="{FF2B5EF4-FFF2-40B4-BE49-F238E27FC236}">
                  <a16:creationId xmlns:a16="http://schemas.microsoft.com/office/drawing/2014/main" id="{D235F563-512C-4DA3-B430-1E42D698AB83}"/>
                </a:ext>
              </a:extLst>
            </p:cNvPr>
            <p:cNvSpPr>
              <a:spLocks noChangeShapeType="1"/>
            </p:cNvSpPr>
            <p:nvPr/>
          </p:nvSpPr>
          <p:spPr bwMode="auto">
            <a:xfrm>
              <a:off x="6386513" y="6280150"/>
              <a:ext cx="242888" cy="0"/>
            </a:xfrm>
            <a:prstGeom prst="line">
              <a:avLst/>
            </a:prstGeom>
            <a:noFill/>
            <a:ln w="539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Rectangle 34">
              <a:extLst>
                <a:ext uri="{FF2B5EF4-FFF2-40B4-BE49-F238E27FC236}">
                  <a16:creationId xmlns:a16="http://schemas.microsoft.com/office/drawing/2014/main" id="{24135887-C835-456D-B17D-967148D88728}"/>
                </a:ext>
              </a:extLst>
            </p:cNvPr>
            <p:cNvSpPr>
              <a:spLocks noChangeArrowheads="1"/>
            </p:cNvSpPr>
            <p:nvPr/>
          </p:nvSpPr>
          <p:spPr bwMode="auto">
            <a:xfrm>
              <a:off x="6656388" y="6181725"/>
              <a:ext cx="1208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a:t>
              </a:r>
              <a:r>
                <a:rPr kumimoji="0" lang="en-US" altLang="en-US" sz="1200" b="0" i="0" u="none" strike="noStrike" cap="none" normalizeH="0" baseline="0" dirty="0" err="1">
                  <a:ln>
                    <a:noFill/>
                  </a:ln>
                  <a:solidFill>
                    <a:srgbClr val="FFFFFF"/>
                  </a:solidFill>
                  <a:effectLst/>
                  <a:latin typeface="Roboto" panose="02000000000000000000" pitchFamily="2" charset="0"/>
                </a:rPr>
                <a:t>Atl</a:t>
              </a:r>
              <a:r>
                <a:rPr kumimoji="0" lang="en-US" altLang="en-US" sz="1200" b="0" i="0" u="none" strike="noStrike" cap="none" normalizeH="0" baseline="0" dirty="0">
                  <a:ln>
                    <a:noFill/>
                  </a:ln>
                  <a:solidFill>
                    <a:srgbClr val="FFFFFF"/>
                  </a:solidFill>
                  <a:effectLst/>
                  <a:latin typeface="Roboto" panose="02000000000000000000" pitchFamily="2" charset="0"/>
                </a:rPr>
                <a:t> Wage Tracker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9" name="Core PCE">
            <a:extLst>
              <a:ext uri="{FF2B5EF4-FFF2-40B4-BE49-F238E27FC236}">
                <a16:creationId xmlns:a16="http://schemas.microsoft.com/office/drawing/2014/main" id="{2EE3CA19-269A-44CE-BEC3-3D936CCAAEEA}"/>
              </a:ext>
            </a:extLst>
          </p:cNvPr>
          <p:cNvGrpSpPr/>
          <p:nvPr/>
        </p:nvGrpSpPr>
        <p:grpSpPr>
          <a:xfrm>
            <a:off x="8066088" y="6181725"/>
            <a:ext cx="952754" cy="184666"/>
            <a:chOff x="8066088" y="6181725"/>
            <a:chExt cx="952754" cy="184666"/>
          </a:xfrm>
        </p:grpSpPr>
        <p:sp>
          <p:nvSpPr>
            <p:cNvPr id="49" name="Line 35">
              <a:extLst>
                <a:ext uri="{FF2B5EF4-FFF2-40B4-BE49-F238E27FC236}">
                  <a16:creationId xmlns:a16="http://schemas.microsoft.com/office/drawing/2014/main" id="{9B530E9A-69B7-44C3-B887-9DD4A6444A80}"/>
                </a:ext>
              </a:extLst>
            </p:cNvPr>
            <p:cNvSpPr>
              <a:spLocks noChangeShapeType="1"/>
            </p:cNvSpPr>
            <p:nvPr/>
          </p:nvSpPr>
          <p:spPr bwMode="auto">
            <a:xfrm>
              <a:off x="8066088" y="6280150"/>
              <a:ext cx="242888" cy="0"/>
            </a:xfrm>
            <a:prstGeom prst="line">
              <a:avLst/>
            </a:prstGeom>
            <a:noFill/>
            <a:ln w="539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36">
              <a:extLst>
                <a:ext uri="{FF2B5EF4-FFF2-40B4-BE49-F238E27FC236}">
                  <a16:creationId xmlns:a16="http://schemas.microsoft.com/office/drawing/2014/main" id="{F12958F2-0201-47FB-BF79-642E447A7427}"/>
                </a:ext>
              </a:extLst>
            </p:cNvPr>
            <p:cNvSpPr>
              <a:spLocks noChangeArrowheads="1"/>
            </p:cNvSpPr>
            <p:nvPr/>
          </p:nvSpPr>
          <p:spPr bwMode="auto">
            <a:xfrm>
              <a:off x="8335963" y="6181725"/>
              <a:ext cx="6828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Core PCE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0" name="Red Lines">
            <a:extLst>
              <a:ext uri="{FF2B5EF4-FFF2-40B4-BE49-F238E27FC236}">
                <a16:creationId xmlns:a16="http://schemas.microsoft.com/office/drawing/2014/main" id="{11A3C6C6-DFE3-4F7F-90FC-F190FC415D47}"/>
              </a:ext>
            </a:extLst>
          </p:cNvPr>
          <p:cNvGrpSpPr/>
          <p:nvPr/>
        </p:nvGrpSpPr>
        <p:grpSpPr>
          <a:xfrm>
            <a:off x="1100138" y="3378200"/>
            <a:ext cx="9661525" cy="944563"/>
            <a:chOff x="1100138" y="3378200"/>
            <a:chExt cx="9661525" cy="944563"/>
          </a:xfrm>
        </p:grpSpPr>
        <p:sp>
          <p:nvSpPr>
            <p:cNvPr id="51" name="Line 37">
              <a:extLst>
                <a:ext uri="{FF2B5EF4-FFF2-40B4-BE49-F238E27FC236}">
                  <a16:creationId xmlns:a16="http://schemas.microsoft.com/office/drawing/2014/main" id="{9E52334C-A853-482C-B5A4-AEC02EBBC933}"/>
                </a:ext>
              </a:extLst>
            </p:cNvPr>
            <p:cNvSpPr>
              <a:spLocks noChangeShapeType="1"/>
            </p:cNvSpPr>
            <p:nvPr/>
          </p:nvSpPr>
          <p:spPr bwMode="auto">
            <a:xfrm>
              <a:off x="1100138" y="4322763"/>
              <a:ext cx="9656763"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38">
              <a:extLst>
                <a:ext uri="{FF2B5EF4-FFF2-40B4-BE49-F238E27FC236}">
                  <a16:creationId xmlns:a16="http://schemas.microsoft.com/office/drawing/2014/main" id="{71BAEA6E-1B5D-42E6-8BA9-C35855B66001}"/>
                </a:ext>
              </a:extLst>
            </p:cNvPr>
            <p:cNvSpPr>
              <a:spLocks noChangeShapeType="1"/>
            </p:cNvSpPr>
            <p:nvPr/>
          </p:nvSpPr>
          <p:spPr bwMode="auto">
            <a:xfrm>
              <a:off x="1104900" y="3378200"/>
              <a:ext cx="9656763"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cxnSp>
        <p:nvCxnSpPr>
          <p:cNvPr id="17" name="Arrow 1">
            <a:extLst>
              <a:ext uri="{FF2B5EF4-FFF2-40B4-BE49-F238E27FC236}">
                <a16:creationId xmlns:a16="http://schemas.microsoft.com/office/drawing/2014/main" id="{58917588-D7BD-46FD-8779-4F2608CEE19A}"/>
              </a:ext>
            </a:extLst>
          </p:cNvPr>
          <p:cNvCxnSpPr>
            <a:cxnSpLocks/>
            <a:stCxn id="18" idx="2"/>
          </p:cNvCxnSpPr>
          <p:nvPr/>
        </p:nvCxnSpPr>
        <p:spPr>
          <a:xfrm>
            <a:off x="4294300" y="2610609"/>
            <a:ext cx="0" cy="51120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Fed Moves Early">
            <a:extLst>
              <a:ext uri="{FF2B5EF4-FFF2-40B4-BE49-F238E27FC236}">
                <a16:creationId xmlns:a16="http://schemas.microsoft.com/office/drawing/2014/main" id="{68F392CF-C287-47A6-9D26-EF0B6C9BF6ED}"/>
              </a:ext>
            </a:extLst>
          </p:cNvPr>
          <p:cNvGraphicFramePr>
            <a:graphicFrameLocks noGrp="1"/>
          </p:cNvGraphicFramePr>
          <p:nvPr>
            <p:extLst>
              <p:ext uri="{D42A27DB-BD31-4B8C-83A1-F6EECF244321}">
                <p14:modId xmlns:p14="http://schemas.microsoft.com/office/powerpoint/2010/main" val="2717740838"/>
              </p:ext>
            </p:extLst>
          </p:nvPr>
        </p:nvGraphicFramePr>
        <p:xfrm>
          <a:off x="3383358" y="2199129"/>
          <a:ext cx="1821884" cy="411480"/>
        </p:xfrm>
        <a:graphic>
          <a:graphicData uri="http://schemas.openxmlformats.org/drawingml/2006/table">
            <a:tbl>
              <a:tblPr firstRow="1" bandRow="1">
                <a:effectLst/>
              </a:tblPr>
              <a:tblGrid>
                <a:gridCol w="1821884">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pPr algn="ctr"/>
                      <a:r>
                        <a:rPr lang="en-US" sz="1700" b="1" dirty="0">
                          <a:solidFill>
                            <a:schemeClr val="bg1"/>
                          </a:solidFill>
                        </a:rPr>
                        <a:t>Fed Moves Early</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sp>
        <p:nvSpPr>
          <p:cNvPr id="12" name="Large Callout">
            <a:extLst>
              <a:ext uri="{FF2B5EF4-FFF2-40B4-BE49-F238E27FC236}">
                <a16:creationId xmlns:a16="http://schemas.microsoft.com/office/drawing/2014/main" id="{20093653-23C0-4C5D-9425-A834E0FC83DD}"/>
              </a:ext>
            </a:extLst>
          </p:cNvPr>
          <p:cNvSpPr txBox="1"/>
          <p:nvPr/>
        </p:nvSpPr>
        <p:spPr>
          <a:xfrm>
            <a:off x="8320030" y="1179480"/>
            <a:ext cx="2166387" cy="815854"/>
          </a:xfrm>
          <a:prstGeom prst="rect">
            <a:avLst/>
          </a:prstGeom>
          <a:solidFill>
            <a:srgbClr val="004682"/>
          </a:solidFill>
          <a:ln w="57150">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2">
                    <a:lumMod val="60000"/>
                    <a:lumOff val="40000"/>
                  </a:schemeClr>
                </a:solidFill>
              </a:rPr>
              <a:t>- 17 Fed Hikes</a:t>
            </a:r>
          </a:p>
          <a:p>
            <a:r>
              <a:rPr lang="en-US" sz="1600" dirty="0">
                <a:solidFill>
                  <a:schemeClr val="bg2">
                    <a:lumMod val="60000"/>
                    <a:lumOff val="40000"/>
                  </a:schemeClr>
                </a:solidFill>
              </a:rPr>
              <a:t>- 4.25% Increase</a:t>
            </a:r>
          </a:p>
          <a:p>
            <a:r>
              <a:rPr lang="en-US" sz="1600" dirty="0">
                <a:solidFill>
                  <a:schemeClr val="bg2">
                    <a:lumMod val="60000"/>
                    <a:lumOff val="40000"/>
                  </a:schemeClr>
                </a:solidFill>
              </a:rPr>
              <a:t>- S&amp;P 500 7.6% per yr. </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Fed Moves: Then vs Now</a:t>
            </a:r>
          </a:p>
        </p:txBody>
      </p:sp>
      <p:sp>
        <p:nvSpPr>
          <p:cNvPr id="72" name="Subtitle">
            <a:extLst>
              <a:ext uri="{FF2B5EF4-FFF2-40B4-BE49-F238E27FC236}">
                <a16:creationId xmlns:a16="http://schemas.microsoft.com/office/drawing/2014/main" id="{985296FE-F477-457B-88F7-21DA5A089874}"/>
              </a:ext>
            </a:extLst>
          </p:cNvPr>
          <p:cNvSpPr/>
          <p:nvPr/>
        </p:nvSpPr>
        <p:spPr>
          <a:xfrm>
            <a:off x="1086777" y="1254708"/>
            <a:ext cx="442013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Fed Moves Higher to Slow PCE Increase</a:t>
            </a:r>
          </a:p>
        </p:txBody>
      </p:sp>
      <p:sp>
        <p:nvSpPr>
          <p:cNvPr id="11" name="Y-Axis Label">
            <a:extLst>
              <a:ext uri="{FF2B5EF4-FFF2-40B4-BE49-F238E27FC236}">
                <a16:creationId xmlns:a16="http://schemas.microsoft.com/office/drawing/2014/main" id="{E1E165F2-F4B6-4F9A-A6E2-0DB709F5FE8D}"/>
              </a:ext>
            </a:extLst>
          </p:cNvPr>
          <p:cNvSpPr/>
          <p:nvPr/>
        </p:nvSpPr>
        <p:spPr>
          <a:xfrm rot="16200000">
            <a:off x="-1483083" y="3390340"/>
            <a:ext cx="407512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Percent (%)</a:t>
            </a:r>
          </a:p>
        </p:txBody>
      </p:sp>
      <p:graphicFrame>
        <p:nvGraphicFramePr>
          <p:cNvPr id="13" name="US Owner's Callout">
            <a:extLst>
              <a:ext uri="{FF2B5EF4-FFF2-40B4-BE49-F238E27FC236}">
                <a16:creationId xmlns:a16="http://schemas.microsoft.com/office/drawing/2014/main" id="{4C9F8B1A-6C63-433B-9209-70D2E5FA6C9F}"/>
              </a:ext>
            </a:extLst>
          </p:cNvPr>
          <p:cNvGraphicFramePr>
            <a:graphicFrameLocks noGrp="1"/>
          </p:cNvGraphicFramePr>
          <p:nvPr/>
        </p:nvGraphicFramePr>
        <p:xfrm>
          <a:off x="10834145" y="2524865"/>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53576">
                <a:tc>
                  <a:txBody>
                    <a:bodyPr/>
                    <a:lstStyle/>
                    <a:p>
                      <a:pPr algn="ctr"/>
                      <a:endParaRPr lang="en-US" sz="500" dirty="0">
                        <a:solidFill>
                          <a:schemeClr val="bg1"/>
                        </a:solidFill>
                      </a:endParaRPr>
                    </a:p>
                  </a:txBody>
                  <a:tcPr marL="45720" marR="45720" marT="0" marB="0" anchor="ctr">
                    <a:lnL w="28575" cap="flat" cmpd="sng" algn="ctr">
                      <a:solidFill>
                        <a:srgbClr val="00AF3F"/>
                      </a:solidFill>
                      <a:prstDash val="solid"/>
                      <a:round/>
                      <a:headEnd type="none" w="med" len="med"/>
                      <a:tailEnd type="none" w="med" len="med"/>
                    </a:lnL>
                    <a:lnR w="28575" cap="flat" cmpd="sng" algn="ctr">
                      <a:solidFill>
                        <a:srgbClr val="00AF3F"/>
                      </a:solidFill>
                      <a:prstDash val="solid"/>
                      <a:round/>
                      <a:headEnd type="none" w="med" len="med"/>
                      <a:tailEnd type="none" w="med" len="med"/>
                    </a:lnR>
                    <a:lnT w="28575" cap="flat" cmpd="sng" algn="ctr">
                      <a:solidFill>
                        <a:srgbClr val="00AF3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4.3%</a:t>
                      </a:r>
                    </a:p>
                  </a:txBody>
                  <a:tcPr marL="45720" marR="45720" marT="0" marB="0" anchor="ctr">
                    <a:lnL w="28575" cap="flat" cmpd="sng" algn="ctr">
                      <a:solidFill>
                        <a:srgbClr val="00AF3F"/>
                      </a:solidFill>
                      <a:prstDash val="solid"/>
                      <a:round/>
                      <a:headEnd type="none" w="med" len="med"/>
                      <a:tailEnd type="none" w="med" len="med"/>
                    </a:lnL>
                    <a:lnR w="28575" cap="flat" cmpd="sng" algn="ctr">
                      <a:solidFill>
                        <a:srgbClr val="00AF3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00AF3F"/>
                      </a:solidFill>
                      <a:prstDash val="solid"/>
                      <a:round/>
                      <a:headEnd type="none" w="med" len="med"/>
                      <a:tailEnd type="none" w="med" len="med"/>
                    </a:lnL>
                    <a:lnR w="28575" cap="flat" cmpd="sng" algn="ctr">
                      <a:solidFill>
                        <a:srgbClr val="00AF3F"/>
                      </a:solidFill>
                      <a:prstDash val="solid"/>
                      <a:round/>
                      <a:headEnd type="none" w="med" len="med"/>
                      <a:tailEnd type="none" w="med" len="med"/>
                    </a:lnR>
                    <a:lnT w="12700" cmpd="sng">
                      <a:noFill/>
                      <a:prstDash val="solid"/>
                    </a:lnT>
                    <a:lnB w="28575" cap="flat" cmpd="sng" algn="ctr">
                      <a:solidFill>
                        <a:srgbClr val="00AF3F"/>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4" name="US Owner's Callout">
            <a:extLst>
              <a:ext uri="{FF2B5EF4-FFF2-40B4-BE49-F238E27FC236}">
                <a16:creationId xmlns:a16="http://schemas.microsoft.com/office/drawing/2014/main" id="{FDBE59D9-07C3-4B68-8DC7-D7EA4D6AF2FB}"/>
              </a:ext>
            </a:extLst>
          </p:cNvPr>
          <p:cNvGraphicFramePr>
            <a:graphicFrameLocks noGrp="1"/>
          </p:cNvGraphicFramePr>
          <p:nvPr/>
        </p:nvGraphicFramePr>
        <p:xfrm>
          <a:off x="10834145" y="2969346"/>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4.1%</a:t>
                      </a:r>
                    </a:p>
                  </a:txBody>
                  <a:tcPr marL="45720" marR="45720"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12700" cmpd="sng">
                      <a:noFill/>
                      <a:prstDash val="solid"/>
                    </a:lnT>
                    <a:lnB w="285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5" name="US Owner's Callout">
            <a:extLst>
              <a:ext uri="{FF2B5EF4-FFF2-40B4-BE49-F238E27FC236}">
                <a16:creationId xmlns:a16="http://schemas.microsoft.com/office/drawing/2014/main" id="{6739C068-C0CC-45B0-A9B3-EAB883B7264D}"/>
              </a:ext>
            </a:extLst>
          </p:cNvPr>
          <p:cNvGraphicFramePr>
            <a:graphicFrameLocks noGrp="1"/>
          </p:cNvGraphicFramePr>
          <p:nvPr>
            <p:extLst>
              <p:ext uri="{D42A27DB-BD31-4B8C-83A1-F6EECF244321}">
                <p14:modId xmlns:p14="http://schemas.microsoft.com/office/powerpoint/2010/main" val="128053708"/>
              </p:ext>
            </p:extLst>
          </p:nvPr>
        </p:nvGraphicFramePr>
        <p:xfrm>
          <a:off x="10845376" y="3710326"/>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2.4%</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6" name="US Owner's Callout">
            <a:extLst>
              <a:ext uri="{FF2B5EF4-FFF2-40B4-BE49-F238E27FC236}">
                <a16:creationId xmlns:a16="http://schemas.microsoft.com/office/drawing/2014/main" id="{40D079F8-78C7-4371-8053-1BBDE4019C76}"/>
              </a:ext>
            </a:extLst>
          </p:cNvPr>
          <p:cNvGraphicFramePr>
            <a:graphicFrameLocks noGrp="1"/>
          </p:cNvGraphicFramePr>
          <p:nvPr/>
        </p:nvGraphicFramePr>
        <p:xfrm>
          <a:off x="10845376" y="4175734"/>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2.0%</a:t>
                      </a: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Tree>
    <p:extLst>
      <p:ext uri="{BB962C8B-B14F-4D97-AF65-F5344CB8AC3E}">
        <p14:creationId xmlns:p14="http://schemas.microsoft.com/office/powerpoint/2010/main" val="166057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600"/>
                                        <p:tgtEl>
                                          <p:spTgt spid="3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6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left)">
                                      <p:cBhvr>
                                        <p:cTn id="16" dur="500"/>
                                        <p:tgtEl>
                                          <p:spTgt spid="53"/>
                                        </p:tgtEl>
                                      </p:cBhvr>
                                    </p:animEffect>
                                  </p:childTnLst>
                                </p:cTn>
                              </p:par>
                              <p:par>
                                <p:cTn id="17" presetID="22" presetClass="entr" presetSubtype="8"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par>
                                <p:cTn id="20" presetID="22" presetClass="entr" presetSubtype="8"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wipe(left)">
                                      <p:cBhvr>
                                        <p:cTn id="22" dur="500"/>
                                        <p:tgtEl>
                                          <p:spTgt spid="55"/>
                                        </p:tgtEl>
                                      </p:cBhvr>
                                    </p:animEffect>
                                  </p:childTnLst>
                                </p:cTn>
                              </p:par>
                              <p:par>
                                <p:cTn id="23" presetID="22" presetClass="entr" presetSubtype="4" fill="hold" nodeType="with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down)">
                                      <p:cBhvr>
                                        <p:cTn id="25" dur="500"/>
                                        <p:tgtEl>
                                          <p:spTgt spid="54"/>
                                        </p:tgtEl>
                                      </p:cBhvr>
                                    </p:animEffect>
                                  </p:childTnLst>
                                </p:cTn>
                              </p:par>
                            </p:childTnLst>
                          </p:cTn>
                        </p:par>
                        <p:par>
                          <p:cTn id="26" fill="hold">
                            <p:stCondLst>
                              <p:cond delay="6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par>
                                <p:cTn id="30" presetID="10" presetClass="entr" presetSubtype="0"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600"/>
                                        <p:tgtEl>
                                          <p:spTgt spid="13"/>
                                        </p:tgtEl>
                                      </p:cBhvr>
                                    </p:animEffect>
                                  </p:childTnLst>
                                </p:cTn>
                              </p:par>
                            </p:childTnLst>
                          </p:cTn>
                        </p:par>
                        <p:par>
                          <p:cTn id="36" fill="hold">
                            <p:stCondLst>
                              <p:cond delay="1200"/>
                            </p:stCondLst>
                            <p:childTnLst>
                              <p:par>
                                <p:cTn id="37" presetID="22" presetClass="entr" presetSubtype="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left)">
                                      <p:cBhvr>
                                        <p:cTn id="39" dur="500"/>
                                        <p:tgtEl>
                                          <p:spTgt spid="20"/>
                                        </p:tgtEl>
                                      </p:cBhvr>
                                    </p:animEffect>
                                  </p:childTnLst>
                                </p:cTn>
                              </p:par>
                              <p:par>
                                <p:cTn id="40" presetID="10" presetClass="entr" presetSubtype="0" fill="hold"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fade">
                                      <p:cBhvr>
                                        <p:cTn id="42" dur="500"/>
                                        <p:tgtEl>
                                          <p:spTgt spid="57"/>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600"/>
                                        <p:tgtEl>
                                          <p:spTgt spid="16"/>
                                        </p:tgtEl>
                                      </p:cBhvr>
                                    </p:animEffect>
                                  </p:childTnLst>
                                </p:cTn>
                              </p:par>
                            </p:childTnLst>
                          </p:cTn>
                        </p:par>
                        <p:par>
                          <p:cTn id="46" fill="hold">
                            <p:stCondLst>
                              <p:cond delay="1800"/>
                            </p:stCondLst>
                            <p:childTnLst>
                              <p:par>
                                <p:cTn id="47" presetID="22" presetClass="entr" presetSubtype="8"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500"/>
                                        <p:tgtEl>
                                          <p:spTgt spid="58"/>
                                        </p:tgtEl>
                                      </p:cBhvr>
                                    </p:animEffect>
                                  </p:childTnLst>
                                </p:cTn>
                              </p:par>
                              <p:par>
                                <p:cTn id="53" presetID="10" presetClass="entr" presetSubtype="0"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600"/>
                                        <p:tgtEl>
                                          <p:spTgt spid="14"/>
                                        </p:tgtEl>
                                      </p:cBhvr>
                                    </p:animEffect>
                                  </p:childTnLst>
                                </p:cTn>
                              </p:par>
                            </p:childTnLst>
                          </p:cTn>
                        </p:par>
                        <p:par>
                          <p:cTn id="56" fill="hold">
                            <p:stCondLst>
                              <p:cond delay="2400"/>
                            </p:stCondLst>
                            <p:childTnLst>
                              <p:par>
                                <p:cTn id="57" presetID="22" presetClass="entr" presetSubtype="8"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left)">
                                      <p:cBhvr>
                                        <p:cTn id="59" dur="500"/>
                                        <p:tgtEl>
                                          <p:spTgt spid="22"/>
                                        </p:tgtEl>
                                      </p:cBhvr>
                                    </p:animEffect>
                                  </p:childTnLst>
                                </p:cTn>
                              </p:par>
                              <p:par>
                                <p:cTn id="60" presetID="10" presetClass="entr" presetSubtype="0" fill="hold" nodeType="with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500"/>
                                        <p:tgtEl>
                                          <p:spTgt spid="59"/>
                                        </p:tgtEl>
                                      </p:cBhvr>
                                    </p:animEffect>
                                  </p:childTnLst>
                                </p:cTn>
                              </p:par>
                              <p:par>
                                <p:cTn id="63" presetID="10" presetClass="entr" presetSubtype="0" fill="hold" nodeType="with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fade">
                                      <p:cBhvr>
                                        <p:cTn id="65" dur="600"/>
                                        <p:tgtEl>
                                          <p:spTgt spid="15"/>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fad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500"/>
                                        <p:tgtEl>
                                          <p:spTgt spid="18"/>
                                        </p:tgtEl>
                                      </p:cBhvr>
                                    </p:animEffect>
                                  </p:childTnLst>
                                </p:cTn>
                              </p:par>
                              <p:par>
                                <p:cTn id="75" presetID="10" presetClass="entr" presetSubtype="0" fill="hold" nodeType="with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 grpId="0" animBg="1"/>
      <p:bldP spid="21" grpId="0" animBg="1"/>
      <p:bldP spid="22" grpId="0" animBg="1"/>
      <p:bldP spid="12" grpId="0" animBg="1"/>
      <p:bldP spid="72" grpId="0"/>
      <p:bldP spid="11" grpId="0"/>
      <p:bldP spid="3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 name="Gridlines">
            <a:extLst>
              <a:ext uri="{FF2B5EF4-FFF2-40B4-BE49-F238E27FC236}">
                <a16:creationId xmlns:a16="http://schemas.microsoft.com/office/drawing/2014/main" id="{6F795218-1A72-4763-B97E-FBB66E3BDF1F}"/>
              </a:ext>
            </a:extLst>
          </p:cNvPr>
          <p:cNvGrpSpPr/>
          <p:nvPr/>
        </p:nvGrpSpPr>
        <p:grpSpPr>
          <a:xfrm>
            <a:off x="1143000" y="1844675"/>
            <a:ext cx="9718675" cy="3584575"/>
            <a:chOff x="1143000" y="1844675"/>
            <a:chExt cx="9718675" cy="3584575"/>
          </a:xfrm>
        </p:grpSpPr>
        <p:sp>
          <p:nvSpPr>
            <p:cNvPr id="15" name="Freeform 6">
              <a:extLst>
                <a:ext uri="{FF2B5EF4-FFF2-40B4-BE49-F238E27FC236}">
                  <a16:creationId xmlns:a16="http://schemas.microsoft.com/office/drawing/2014/main" id="{81CF9702-5467-4FCB-8482-EFAF0F8F4EAC}"/>
                </a:ext>
              </a:extLst>
            </p:cNvPr>
            <p:cNvSpPr>
              <a:spLocks noEditPoints="1"/>
            </p:cNvSpPr>
            <p:nvPr/>
          </p:nvSpPr>
          <p:spPr bwMode="auto">
            <a:xfrm>
              <a:off x="1143000" y="1844675"/>
              <a:ext cx="9718675" cy="3071812"/>
            </a:xfrm>
            <a:custGeom>
              <a:avLst/>
              <a:gdLst>
                <a:gd name="T0" fmla="*/ 0 w 6122"/>
                <a:gd name="T1" fmla="*/ 1935 h 1935"/>
                <a:gd name="T2" fmla="*/ 6122 w 6122"/>
                <a:gd name="T3" fmla="*/ 1935 h 1935"/>
                <a:gd name="T4" fmla="*/ 0 w 6122"/>
                <a:gd name="T5" fmla="*/ 1612 h 1935"/>
                <a:gd name="T6" fmla="*/ 6122 w 6122"/>
                <a:gd name="T7" fmla="*/ 1612 h 1935"/>
                <a:gd name="T8" fmla="*/ 0 w 6122"/>
                <a:gd name="T9" fmla="*/ 1291 h 1935"/>
                <a:gd name="T10" fmla="*/ 6122 w 6122"/>
                <a:gd name="T11" fmla="*/ 1291 h 1935"/>
                <a:gd name="T12" fmla="*/ 0 w 6122"/>
                <a:gd name="T13" fmla="*/ 968 h 1935"/>
                <a:gd name="T14" fmla="*/ 6122 w 6122"/>
                <a:gd name="T15" fmla="*/ 968 h 1935"/>
                <a:gd name="T16" fmla="*/ 0 w 6122"/>
                <a:gd name="T17" fmla="*/ 645 h 1935"/>
                <a:gd name="T18" fmla="*/ 6122 w 6122"/>
                <a:gd name="T19" fmla="*/ 645 h 1935"/>
                <a:gd name="T20" fmla="*/ 0 w 6122"/>
                <a:gd name="T21" fmla="*/ 323 h 1935"/>
                <a:gd name="T22" fmla="*/ 6122 w 6122"/>
                <a:gd name="T23" fmla="*/ 323 h 1935"/>
                <a:gd name="T24" fmla="*/ 0 w 6122"/>
                <a:gd name="T25" fmla="*/ 0 h 1935"/>
                <a:gd name="T26" fmla="*/ 6122 w 6122"/>
                <a:gd name="T27" fmla="*/ 0 h 19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22" h="1935">
                  <a:moveTo>
                    <a:pt x="0" y="1935"/>
                  </a:moveTo>
                  <a:lnTo>
                    <a:pt x="6122" y="1935"/>
                  </a:lnTo>
                  <a:moveTo>
                    <a:pt x="0" y="1612"/>
                  </a:moveTo>
                  <a:lnTo>
                    <a:pt x="6122" y="1612"/>
                  </a:lnTo>
                  <a:moveTo>
                    <a:pt x="0" y="1291"/>
                  </a:moveTo>
                  <a:lnTo>
                    <a:pt x="6122" y="1291"/>
                  </a:lnTo>
                  <a:moveTo>
                    <a:pt x="0" y="968"/>
                  </a:moveTo>
                  <a:lnTo>
                    <a:pt x="6122" y="968"/>
                  </a:lnTo>
                  <a:moveTo>
                    <a:pt x="0" y="645"/>
                  </a:moveTo>
                  <a:lnTo>
                    <a:pt x="6122" y="645"/>
                  </a:lnTo>
                  <a:moveTo>
                    <a:pt x="0" y="323"/>
                  </a:moveTo>
                  <a:lnTo>
                    <a:pt x="6122" y="323"/>
                  </a:lnTo>
                  <a:moveTo>
                    <a:pt x="0" y="0"/>
                  </a:moveTo>
                  <a:lnTo>
                    <a:pt x="6122"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7">
              <a:extLst>
                <a:ext uri="{FF2B5EF4-FFF2-40B4-BE49-F238E27FC236}">
                  <a16:creationId xmlns:a16="http://schemas.microsoft.com/office/drawing/2014/main" id="{4FE62B3F-5F05-4B10-8007-B0DD2A2BA2F9}"/>
                </a:ext>
              </a:extLst>
            </p:cNvPr>
            <p:cNvSpPr>
              <a:spLocks noChangeShapeType="1"/>
            </p:cNvSpPr>
            <p:nvPr/>
          </p:nvSpPr>
          <p:spPr bwMode="auto">
            <a:xfrm>
              <a:off x="1143000" y="5429250"/>
              <a:ext cx="9718675" cy="0"/>
            </a:xfrm>
            <a:prstGeom prst="line">
              <a:avLst/>
            </a:prstGeom>
            <a:noFill/>
            <a:ln w="19050"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9" name="Green Line">
            <a:extLst>
              <a:ext uri="{FF2B5EF4-FFF2-40B4-BE49-F238E27FC236}">
                <a16:creationId xmlns:a16="http://schemas.microsoft.com/office/drawing/2014/main" id="{12915D15-0D19-480C-91F5-EF61B9FC6D63}"/>
              </a:ext>
            </a:extLst>
          </p:cNvPr>
          <p:cNvSpPr>
            <a:spLocks/>
          </p:cNvSpPr>
          <p:nvPr/>
        </p:nvSpPr>
        <p:spPr bwMode="auto">
          <a:xfrm>
            <a:off x="1338263" y="3125788"/>
            <a:ext cx="9329738" cy="2174875"/>
          </a:xfrm>
          <a:custGeom>
            <a:avLst/>
            <a:gdLst>
              <a:gd name="T0" fmla="*/ 0 w 5877"/>
              <a:gd name="T1" fmla="*/ 1370 h 1370"/>
              <a:gd name="T2" fmla="*/ 245 w 5877"/>
              <a:gd name="T3" fmla="*/ 1370 h 1370"/>
              <a:gd name="T4" fmla="*/ 490 w 5877"/>
              <a:gd name="T5" fmla="*/ 1370 h 1370"/>
              <a:gd name="T6" fmla="*/ 735 w 5877"/>
              <a:gd name="T7" fmla="*/ 1370 h 1370"/>
              <a:gd name="T8" fmla="*/ 979 w 5877"/>
              <a:gd name="T9" fmla="*/ 1370 h 1370"/>
              <a:gd name="T10" fmla="*/ 1224 w 5877"/>
              <a:gd name="T11" fmla="*/ 1370 h 1370"/>
              <a:gd name="T12" fmla="*/ 1469 w 5877"/>
              <a:gd name="T13" fmla="*/ 1370 h 1370"/>
              <a:gd name="T14" fmla="*/ 1714 w 5877"/>
              <a:gd name="T15" fmla="*/ 1370 h 1370"/>
              <a:gd name="T16" fmla="*/ 1959 w 5877"/>
              <a:gd name="T17" fmla="*/ 1370 h 1370"/>
              <a:gd name="T18" fmla="*/ 2204 w 5877"/>
              <a:gd name="T19" fmla="*/ 1370 h 1370"/>
              <a:gd name="T20" fmla="*/ 2449 w 5877"/>
              <a:gd name="T21" fmla="*/ 1370 h 1370"/>
              <a:gd name="T22" fmla="*/ 2693 w 5877"/>
              <a:gd name="T23" fmla="*/ 1370 h 1370"/>
              <a:gd name="T24" fmla="*/ 2938 w 5877"/>
              <a:gd name="T25" fmla="*/ 1370 h 1370"/>
              <a:gd name="T26" fmla="*/ 3183 w 5877"/>
              <a:gd name="T27" fmla="*/ 1370 h 1370"/>
              <a:gd name="T28" fmla="*/ 3428 w 5877"/>
              <a:gd name="T29" fmla="*/ 1370 h 1370"/>
              <a:gd name="T30" fmla="*/ 3673 w 5877"/>
              <a:gd name="T31" fmla="*/ 1289 h 1370"/>
              <a:gd name="T32" fmla="*/ 3918 w 5877"/>
              <a:gd name="T33" fmla="*/ 1289 h 1370"/>
              <a:gd name="T34" fmla="*/ 4163 w 5877"/>
              <a:gd name="T35" fmla="*/ 1128 h 1370"/>
              <a:gd name="T36" fmla="*/ 4407 w 5877"/>
              <a:gd name="T37" fmla="*/ 886 h 1370"/>
              <a:gd name="T38" fmla="*/ 4652 w 5877"/>
              <a:gd name="T39" fmla="*/ 645 h 1370"/>
              <a:gd name="T40" fmla="*/ 4898 w 5877"/>
              <a:gd name="T41" fmla="*/ 645 h 1370"/>
              <a:gd name="T42" fmla="*/ 5143 w 5877"/>
              <a:gd name="T43" fmla="*/ 403 h 1370"/>
              <a:gd name="T44" fmla="*/ 5388 w 5877"/>
              <a:gd name="T45" fmla="*/ 403 h 1370"/>
              <a:gd name="T46" fmla="*/ 5633 w 5877"/>
              <a:gd name="T47" fmla="*/ 161 h 1370"/>
              <a:gd name="T48" fmla="*/ 5877 w 5877"/>
              <a:gd name="T49" fmla="*/ 0 h 1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7" h="1370">
                <a:moveTo>
                  <a:pt x="0" y="1370"/>
                </a:moveTo>
                <a:lnTo>
                  <a:pt x="245" y="1370"/>
                </a:lnTo>
                <a:lnTo>
                  <a:pt x="490" y="1370"/>
                </a:lnTo>
                <a:lnTo>
                  <a:pt x="735" y="1370"/>
                </a:lnTo>
                <a:lnTo>
                  <a:pt x="979" y="1370"/>
                </a:lnTo>
                <a:lnTo>
                  <a:pt x="1224" y="1370"/>
                </a:lnTo>
                <a:lnTo>
                  <a:pt x="1469" y="1370"/>
                </a:lnTo>
                <a:lnTo>
                  <a:pt x="1714" y="1370"/>
                </a:lnTo>
                <a:lnTo>
                  <a:pt x="1959" y="1370"/>
                </a:lnTo>
                <a:lnTo>
                  <a:pt x="2204" y="1370"/>
                </a:lnTo>
                <a:lnTo>
                  <a:pt x="2449" y="1370"/>
                </a:lnTo>
                <a:lnTo>
                  <a:pt x="2693" y="1370"/>
                </a:lnTo>
                <a:lnTo>
                  <a:pt x="2938" y="1370"/>
                </a:lnTo>
                <a:lnTo>
                  <a:pt x="3183" y="1370"/>
                </a:lnTo>
                <a:lnTo>
                  <a:pt x="3428" y="1370"/>
                </a:lnTo>
                <a:lnTo>
                  <a:pt x="3673" y="1289"/>
                </a:lnTo>
                <a:lnTo>
                  <a:pt x="3918" y="1289"/>
                </a:lnTo>
                <a:lnTo>
                  <a:pt x="4163" y="1128"/>
                </a:lnTo>
                <a:lnTo>
                  <a:pt x="4407" y="886"/>
                </a:lnTo>
                <a:lnTo>
                  <a:pt x="4652" y="645"/>
                </a:lnTo>
                <a:lnTo>
                  <a:pt x="4898" y="645"/>
                </a:lnTo>
                <a:lnTo>
                  <a:pt x="5143" y="403"/>
                </a:lnTo>
                <a:lnTo>
                  <a:pt x="5388" y="403"/>
                </a:lnTo>
                <a:lnTo>
                  <a:pt x="5633" y="161"/>
                </a:lnTo>
                <a:lnTo>
                  <a:pt x="5877" y="0"/>
                </a:lnTo>
              </a:path>
            </a:pathLst>
          </a:custGeom>
          <a:noFill/>
          <a:ln w="53975" cap="rnd">
            <a:solidFill>
              <a:srgbClr val="00AF3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Yellow Line">
            <a:extLst>
              <a:ext uri="{FF2B5EF4-FFF2-40B4-BE49-F238E27FC236}">
                <a16:creationId xmlns:a16="http://schemas.microsoft.com/office/drawing/2014/main" id="{645A6C93-9473-452D-82A9-BF7573BCF7D0}"/>
              </a:ext>
            </a:extLst>
          </p:cNvPr>
          <p:cNvSpPr>
            <a:spLocks/>
          </p:cNvSpPr>
          <p:nvPr/>
        </p:nvSpPr>
        <p:spPr bwMode="auto">
          <a:xfrm>
            <a:off x="1338263" y="3894138"/>
            <a:ext cx="8942388" cy="357187"/>
          </a:xfrm>
          <a:custGeom>
            <a:avLst/>
            <a:gdLst>
              <a:gd name="T0" fmla="*/ 0 w 5633"/>
              <a:gd name="T1" fmla="*/ 193 h 225"/>
              <a:gd name="T2" fmla="*/ 245 w 5633"/>
              <a:gd name="T3" fmla="*/ 225 h 225"/>
              <a:gd name="T4" fmla="*/ 490 w 5633"/>
              <a:gd name="T5" fmla="*/ 193 h 225"/>
              <a:gd name="T6" fmla="*/ 735 w 5633"/>
              <a:gd name="T7" fmla="*/ 128 h 225"/>
              <a:gd name="T8" fmla="*/ 979 w 5633"/>
              <a:gd name="T9" fmla="*/ 64 h 225"/>
              <a:gd name="T10" fmla="*/ 1224 w 5633"/>
              <a:gd name="T11" fmla="*/ 128 h 225"/>
              <a:gd name="T12" fmla="*/ 1469 w 5633"/>
              <a:gd name="T13" fmla="*/ 64 h 225"/>
              <a:gd name="T14" fmla="*/ 1714 w 5633"/>
              <a:gd name="T15" fmla="*/ 64 h 225"/>
              <a:gd name="T16" fmla="*/ 1959 w 5633"/>
              <a:gd name="T17" fmla="*/ 64 h 225"/>
              <a:gd name="T18" fmla="*/ 2204 w 5633"/>
              <a:gd name="T19" fmla="*/ 31 h 225"/>
              <a:gd name="T20" fmla="*/ 2449 w 5633"/>
              <a:gd name="T21" fmla="*/ 64 h 225"/>
              <a:gd name="T22" fmla="*/ 2693 w 5633"/>
              <a:gd name="T23" fmla="*/ 0 h 225"/>
              <a:gd name="T24" fmla="*/ 2938 w 5633"/>
              <a:gd name="T25" fmla="*/ 0 h 225"/>
              <a:gd name="T26" fmla="*/ 3183 w 5633"/>
              <a:gd name="T27" fmla="*/ 64 h 225"/>
              <a:gd name="T28" fmla="*/ 3428 w 5633"/>
              <a:gd name="T29" fmla="*/ 31 h 225"/>
              <a:gd name="T30" fmla="*/ 3673 w 5633"/>
              <a:gd name="T31" fmla="*/ 31 h 225"/>
              <a:gd name="T32" fmla="*/ 3918 w 5633"/>
              <a:gd name="T33" fmla="*/ 31 h 225"/>
              <a:gd name="T34" fmla="*/ 4163 w 5633"/>
              <a:gd name="T35" fmla="*/ 64 h 225"/>
              <a:gd name="T36" fmla="*/ 4407 w 5633"/>
              <a:gd name="T37" fmla="*/ 64 h 225"/>
              <a:gd name="T38" fmla="*/ 4652 w 5633"/>
              <a:gd name="T39" fmla="*/ 96 h 225"/>
              <a:gd name="T40" fmla="*/ 4898 w 5633"/>
              <a:gd name="T41" fmla="*/ 96 h 225"/>
              <a:gd name="T42" fmla="*/ 5143 w 5633"/>
              <a:gd name="T43" fmla="*/ 96 h 225"/>
              <a:gd name="T44" fmla="*/ 5388 w 5633"/>
              <a:gd name="T45" fmla="*/ 128 h 225"/>
              <a:gd name="T46" fmla="*/ 5633 w 5633"/>
              <a:gd name="T47" fmla="*/ 96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33" h="225">
                <a:moveTo>
                  <a:pt x="0" y="193"/>
                </a:moveTo>
                <a:lnTo>
                  <a:pt x="245" y="225"/>
                </a:lnTo>
                <a:lnTo>
                  <a:pt x="490" y="193"/>
                </a:lnTo>
                <a:lnTo>
                  <a:pt x="735" y="128"/>
                </a:lnTo>
                <a:lnTo>
                  <a:pt x="979" y="64"/>
                </a:lnTo>
                <a:lnTo>
                  <a:pt x="1224" y="128"/>
                </a:lnTo>
                <a:lnTo>
                  <a:pt x="1469" y="64"/>
                </a:lnTo>
                <a:lnTo>
                  <a:pt x="1714" y="64"/>
                </a:lnTo>
                <a:lnTo>
                  <a:pt x="1959" y="64"/>
                </a:lnTo>
                <a:lnTo>
                  <a:pt x="2204" y="31"/>
                </a:lnTo>
                <a:lnTo>
                  <a:pt x="2449" y="64"/>
                </a:lnTo>
                <a:lnTo>
                  <a:pt x="2693" y="0"/>
                </a:lnTo>
                <a:lnTo>
                  <a:pt x="2938" y="0"/>
                </a:lnTo>
                <a:lnTo>
                  <a:pt x="3183" y="64"/>
                </a:lnTo>
                <a:lnTo>
                  <a:pt x="3428" y="31"/>
                </a:lnTo>
                <a:lnTo>
                  <a:pt x="3673" y="31"/>
                </a:lnTo>
                <a:lnTo>
                  <a:pt x="3918" y="31"/>
                </a:lnTo>
                <a:lnTo>
                  <a:pt x="4163" y="64"/>
                </a:lnTo>
                <a:lnTo>
                  <a:pt x="4407" y="64"/>
                </a:lnTo>
                <a:lnTo>
                  <a:pt x="4652" y="96"/>
                </a:lnTo>
                <a:lnTo>
                  <a:pt x="4898" y="96"/>
                </a:lnTo>
                <a:lnTo>
                  <a:pt x="5143" y="96"/>
                </a:lnTo>
                <a:lnTo>
                  <a:pt x="5388" y="128"/>
                </a:lnTo>
                <a:lnTo>
                  <a:pt x="5633" y="96"/>
                </a:lnTo>
              </a:path>
            </a:pathLst>
          </a:custGeom>
          <a:noFill/>
          <a:ln w="53975" cap="rnd">
            <a:solidFill>
              <a:srgbClr val="FFC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White Line">
            <a:extLst>
              <a:ext uri="{FF2B5EF4-FFF2-40B4-BE49-F238E27FC236}">
                <a16:creationId xmlns:a16="http://schemas.microsoft.com/office/drawing/2014/main" id="{2797700E-4084-4706-8821-7A42B6A752D4}"/>
              </a:ext>
            </a:extLst>
          </p:cNvPr>
          <p:cNvSpPr>
            <a:spLocks/>
          </p:cNvSpPr>
          <p:nvPr/>
        </p:nvSpPr>
        <p:spPr bwMode="auto">
          <a:xfrm>
            <a:off x="1338263" y="1998663"/>
            <a:ext cx="9329738" cy="1895475"/>
          </a:xfrm>
          <a:custGeom>
            <a:avLst/>
            <a:gdLst>
              <a:gd name="T0" fmla="*/ 0 w 5877"/>
              <a:gd name="T1" fmla="*/ 1064 h 1194"/>
              <a:gd name="T2" fmla="*/ 245 w 5877"/>
              <a:gd name="T3" fmla="*/ 1064 h 1194"/>
              <a:gd name="T4" fmla="*/ 490 w 5877"/>
              <a:gd name="T5" fmla="*/ 1064 h 1194"/>
              <a:gd name="T6" fmla="*/ 735 w 5877"/>
              <a:gd name="T7" fmla="*/ 1064 h 1194"/>
              <a:gd name="T8" fmla="*/ 979 w 5877"/>
              <a:gd name="T9" fmla="*/ 1128 h 1194"/>
              <a:gd name="T10" fmla="*/ 1224 w 5877"/>
              <a:gd name="T11" fmla="*/ 1194 h 1194"/>
              <a:gd name="T12" fmla="*/ 1469 w 5877"/>
              <a:gd name="T13" fmla="*/ 1128 h 1194"/>
              <a:gd name="T14" fmla="*/ 1714 w 5877"/>
              <a:gd name="T15" fmla="*/ 967 h 1194"/>
              <a:gd name="T16" fmla="*/ 1959 w 5877"/>
              <a:gd name="T17" fmla="*/ 903 h 1194"/>
              <a:gd name="T18" fmla="*/ 2204 w 5877"/>
              <a:gd name="T19" fmla="*/ 806 h 1194"/>
              <a:gd name="T20" fmla="*/ 2449 w 5877"/>
              <a:gd name="T21" fmla="*/ 838 h 1194"/>
              <a:gd name="T22" fmla="*/ 2693 w 5877"/>
              <a:gd name="T23" fmla="*/ 774 h 1194"/>
              <a:gd name="T24" fmla="*/ 2938 w 5877"/>
              <a:gd name="T25" fmla="*/ 710 h 1194"/>
              <a:gd name="T26" fmla="*/ 3183 w 5877"/>
              <a:gd name="T27" fmla="*/ 516 h 1194"/>
              <a:gd name="T28" fmla="*/ 3428 w 5877"/>
              <a:gd name="T29" fmla="*/ 290 h 1194"/>
              <a:gd name="T30" fmla="*/ 3673 w 5877"/>
              <a:gd name="T31" fmla="*/ 226 h 1194"/>
              <a:gd name="T32" fmla="*/ 3918 w 5877"/>
              <a:gd name="T33" fmla="*/ 226 h 1194"/>
              <a:gd name="T34" fmla="*/ 4163 w 5877"/>
              <a:gd name="T35" fmla="*/ 193 h 1194"/>
              <a:gd name="T36" fmla="*/ 4407 w 5877"/>
              <a:gd name="T37" fmla="*/ 0 h 1194"/>
              <a:gd name="T38" fmla="*/ 4652 w 5877"/>
              <a:gd name="T39" fmla="*/ 0 h 1194"/>
              <a:gd name="T40" fmla="*/ 4898 w 5877"/>
              <a:gd name="T41" fmla="*/ 0 h 1194"/>
              <a:gd name="T42" fmla="*/ 5143 w 5877"/>
              <a:gd name="T43" fmla="*/ 129 h 1194"/>
              <a:gd name="T44" fmla="*/ 5388 w 5877"/>
              <a:gd name="T45" fmla="*/ 96 h 1194"/>
              <a:gd name="T46" fmla="*/ 5633 w 5877"/>
              <a:gd name="T47" fmla="*/ 96 h 1194"/>
              <a:gd name="T48" fmla="*/ 5877 w 5877"/>
              <a:gd name="T49" fmla="*/ 193 h 1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77" h="1194">
                <a:moveTo>
                  <a:pt x="0" y="1064"/>
                </a:moveTo>
                <a:lnTo>
                  <a:pt x="245" y="1064"/>
                </a:lnTo>
                <a:lnTo>
                  <a:pt x="490" y="1064"/>
                </a:lnTo>
                <a:lnTo>
                  <a:pt x="735" y="1064"/>
                </a:lnTo>
                <a:lnTo>
                  <a:pt x="979" y="1128"/>
                </a:lnTo>
                <a:lnTo>
                  <a:pt x="1224" y="1194"/>
                </a:lnTo>
                <a:lnTo>
                  <a:pt x="1469" y="1128"/>
                </a:lnTo>
                <a:lnTo>
                  <a:pt x="1714" y="967"/>
                </a:lnTo>
                <a:lnTo>
                  <a:pt x="1959" y="903"/>
                </a:lnTo>
                <a:lnTo>
                  <a:pt x="2204" y="806"/>
                </a:lnTo>
                <a:lnTo>
                  <a:pt x="2449" y="838"/>
                </a:lnTo>
                <a:lnTo>
                  <a:pt x="2693" y="774"/>
                </a:lnTo>
                <a:lnTo>
                  <a:pt x="2938" y="710"/>
                </a:lnTo>
                <a:lnTo>
                  <a:pt x="3183" y="516"/>
                </a:lnTo>
                <a:lnTo>
                  <a:pt x="3428" y="290"/>
                </a:lnTo>
                <a:lnTo>
                  <a:pt x="3673" y="226"/>
                </a:lnTo>
                <a:lnTo>
                  <a:pt x="3918" y="226"/>
                </a:lnTo>
                <a:lnTo>
                  <a:pt x="4163" y="193"/>
                </a:lnTo>
                <a:lnTo>
                  <a:pt x="4407" y="0"/>
                </a:lnTo>
                <a:lnTo>
                  <a:pt x="4652" y="0"/>
                </a:lnTo>
                <a:lnTo>
                  <a:pt x="4898" y="0"/>
                </a:lnTo>
                <a:lnTo>
                  <a:pt x="5143" y="129"/>
                </a:lnTo>
                <a:lnTo>
                  <a:pt x="5388" y="96"/>
                </a:lnTo>
                <a:lnTo>
                  <a:pt x="5633" y="96"/>
                </a:lnTo>
                <a:lnTo>
                  <a:pt x="5877" y="193"/>
                </a:lnTo>
              </a:path>
            </a:pathLst>
          </a:custGeom>
          <a:noFill/>
          <a:ln w="5397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Blue Line">
            <a:extLst>
              <a:ext uri="{FF2B5EF4-FFF2-40B4-BE49-F238E27FC236}">
                <a16:creationId xmlns:a16="http://schemas.microsoft.com/office/drawing/2014/main" id="{F9664471-0EF9-4991-BDB9-D80B9819C125}"/>
              </a:ext>
            </a:extLst>
          </p:cNvPr>
          <p:cNvSpPr>
            <a:spLocks/>
          </p:cNvSpPr>
          <p:nvPr/>
        </p:nvSpPr>
        <p:spPr bwMode="auto">
          <a:xfrm>
            <a:off x="1338263" y="2708275"/>
            <a:ext cx="8942388" cy="1962150"/>
          </a:xfrm>
          <a:custGeom>
            <a:avLst/>
            <a:gdLst>
              <a:gd name="T0" fmla="*/ 0 w 5633"/>
              <a:gd name="T1" fmla="*/ 1236 h 1236"/>
              <a:gd name="T2" fmla="*/ 245 w 5633"/>
              <a:gd name="T3" fmla="*/ 1227 h 1236"/>
              <a:gd name="T4" fmla="*/ 490 w 5633"/>
              <a:gd name="T5" fmla="*/ 1234 h 1236"/>
              <a:gd name="T6" fmla="*/ 735 w 5633"/>
              <a:gd name="T7" fmla="*/ 1077 h 1236"/>
              <a:gd name="T8" fmla="*/ 979 w 5633"/>
              <a:gd name="T9" fmla="*/ 720 h 1236"/>
              <a:gd name="T10" fmla="*/ 1224 w 5633"/>
              <a:gd name="T11" fmla="*/ 599 h 1236"/>
              <a:gd name="T12" fmla="*/ 1469 w 5633"/>
              <a:gd name="T13" fmla="*/ 557 h 1236"/>
              <a:gd name="T14" fmla="*/ 1714 w 5633"/>
              <a:gd name="T15" fmla="*/ 552 h 1236"/>
              <a:gd name="T16" fmla="*/ 1959 w 5633"/>
              <a:gd name="T17" fmla="*/ 553 h 1236"/>
              <a:gd name="T18" fmla="*/ 2204 w 5633"/>
              <a:gd name="T19" fmla="*/ 519 h 1236"/>
              <a:gd name="T20" fmla="*/ 2449 w 5633"/>
              <a:gd name="T21" fmla="*/ 363 h 1236"/>
              <a:gd name="T22" fmla="*/ 2693 w 5633"/>
              <a:gd name="T23" fmla="*/ 202 h 1236"/>
              <a:gd name="T24" fmla="*/ 2938 w 5633"/>
              <a:gd name="T25" fmla="*/ 137 h 1236"/>
              <a:gd name="T26" fmla="*/ 3183 w 5633"/>
              <a:gd name="T27" fmla="*/ 58 h 1236"/>
              <a:gd name="T28" fmla="*/ 3428 w 5633"/>
              <a:gd name="T29" fmla="*/ 0 h 1236"/>
              <a:gd name="T30" fmla="*/ 3673 w 5633"/>
              <a:gd name="T31" fmla="*/ 29 h 1236"/>
              <a:gd name="T32" fmla="*/ 3918 w 5633"/>
              <a:gd name="T33" fmla="*/ 132 h 1236"/>
              <a:gd name="T34" fmla="*/ 4163 w 5633"/>
              <a:gd name="T35" fmla="*/ 206 h 1236"/>
              <a:gd name="T36" fmla="*/ 4407 w 5633"/>
              <a:gd name="T37" fmla="*/ 90 h 1236"/>
              <a:gd name="T38" fmla="*/ 4652 w 5633"/>
              <a:gd name="T39" fmla="*/ 196 h 1236"/>
              <a:gd name="T40" fmla="*/ 4898 w 5633"/>
              <a:gd name="T41" fmla="*/ 122 h 1236"/>
              <a:gd name="T42" fmla="*/ 5143 w 5633"/>
              <a:gd name="T43" fmla="*/ 36 h 1236"/>
              <a:gd name="T44" fmla="*/ 5388 w 5633"/>
              <a:gd name="T45" fmla="*/ 85 h 1236"/>
              <a:gd name="T46" fmla="*/ 5633 w 5633"/>
              <a:gd name="T47" fmla="*/ 203 h 1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33" h="1236">
                <a:moveTo>
                  <a:pt x="0" y="1236"/>
                </a:moveTo>
                <a:lnTo>
                  <a:pt x="245" y="1227"/>
                </a:lnTo>
                <a:lnTo>
                  <a:pt x="490" y="1234"/>
                </a:lnTo>
                <a:lnTo>
                  <a:pt x="735" y="1077"/>
                </a:lnTo>
                <a:lnTo>
                  <a:pt x="979" y="720"/>
                </a:lnTo>
                <a:lnTo>
                  <a:pt x="1224" y="599"/>
                </a:lnTo>
                <a:lnTo>
                  <a:pt x="1469" y="557"/>
                </a:lnTo>
                <a:lnTo>
                  <a:pt x="1714" y="552"/>
                </a:lnTo>
                <a:lnTo>
                  <a:pt x="1959" y="553"/>
                </a:lnTo>
                <a:lnTo>
                  <a:pt x="2204" y="519"/>
                </a:lnTo>
                <a:lnTo>
                  <a:pt x="2449" y="363"/>
                </a:lnTo>
                <a:lnTo>
                  <a:pt x="2693" y="202"/>
                </a:lnTo>
                <a:lnTo>
                  <a:pt x="2938" y="137"/>
                </a:lnTo>
                <a:lnTo>
                  <a:pt x="3183" y="58"/>
                </a:lnTo>
                <a:lnTo>
                  <a:pt x="3428" y="0"/>
                </a:lnTo>
                <a:lnTo>
                  <a:pt x="3673" y="29"/>
                </a:lnTo>
                <a:lnTo>
                  <a:pt x="3918" y="132"/>
                </a:lnTo>
                <a:lnTo>
                  <a:pt x="4163" y="206"/>
                </a:lnTo>
                <a:lnTo>
                  <a:pt x="4407" y="90"/>
                </a:lnTo>
                <a:lnTo>
                  <a:pt x="4652" y="196"/>
                </a:lnTo>
                <a:lnTo>
                  <a:pt x="4898" y="122"/>
                </a:lnTo>
                <a:lnTo>
                  <a:pt x="5143" y="36"/>
                </a:lnTo>
                <a:lnTo>
                  <a:pt x="5388" y="85"/>
                </a:lnTo>
                <a:lnTo>
                  <a:pt x="5633" y="203"/>
                </a:lnTo>
              </a:path>
            </a:pathLst>
          </a:custGeom>
          <a:noFill/>
          <a:ln w="53975" cap="rnd">
            <a:solidFill>
              <a:srgbClr val="67B9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9" name="Y Axis">
            <a:extLst>
              <a:ext uri="{FF2B5EF4-FFF2-40B4-BE49-F238E27FC236}">
                <a16:creationId xmlns:a16="http://schemas.microsoft.com/office/drawing/2014/main" id="{111488FE-2FAE-4FB1-9727-FEF56C5A8B95}"/>
              </a:ext>
            </a:extLst>
          </p:cNvPr>
          <p:cNvGrpSpPr/>
          <p:nvPr/>
        </p:nvGrpSpPr>
        <p:grpSpPr>
          <a:xfrm>
            <a:off x="862013" y="1722438"/>
            <a:ext cx="215900" cy="3859212"/>
            <a:chOff x="862013" y="1722438"/>
            <a:chExt cx="215900" cy="3859212"/>
          </a:xfrm>
        </p:grpSpPr>
        <p:sp>
          <p:nvSpPr>
            <p:cNvPr id="31" name="Rectangle 12">
              <a:extLst>
                <a:ext uri="{FF2B5EF4-FFF2-40B4-BE49-F238E27FC236}">
                  <a16:creationId xmlns:a16="http://schemas.microsoft.com/office/drawing/2014/main" id="{B81FE3A0-75B6-44A5-892A-1CDBFA5EDC78}"/>
                </a:ext>
              </a:extLst>
            </p:cNvPr>
            <p:cNvSpPr>
              <a:spLocks noChangeArrowheads="1"/>
            </p:cNvSpPr>
            <p:nvPr/>
          </p:nvSpPr>
          <p:spPr bwMode="auto">
            <a:xfrm>
              <a:off x="862013" y="5307013"/>
              <a:ext cx="215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3">
              <a:extLst>
                <a:ext uri="{FF2B5EF4-FFF2-40B4-BE49-F238E27FC236}">
                  <a16:creationId xmlns:a16="http://schemas.microsoft.com/office/drawing/2014/main" id="{6B6860EF-DB41-4CE1-9C27-A705ABE4F560}"/>
                </a:ext>
              </a:extLst>
            </p:cNvPr>
            <p:cNvSpPr>
              <a:spLocks noChangeArrowheads="1"/>
            </p:cNvSpPr>
            <p:nvPr/>
          </p:nvSpPr>
          <p:spPr bwMode="auto">
            <a:xfrm>
              <a:off x="862013" y="4794250"/>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14">
              <a:extLst>
                <a:ext uri="{FF2B5EF4-FFF2-40B4-BE49-F238E27FC236}">
                  <a16:creationId xmlns:a16="http://schemas.microsoft.com/office/drawing/2014/main" id="{8F61A555-E7C8-48E7-B064-DD801EDCE823}"/>
                </a:ext>
              </a:extLst>
            </p:cNvPr>
            <p:cNvSpPr>
              <a:spLocks noChangeArrowheads="1"/>
            </p:cNvSpPr>
            <p:nvPr/>
          </p:nvSpPr>
          <p:spPr bwMode="auto">
            <a:xfrm>
              <a:off x="862013" y="4279900"/>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15">
              <a:extLst>
                <a:ext uri="{FF2B5EF4-FFF2-40B4-BE49-F238E27FC236}">
                  <a16:creationId xmlns:a16="http://schemas.microsoft.com/office/drawing/2014/main" id="{D1212A91-DD4C-44EC-A862-989B2F3710F3}"/>
                </a:ext>
              </a:extLst>
            </p:cNvPr>
            <p:cNvSpPr>
              <a:spLocks noChangeArrowheads="1"/>
            </p:cNvSpPr>
            <p:nvPr/>
          </p:nvSpPr>
          <p:spPr bwMode="auto">
            <a:xfrm>
              <a:off x="862013" y="3770313"/>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16">
              <a:extLst>
                <a:ext uri="{FF2B5EF4-FFF2-40B4-BE49-F238E27FC236}">
                  <a16:creationId xmlns:a16="http://schemas.microsoft.com/office/drawing/2014/main" id="{9610CEFD-74F1-4B2D-BE4C-3CF5874E8066}"/>
                </a:ext>
              </a:extLst>
            </p:cNvPr>
            <p:cNvSpPr>
              <a:spLocks noChangeArrowheads="1"/>
            </p:cNvSpPr>
            <p:nvPr/>
          </p:nvSpPr>
          <p:spPr bwMode="auto">
            <a:xfrm>
              <a:off x="862013" y="3255963"/>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7">
              <a:extLst>
                <a:ext uri="{FF2B5EF4-FFF2-40B4-BE49-F238E27FC236}">
                  <a16:creationId xmlns:a16="http://schemas.microsoft.com/office/drawing/2014/main" id="{A36AD199-02DA-4DC2-AC93-7C2669FA89FA}"/>
                </a:ext>
              </a:extLst>
            </p:cNvPr>
            <p:cNvSpPr>
              <a:spLocks noChangeArrowheads="1"/>
            </p:cNvSpPr>
            <p:nvPr/>
          </p:nvSpPr>
          <p:spPr bwMode="auto">
            <a:xfrm>
              <a:off x="862013" y="2746375"/>
              <a:ext cx="215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8">
              <a:extLst>
                <a:ext uri="{FF2B5EF4-FFF2-40B4-BE49-F238E27FC236}">
                  <a16:creationId xmlns:a16="http://schemas.microsoft.com/office/drawing/2014/main" id="{F0839EC0-0C14-45B5-96EF-9A4AAA9258D6}"/>
                </a:ext>
              </a:extLst>
            </p:cNvPr>
            <p:cNvSpPr>
              <a:spLocks noChangeArrowheads="1"/>
            </p:cNvSpPr>
            <p:nvPr/>
          </p:nvSpPr>
          <p:spPr bwMode="auto">
            <a:xfrm>
              <a:off x="862013" y="2233613"/>
              <a:ext cx="2159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9">
              <a:extLst>
                <a:ext uri="{FF2B5EF4-FFF2-40B4-BE49-F238E27FC236}">
                  <a16:creationId xmlns:a16="http://schemas.microsoft.com/office/drawing/2014/main" id="{4E207048-1D9C-4BE7-AC54-D96CB568D11B}"/>
                </a:ext>
              </a:extLst>
            </p:cNvPr>
            <p:cNvSpPr>
              <a:spLocks noChangeArrowheads="1"/>
            </p:cNvSpPr>
            <p:nvPr/>
          </p:nvSpPr>
          <p:spPr bwMode="auto">
            <a:xfrm>
              <a:off x="862013" y="1722438"/>
              <a:ext cx="2159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0" name="X Axis">
            <a:extLst>
              <a:ext uri="{FF2B5EF4-FFF2-40B4-BE49-F238E27FC236}">
                <a16:creationId xmlns:a16="http://schemas.microsoft.com/office/drawing/2014/main" id="{705C22EC-EF90-4ABE-83FF-BF0D8ACA6D3D}"/>
              </a:ext>
            </a:extLst>
          </p:cNvPr>
          <p:cNvGrpSpPr/>
          <p:nvPr/>
        </p:nvGrpSpPr>
        <p:grpSpPr>
          <a:xfrm>
            <a:off x="1042988" y="5551488"/>
            <a:ext cx="10029825" cy="274637"/>
            <a:chOff x="1042988" y="5551488"/>
            <a:chExt cx="10029825" cy="274637"/>
          </a:xfrm>
        </p:grpSpPr>
        <p:sp>
          <p:nvSpPr>
            <p:cNvPr id="40" name="Rectangle 20">
              <a:extLst>
                <a:ext uri="{FF2B5EF4-FFF2-40B4-BE49-F238E27FC236}">
                  <a16:creationId xmlns:a16="http://schemas.microsoft.com/office/drawing/2014/main" id="{7C3C9CC6-2D4D-4A5B-B295-8BEC97384567}"/>
                </a:ext>
              </a:extLst>
            </p:cNvPr>
            <p:cNvSpPr>
              <a:spLocks noChangeArrowheads="1"/>
            </p:cNvSpPr>
            <p:nvPr/>
          </p:nvSpPr>
          <p:spPr bwMode="auto">
            <a:xfrm>
              <a:off x="1042988" y="5551488"/>
              <a:ext cx="6985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Dec-20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1">
              <a:extLst>
                <a:ext uri="{FF2B5EF4-FFF2-40B4-BE49-F238E27FC236}">
                  <a16:creationId xmlns:a16="http://schemas.microsoft.com/office/drawing/2014/main" id="{442BCADF-EA91-47CC-850E-DA9A0AEA6BEB}"/>
                </a:ext>
              </a:extLst>
            </p:cNvPr>
            <p:cNvSpPr>
              <a:spLocks noChangeArrowheads="1"/>
            </p:cNvSpPr>
            <p:nvPr/>
          </p:nvSpPr>
          <p:spPr bwMode="auto">
            <a:xfrm>
              <a:off x="2205038" y="5551488"/>
              <a:ext cx="7080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Mar-21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2">
              <a:extLst>
                <a:ext uri="{FF2B5EF4-FFF2-40B4-BE49-F238E27FC236}">
                  <a16:creationId xmlns:a16="http://schemas.microsoft.com/office/drawing/2014/main" id="{C6E0C957-A215-4F73-BBC6-511E6FEDDC09}"/>
                </a:ext>
              </a:extLst>
            </p:cNvPr>
            <p:cNvSpPr>
              <a:spLocks noChangeArrowheads="1"/>
            </p:cNvSpPr>
            <p:nvPr/>
          </p:nvSpPr>
          <p:spPr bwMode="auto">
            <a:xfrm>
              <a:off x="3379788" y="5551488"/>
              <a:ext cx="687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Jun-21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23">
              <a:extLst>
                <a:ext uri="{FF2B5EF4-FFF2-40B4-BE49-F238E27FC236}">
                  <a16:creationId xmlns:a16="http://schemas.microsoft.com/office/drawing/2014/main" id="{0266E83C-229D-48F4-B432-74D4FE78B067}"/>
                </a:ext>
              </a:extLst>
            </p:cNvPr>
            <p:cNvSpPr>
              <a:spLocks noChangeArrowheads="1"/>
            </p:cNvSpPr>
            <p:nvPr/>
          </p:nvSpPr>
          <p:spPr bwMode="auto">
            <a:xfrm>
              <a:off x="4543425" y="5551488"/>
              <a:ext cx="693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Sep-21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4">
              <a:extLst>
                <a:ext uri="{FF2B5EF4-FFF2-40B4-BE49-F238E27FC236}">
                  <a16:creationId xmlns:a16="http://schemas.microsoft.com/office/drawing/2014/main" id="{9AC9CD9A-56F5-4D3F-B7B7-DC1A42C46906}"/>
                </a:ext>
              </a:extLst>
            </p:cNvPr>
            <p:cNvSpPr>
              <a:spLocks noChangeArrowheads="1"/>
            </p:cNvSpPr>
            <p:nvPr/>
          </p:nvSpPr>
          <p:spPr bwMode="auto">
            <a:xfrm>
              <a:off x="5707063" y="5551488"/>
              <a:ext cx="70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Dec-21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5" name="Rectangle 25">
              <a:extLst>
                <a:ext uri="{FF2B5EF4-FFF2-40B4-BE49-F238E27FC236}">
                  <a16:creationId xmlns:a16="http://schemas.microsoft.com/office/drawing/2014/main" id="{F85C8104-4737-4FA3-8A8C-2DC4DCDC9C52}"/>
                </a:ext>
              </a:extLst>
            </p:cNvPr>
            <p:cNvSpPr>
              <a:spLocks noChangeArrowheads="1"/>
            </p:cNvSpPr>
            <p:nvPr/>
          </p:nvSpPr>
          <p:spPr bwMode="auto">
            <a:xfrm>
              <a:off x="6869113" y="5551488"/>
              <a:ext cx="7096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Mar-22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26">
              <a:extLst>
                <a:ext uri="{FF2B5EF4-FFF2-40B4-BE49-F238E27FC236}">
                  <a16:creationId xmlns:a16="http://schemas.microsoft.com/office/drawing/2014/main" id="{1E6ECC2B-12A6-47BC-89CE-4261358F07A3}"/>
                </a:ext>
              </a:extLst>
            </p:cNvPr>
            <p:cNvSpPr>
              <a:spLocks noChangeArrowheads="1"/>
            </p:cNvSpPr>
            <p:nvPr/>
          </p:nvSpPr>
          <p:spPr bwMode="auto">
            <a:xfrm>
              <a:off x="8045450" y="5551488"/>
              <a:ext cx="6873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Jun-22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27">
              <a:extLst>
                <a:ext uri="{FF2B5EF4-FFF2-40B4-BE49-F238E27FC236}">
                  <a16:creationId xmlns:a16="http://schemas.microsoft.com/office/drawing/2014/main" id="{FB1308E8-71DD-4B8B-8AE4-0879697FDC17}"/>
                </a:ext>
              </a:extLst>
            </p:cNvPr>
            <p:cNvSpPr>
              <a:spLocks noChangeArrowheads="1"/>
            </p:cNvSpPr>
            <p:nvPr/>
          </p:nvSpPr>
          <p:spPr bwMode="auto">
            <a:xfrm>
              <a:off x="9209088" y="5551488"/>
              <a:ext cx="69373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Sep-22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8">
              <a:extLst>
                <a:ext uri="{FF2B5EF4-FFF2-40B4-BE49-F238E27FC236}">
                  <a16:creationId xmlns:a16="http://schemas.microsoft.com/office/drawing/2014/main" id="{7EECCB68-5D9A-4DF4-95D1-4D8110987DF7}"/>
                </a:ext>
              </a:extLst>
            </p:cNvPr>
            <p:cNvSpPr>
              <a:spLocks noChangeArrowheads="1"/>
            </p:cNvSpPr>
            <p:nvPr/>
          </p:nvSpPr>
          <p:spPr bwMode="auto">
            <a:xfrm>
              <a:off x="10372725" y="5551488"/>
              <a:ext cx="7000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Dec-22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1" name="Fed Target">
            <a:extLst>
              <a:ext uri="{FF2B5EF4-FFF2-40B4-BE49-F238E27FC236}">
                <a16:creationId xmlns:a16="http://schemas.microsoft.com/office/drawing/2014/main" id="{167C3615-DF9C-4816-9085-843631E2BD6A}"/>
              </a:ext>
            </a:extLst>
          </p:cNvPr>
          <p:cNvGrpSpPr/>
          <p:nvPr/>
        </p:nvGrpSpPr>
        <p:grpSpPr>
          <a:xfrm>
            <a:off x="2881313" y="5974169"/>
            <a:ext cx="2047606" cy="184666"/>
            <a:chOff x="2881313" y="5954713"/>
            <a:chExt cx="2047606" cy="184666"/>
          </a:xfrm>
        </p:grpSpPr>
        <p:sp>
          <p:nvSpPr>
            <p:cNvPr id="49" name="Line 29">
              <a:extLst>
                <a:ext uri="{FF2B5EF4-FFF2-40B4-BE49-F238E27FC236}">
                  <a16:creationId xmlns:a16="http://schemas.microsoft.com/office/drawing/2014/main" id="{526AF1B9-57E3-4DBE-819D-7AB47F308091}"/>
                </a:ext>
              </a:extLst>
            </p:cNvPr>
            <p:cNvSpPr>
              <a:spLocks noChangeShapeType="1"/>
            </p:cNvSpPr>
            <p:nvPr/>
          </p:nvSpPr>
          <p:spPr bwMode="auto">
            <a:xfrm>
              <a:off x="2881313" y="6053138"/>
              <a:ext cx="242888" cy="0"/>
            </a:xfrm>
            <a:prstGeom prst="line">
              <a:avLst/>
            </a:prstGeom>
            <a:noFill/>
            <a:ln w="53975" cap="rnd">
              <a:solidFill>
                <a:srgbClr val="00AF3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Rectangle 30">
              <a:extLst>
                <a:ext uri="{FF2B5EF4-FFF2-40B4-BE49-F238E27FC236}">
                  <a16:creationId xmlns:a16="http://schemas.microsoft.com/office/drawing/2014/main" id="{998EF9BC-8D61-45C1-891F-A9A9B53F4F4A}"/>
                </a:ext>
              </a:extLst>
            </p:cNvPr>
            <p:cNvSpPr>
              <a:spLocks noChangeArrowheads="1"/>
            </p:cNvSpPr>
            <p:nvPr/>
          </p:nvSpPr>
          <p:spPr bwMode="auto">
            <a:xfrm>
              <a:off x="3151188" y="5954713"/>
              <a:ext cx="17777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Fed Target - Upper Bound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Quits Rate">
            <a:extLst>
              <a:ext uri="{FF2B5EF4-FFF2-40B4-BE49-F238E27FC236}">
                <a16:creationId xmlns:a16="http://schemas.microsoft.com/office/drawing/2014/main" id="{F4C420B0-8F5B-4530-9EC6-B15ECCD311A9}"/>
              </a:ext>
            </a:extLst>
          </p:cNvPr>
          <p:cNvGrpSpPr/>
          <p:nvPr/>
        </p:nvGrpSpPr>
        <p:grpSpPr>
          <a:xfrm>
            <a:off x="5126038" y="5974169"/>
            <a:ext cx="1015255" cy="184666"/>
            <a:chOff x="5126038" y="5954713"/>
            <a:chExt cx="1015255" cy="184666"/>
          </a:xfrm>
        </p:grpSpPr>
        <p:sp>
          <p:nvSpPr>
            <p:cNvPr id="52" name="Rectangle 32">
              <a:extLst>
                <a:ext uri="{FF2B5EF4-FFF2-40B4-BE49-F238E27FC236}">
                  <a16:creationId xmlns:a16="http://schemas.microsoft.com/office/drawing/2014/main" id="{779DBA94-E05D-4A54-B958-0D104195CF0C}"/>
                </a:ext>
              </a:extLst>
            </p:cNvPr>
            <p:cNvSpPr>
              <a:spLocks noChangeArrowheads="1"/>
            </p:cNvSpPr>
            <p:nvPr/>
          </p:nvSpPr>
          <p:spPr bwMode="auto">
            <a:xfrm>
              <a:off x="5397500" y="5954713"/>
              <a:ext cx="74379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Quits 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Line 31">
              <a:extLst>
                <a:ext uri="{FF2B5EF4-FFF2-40B4-BE49-F238E27FC236}">
                  <a16:creationId xmlns:a16="http://schemas.microsoft.com/office/drawing/2014/main" id="{385E3D2A-AF9A-4DBD-AD37-3612C18F5D28}"/>
                </a:ext>
              </a:extLst>
            </p:cNvPr>
            <p:cNvSpPr>
              <a:spLocks noChangeShapeType="1"/>
            </p:cNvSpPr>
            <p:nvPr/>
          </p:nvSpPr>
          <p:spPr bwMode="auto">
            <a:xfrm>
              <a:off x="5126038" y="6053138"/>
              <a:ext cx="244475" cy="0"/>
            </a:xfrm>
            <a:prstGeom prst="line">
              <a:avLst/>
            </a:prstGeom>
            <a:noFill/>
            <a:ln w="53975" cap="rnd">
              <a:solidFill>
                <a:srgbClr val="FFC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Atl Wage Tracker">
            <a:extLst>
              <a:ext uri="{FF2B5EF4-FFF2-40B4-BE49-F238E27FC236}">
                <a16:creationId xmlns:a16="http://schemas.microsoft.com/office/drawing/2014/main" id="{A8954F62-54E5-429F-B80E-6540B13342D7}"/>
              </a:ext>
            </a:extLst>
          </p:cNvPr>
          <p:cNvGrpSpPr/>
          <p:nvPr/>
        </p:nvGrpSpPr>
        <p:grpSpPr>
          <a:xfrm>
            <a:off x="6348413" y="5974169"/>
            <a:ext cx="1478539" cy="184666"/>
            <a:chOff x="6348413" y="5954713"/>
            <a:chExt cx="1478539" cy="184666"/>
          </a:xfrm>
        </p:grpSpPr>
        <p:sp>
          <p:nvSpPr>
            <p:cNvPr id="53" name="Line 33">
              <a:extLst>
                <a:ext uri="{FF2B5EF4-FFF2-40B4-BE49-F238E27FC236}">
                  <a16:creationId xmlns:a16="http://schemas.microsoft.com/office/drawing/2014/main" id="{C4671E1F-18BC-4A2E-8E34-90E9D9910277}"/>
                </a:ext>
              </a:extLst>
            </p:cNvPr>
            <p:cNvSpPr>
              <a:spLocks noChangeShapeType="1"/>
            </p:cNvSpPr>
            <p:nvPr/>
          </p:nvSpPr>
          <p:spPr bwMode="auto">
            <a:xfrm>
              <a:off x="6348413" y="6053138"/>
              <a:ext cx="244475" cy="0"/>
            </a:xfrm>
            <a:prstGeom prst="line">
              <a:avLst/>
            </a:prstGeom>
            <a:noFill/>
            <a:ln w="539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34">
              <a:extLst>
                <a:ext uri="{FF2B5EF4-FFF2-40B4-BE49-F238E27FC236}">
                  <a16:creationId xmlns:a16="http://schemas.microsoft.com/office/drawing/2014/main" id="{286035C3-0D2F-4031-91A9-69E9A87E8C31}"/>
                </a:ext>
              </a:extLst>
            </p:cNvPr>
            <p:cNvSpPr>
              <a:spLocks noChangeArrowheads="1"/>
            </p:cNvSpPr>
            <p:nvPr/>
          </p:nvSpPr>
          <p:spPr bwMode="auto">
            <a:xfrm>
              <a:off x="6618288" y="5954713"/>
              <a:ext cx="120866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a:t>
              </a:r>
              <a:r>
                <a:rPr kumimoji="0" lang="en-US" altLang="en-US" sz="1200" b="0" i="0" u="none" strike="noStrike" cap="none" normalizeH="0" baseline="0" dirty="0" err="1">
                  <a:ln>
                    <a:noFill/>
                  </a:ln>
                  <a:solidFill>
                    <a:srgbClr val="FFFFFF"/>
                  </a:solidFill>
                  <a:effectLst/>
                  <a:latin typeface="Roboto" panose="02000000000000000000" pitchFamily="2" charset="0"/>
                </a:rPr>
                <a:t>Atl</a:t>
              </a:r>
              <a:r>
                <a:rPr kumimoji="0" lang="en-US" altLang="en-US" sz="1200" b="0" i="0" u="none" strike="noStrike" cap="none" normalizeH="0" baseline="0" dirty="0">
                  <a:ln>
                    <a:noFill/>
                  </a:ln>
                  <a:solidFill>
                    <a:srgbClr val="FFFFFF"/>
                  </a:solidFill>
                  <a:effectLst/>
                  <a:latin typeface="Roboto" panose="02000000000000000000" pitchFamily="2" charset="0"/>
                </a:rPr>
                <a:t> Wage Tracker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4" name="Core PCE">
            <a:extLst>
              <a:ext uri="{FF2B5EF4-FFF2-40B4-BE49-F238E27FC236}">
                <a16:creationId xmlns:a16="http://schemas.microsoft.com/office/drawing/2014/main" id="{8A3439B2-5EDD-423B-8EE4-23DC618D513E}"/>
              </a:ext>
            </a:extLst>
          </p:cNvPr>
          <p:cNvGrpSpPr/>
          <p:nvPr/>
        </p:nvGrpSpPr>
        <p:grpSpPr>
          <a:xfrm>
            <a:off x="8031163" y="5974169"/>
            <a:ext cx="954341" cy="184666"/>
            <a:chOff x="8031163" y="5954713"/>
            <a:chExt cx="954341" cy="184666"/>
          </a:xfrm>
        </p:grpSpPr>
        <p:sp>
          <p:nvSpPr>
            <p:cNvPr id="56" name="Rectangle 36">
              <a:extLst>
                <a:ext uri="{FF2B5EF4-FFF2-40B4-BE49-F238E27FC236}">
                  <a16:creationId xmlns:a16="http://schemas.microsoft.com/office/drawing/2014/main" id="{340E6B4E-0963-425F-A49A-C9D5CCAB90D8}"/>
                </a:ext>
              </a:extLst>
            </p:cNvPr>
            <p:cNvSpPr>
              <a:spLocks noChangeArrowheads="1"/>
            </p:cNvSpPr>
            <p:nvPr/>
          </p:nvSpPr>
          <p:spPr bwMode="auto">
            <a:xfrm>
              <a:off x="8302625" y="5954713"/>
              <a:ext cx="68287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Core PCE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Line 35">
              <a:extLst>
                <a:ext uri="{FF2B5EF4-FFF2-40B4-BE49-F238E27FC236}">
                  <a16:creationId xmlns:a16="http://schemas.microsoft.com/office/drawing/2014/main" id="{22307E39-1391-4CB7-BCFC-514A6503B0D2}"/>
                </a:ext>
              </a:extLst>
            </p:cNvPr>
            <p:cNvSpPr>
              <a:spLocks noChangeShapeType="1"/>
            </p:cNvSpPr>
            <p:nvPr/>
          </p:nvSpPr>
          <p:spPr bwMode="auto">
            <a:xfrm>
              <a:off x="8031163" y="6053138"/>
              <a:ext cx="244475" cy="0"/>
            </a:xfrm>
            <a:prstGeom prst="line">
              <a:avLst/>
            </a:prstGeom>
            <a:noFill/>
            <a:ln w="53975" cap="rnd">
              <a:solidFill>
                <a:srgbClr val="67B9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65" name="Red Lines">
            <a:extLst>
              <a:ext uri="{FF2B5EF4-FFF2-40B4-BE49-F238E27FC236}">
                <a16:creationId xmlns:a16="http://schemas.microsoft.com/office/drawing/2014/main" id="{33F1652B-68C2-4800-9E49-C5839202E42B}"/>
              </a:ext>
            </a:extLst>
          </p:cNvPr>
          <p:cNvGrpSpPr/>
          <p:nvPr/>
        </p:nvGrpSpPr>
        <p:grpSpPr>
          <a:xfrm>
            <a:off x="1143000" y="3630613"/>
            <a:ext cx="9731375" cy="777875"/>
            <a:chOff x="1143000" y="3630613"/>
            <a:chExt cx="9731375" cy="777875"/>
          </a:xfrm>
        </p:grpSpPr>
        <p:sp>
          <p:nvSpPr>
            <p:cNvPr id="10" name="Line 5">
              <a:extLst>
                <a:ext uri="{FF2B5EF4-FFF2-40B4-BE49-F238E27FC236}">
                  <a16:creationId xmlns:a16="http://schemas.microsoft.com/office/drawing/2014/main" id="{FBD4AE73-AFFE-46FE-9B9A-7EDF8EB14ABE}"/>
                </a:ext>
              </a:extLst>
            </p:cNvPr>
            <p:cNvSpPr>
              <a:spLocks noChangeShapeType="1"/>
            </p:cNvSpPr>
            <p:nvPr/>
          </p:nvSpPr>
          <p:spPr bwMode="auto">
            <a:xfrm>
              <a:off x="1143000" y="3630613"/>
              <a:ext cx="973137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37">
              <a:extLst>
                <a:ext uri="{FF2B5EF4-FFF2-40B4-BE49-F238E27FC236}">
                  <a16:creationId xmlns:a16="http://schemas.microsoft.com/office/drawing/2014/main" id="{7A585F5F-D028-4008-A48A-67116CE0150E}"/>
                </a:ext>
              </a:extLst>
            </p:cNvPr>
            <p:cNvSpPr>
              <a:spLocks noChangeShapeType="1"/>
            </p:cNvSpPr>
            <p:nvPr/>
          </p:nvSpPr>
          <p:spPr bwMode="auto">
            <a:xfrm>
              <a:off x="1143000" y="4408488"/>
              <a:ext cx="9731375" cy="0"/>
            </a:xfrm>
            <a:prstGeom prst="line">
              <a:avLst/>
            </a:prstGeom>
            <a:noFill/>
            <a:ln w="19050" cap="flat">
              <a:solidFill>
                <a:srgbClr val="FF000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8" name="Circle">
            <a:extLst>
              <a:ext uri="{FF2B5EF4-FFF2-40B4-BE49-F238E27FC236}">
                <a16:creationId xmlns:a16="http://schemas.microsoft.com/office/drawing/2014/main" id="{35DAA434-633C-4CBB-AEAA-33757DA779E3}"/>
              </a:ext>
            </a:extLst>
          </p:cNvPr>
          <p:cNvSpPr>
            <a:spLocks noChangeAspect="1"/>
          </p:cNvSpPr>
          <p:nvPr/>
        </p:nvSpPr>
        <p:spPr>
          <a:xfrm>
            <a:off x="6835041" y="4861699"/>
            <a:ext cx="685801" cy="640080"/>
          </a:xfrm>
          <a:custGeom>
            <a:avLst/>
            <a:gdLst>
              <a:gd name="connsiteX0" fmla="*/ 0 w 685801"/>
              <a:gd name="connsiteY0" fmla="*/ 320040 h 640080"/>
              <a:gd name="connsiteX1" fmla="*/ 342901 w 685801"/>
              <a:gd name="connsiteY1" fmla="*/ 0 h 640080"/>
              <a:gd name="connsiteX2" fmla="*/ 685802 w 685801"/>
              <a:gd name="connsiteY2" fmla="*/ 320040 h 640080"/>
              <a:gd name="connsiteX3" fmla="*/ 342901 w 685801"/>
              <a:gd name="connsiteY3" fmla="*/ 640080 h 640080"/>
              <a:gd name="connsiteX4" fmla="*/ 0 w 685801"/>
              <a:gd name="connsiteY4" fmla="*/ 320040 h 640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1" h="640080" extrusionOk="0">
                <a:moveTo>
                  <a:pt x="0" y="320040"/>
                </a:moveTo>
                <a:cubicBezTo>
                  <a:pt x="-6689" y="142046"/>
                  <a:pt x="121571" y="-3382"/>
                  <a:pt x="342901" y="0"/>
                </a:cubicBezTo>
                <a:cubicBezTo>
                  <a:pt x="531365" y="2379"/>
                  <a:pt x="662635" y="123601"/>
                  <a:pt x="685802" y="320040"/>
                </a:cubicBezTo>
                <a:cubicBezTo>
                  <a:pt x="697753" y="488264"/>
                  <a:pt x="558417" y="637836"/>
                  <a:pt x="342901" y="640080"/>
                </a:cubicBezTo>
                <a:cubicBezTo>
                  <a:pt x="152624" y="634520"/>
                  <a:pt x="-13236" y="529451"/>
                  <a:pt x="0" y="32004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Y-Axis Label">
            <a:extLst>
              <a:ext uri="{FF2B5EF4-FFF2-40B4-BE49-F238E27FC236}">
                <a16:creationId xmlns:a16="http://schemas.microsoft.com/office/drawing/2014/main" id="{FA720219-4CEA-4010-94B6-7A917376163B}"/>
              </a:ext>
            </a:extLst>
          </p:cNvPr>
          <p:cNvSpPr/>
          <p:nvPr/>
        </p:nvSpPr>
        <p:spPr>
          <a:xfrm rot="16200000">
            <a:off x="-1473355" y="3351428"/>
            <a:ext cx="407512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Percent (%)</a:t>
            </a:r>
          </a:p>
        </p:txBody>
      </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Fed Moves: Then vs Now</a:t>
            </a:r>
          </a:p>
        </p:txBody>
      </p:sp>
      <p:sp>
        <p:nvSpPr>
          <p:cNvPr id="72" name="Subtitle">
            <a:extLst>
              <a:ext uri="{FF2B5EF4-FFF2-40B4-BE49-F238E27FC236}">
                <a16:creationId xmlns:a16="http://schemas.microsoft.com/office/drawing/2014/main" id="{985296FE-F477-457B-88F7-21DA5A089874}"/>
              </a:ext>
            </a:extLst>
          </p:cNvPr>
          <p:cNvSpPr/>
          <p:nvPr/>
        </p:nvSpPr>
        <p:spPr>
          <a:xfrm>
            <a:off x="1065830" y="1177653"/>
            <a:ext cx="185169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Fed Moved Late</a:t>
            </a:r>
          </a:p>
        </p:txBody>
      </p:sp>
      <p:cxnSp>
        <p:nvCxnSpPr>
          <p:cNvPr id="13" name="Arrow 1">
            <a:extLst>
              <a:ext uri="{FF2B5EF4-FFF2-40B4-BE49-F238E27FC236}">
                <a16:creationId xmlns:a16="http://schemas.microsoft.com/office/drawing/2014/main" id="{484E036A-239D-45FE-9235-380B696BB9F5}"/>
              </a:ext>
            </a:extLst>
          </p:cNvPr>
          <p:cNvCxnSpPr>
            <a:cxnSpLocks/>
            <a:stCxn id="14" idx="2"/>
          </p:cNvCxnSpPr>
          <p:nvPr/>
        </p:nvCxnSpPr>
        <p:spPr>
          <a:xfrm>
            <a:off x="3944364" y="2755545"/>
            <a:ext cx="0" cy="53383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Missed Opportunity">
            <a:extLst>
              <a:ext uri="{FF2B5EF4-FFF2-40B4-BE49-F238E27FC236}">
                <a16:creationId xmlns:a16="http://schemas.microsoft.com/office/drawing/2014/main" id="{EFF538D1-92A8-4A45-BE24-6CAA2494B7D7}"/>
              </a:ext>
            </a:extLst>
          </p:cNvPr>
          <p:cNvGraphicFramePr>
            <a:graphicFrameLocks noGrp="1"/>
          </p:cNvGraphicFramePr>
          <p:nvPr>
            <p:extLst>
              <p:ext uri="{D42A27DB-BD31-4B8C-83A1-F6EECF244321}">
                <p14:modId xmlns:p14="http://schemas.microsoft.com/office/powerpoint/2010/main" val="2386670737"/>
              </p:ext>
            </p:extLst>
          </p:nvPr>
        </p:nvGraphicFramePr>
        <p:xfrm>
          <a:off x="3033422" y="2084985"/>
          <a:ext cx="1821884" cy="670560"/>
        </p:xfrm>
        <a:graphic>
          <a:graphicData uri="http://schemas.openxmlformats.org/drawingml/2006/table">
            <a:tbl>
              <a:tblPr firstRow="1" bandRow="1">
                <a:effectLst/>
              </a:tblPr>
              <a:tblGrid>
                <a:gridCol w="1821884">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pPr algn="ctr"/>
                      <a:r>
                        <a:rPr lang="en-US" sz="1700" b="1" dirty="0">
                          <a:solidFill>
                            <a:schemeClr val="bg1"/>
                          </a:solidFill>
                        </a:rPr>
                        <a:t>Missed Opportunity?</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sp>
        <p:nvSpPr>
          <p:cNvPr id="23" name="Large Callout">
            <a:extLst>
              <a:ext uri="{FF2B5EF4-FFF2-40B4-BE49-F238E27FC236}">
                <a16:creationId xmlns:a16="http://schemas.microsoft.com/office/drawing/2014/main" id="{1E25A3F2-494B-41AA-A179-CF8A5BE99EE0}"/>
              </a:ext>
            </a:extLst>
          </p:cNvPr>
          <p:cNvSpPr txBox="1"/>
          <p:nvPr/>
        </p:nvSpPr>
        <p:spPr>
          <a:xfrm>
            <a:off x="6105728" y="1190440"/>
            <a:ext cx="1682519" cy="936121"/>
          </a:xfrm>
          <a:prstGeom prst="rect">
            <a:avLst/>
          </a:prstGeom>
          <a:solidFill>
            <a:srgbClr val="004682"/>
          </a:solidFill>
          <a:ln w="57150">
            <a:noFill/>
          </a:ln>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600" dirty="0">
                <a:solidFill>
                  <a:schemeClr val="bg2">
                    <a:lumMod val="60000"/>
                    <a:lumOff val="40000"/>
                  </a:schemeClr>
                </a:solidFill>
              </a:rPr>
              <a:t>- 7 Fed Hikes</a:t>
            </a:r>
          </a:p>
          <a:p>
            <a:r>
              <a:rPr lang="en-US" sz="1600" dirty="0">
                <a:solidFill>
                  <a:schemeClr val="bg2">
                    <a:lumMod val="60000"/>
                    <a:lumOff val="40000"/>
                  </a:schemeClr>
                </a:solidFill>
              </a:rPr>
              <a:t>- 4.25% Increase</a:t>
            </a:r>
          </a:p>
          <a:p>
            <a:r>
              <a:rPr lang="en-US" sz="1600" dirty="0">
                <a:solidFill>
                  <a:schemeClr val="bg2">
                    <a:lumMod val="60000"/>
                    <a:lumOff val="40000"/>
                  </a:schemeClr>
                </a:solidFill>
              </a:rPr>
              <a:t>- S&amp;P 500 -18%</a:t>
            </a:r>
          </a:p>
        </p:txBody>
      </p:sp>
      <p:cxnSp>
        <p:nvCxnSpPr>
          <p:cNvPr id="17" name="Arrow 1">
            <a:extLst>
              <a:ext uri="{FF2B5EF4-FFF2-40B4-BE49-F238E27FC236}">
                <a16:creationId xmlns:a16="http://schemas.microsoft.com/office/drawing/2014/main" id="{931368DE-55C6-47DF-90CD-53906E98D4B3}"/>
              </a:ext>
            </a:extLst>
          </p:cNvPr>
          <p:cNvCxnSpPr>
            <a:cxnSpLocks/>
          </p:cNvCxnSpPr>
          <p:nvPr/>
        </p:nvCxnSpPr>
        <p:spPr>
          <a:xfrm>
            <a:off x="5404688" y="4915103"/>
            <a:ext cx="980213" cy="182827"/>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8" name="Callout 1">
            <a:extLst>
              <a:ext uri="{FF2B5EF4-FFF2-40B4-BE49-F238E27FC236}">
                <a16:creationId xmlns:a16="http://schemas.microsoft.com/office/drawing/2014/main" id="{C3B663B3-BA88-403F-AC5F-7570AE846EC0}"/>
              </a:ext>
            </a:extLst>
          </p:cNvPr>
          <p:cNvGraphicFramePr>
            <a:graphicFrameLocks noGrp="1"/>
          </p:cNvGraphicFramePr>
          <p:nvPr>
            <p:extLst>
              <p:ext uri="{D42A27DB-BD31-4B8C-83A1-F6EECF244321}">
                <p14:modId xmlns:p14="http://schemas.microsoft.com/office/powerpoint/2010/main" val="3062981988"/>
              </p:ext>
            </p:extLst>
          </p:nvPr>
        </p:nvGraphicFramePr>
        <p:xfrm>
          <a:off x="3533216" y="4612017"/>
          <a:ext cx="1925594" cy="411480"/>
        </p:xfrm>
        <a:graphic>
          <a:graphicData uri="http://schemas.openxmlformats.org/drawingml/2006/table">
            <a:tbl>
              <a:tblPr firstRow="1" bandRow="1">
                <a:effectLst/>
              </a:tblPr>
              <a:tblGrid>
                <a:gridCol w="1925594">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pPr algn="ctr"/>
                      <a:r>
                        <a:rPr lang="en-US" sz="1700" b="1" dirty="0">
                          <a:solidFill>
                            <a:schemeClr val="bg1"/>
                          </a:solidFill>
                        </a:rPr>
                        <a:t>Fed Moved Late?</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graphicFrame>
        <p:nvGraphicFramePr>
          <p:cNvPr id="24" name="US Owner's Callout">
            <a:extLst>
              <a:ext uri="{FF2B5EF4-FFF2-40B4-BE49-F238E27FC236}">
                <a16:creationId xmlns:a16="http://schemas.microsoft.com/office/drawing/2014/main" id="{EA233B2B-A582-4696-AFF5-9D59A3A24179}"/>
              </a:ext>
            </a:extLst>
          </p:cNvPr>
          <p:cNvGraphicFramePr>
            <a:graphicFrameLocks noGrp="1"/>
          </p:cNvGraphicFramePr>
          <p:nvPr>
            <p:extLst>
              <p:ext uri="{D42A27DB-BD31-4B8C-83A1-F6EECF244321}">
                <p14:modId xmlns:p14="http://schemas.microsoft.com/office/powerpoint/2010/main" val="3868542952"/>
              </p:ext>
            </p:extLst>
          </p:nvPr>
        </p:nvGraphicFramePr>
        <p:xfrm>
          <a:off x="10887417" y="3046267"/>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53576">
                <a:tc>
                  <a:txBody>
                    <a:bodyPr/>
                    <a:lstStyle/>
                    <a:p>
                      <a:pPr algn="ctr"/>
                      <a:endParaRPr lang="en-US" sz="500" dirty="0">
                        <a:solidFill>
                          <a:schemeClr val="bg1"/>
                        </a:solidFill>
                      </a:endParaRPr>
                    </a:p>
                  </a:txBody>
                  <a:tcPr marL="45720" marR="45720" marT="0" marB="0" anchor="ctr">
                    <a:lnL w="28575" cap="flat" cmpd="sng" algn="ctr">
                      <a:solidFill>
                        <a:srgbClr val="00AF3F"/>
                      </a:solidFill>
                      <a:prstDash val="solid"/>
                      <a:round/>
                      <a:headEnd type="none" w="med" len="med"/>
                      <a:tailEnd type="none" w="med" len="med"/>
                    </a:lnL>
                    <a:lnR w="28575" cap="flat" cmpd="sng" algn="ctr">
                      <a:solidFill>
                        <a:srgbClr val="00AF3F"/>
                      </a:solidFill>
                      <a:prstDash val="solid"/>
                      <a:round/>
                      <a:headEnd type="none" w="med" len="med"/>
                      <a:tailEnd type="none" w="med" len="med"/>
                    </a:lnR>
                    <a:lnT w="28575" cap="flat" cmpd="sng" algn="ctr">
                      <a:solidFill>
                        <a:srgbClr val="00AF3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4.75%</a:t>
                      </a:r>
                    </a:p>
                  </a:txBody>
                  <a:tcPr marL="45720" marR="45720" marT="0" marB="0" anchor="ctr">
                    <a:lnL w="28575" cap="flat" cmpd="sng" algn="ctr">
                      <a:solidFill>
                        <a:srgbClr val="00AF3F"/>
                      </a:solidFill>
                      <a:prstDash val="solid"/>
                      <a:round/>
                      <a:headEnd type="none" w="med" len="med"/>
                      <a:tailEnd type="none" w="med" len="med"/>
                    </a:lnL>
                    <a:lnR w="28575" cap="flat" cmpd="sng" algn="ctr">
                      <a:solidFill>
                        <a:srgbClr val="00AF3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00AF3F"/>
                      </a:solidFill>
                      <a:prstDash val="solid"/>
                      <a:round/>
                      <a:headEnd type="none" w="med" len="med"/>
                      <a:tailEnd type="none" w="med" len="med"/>
                    </a:lnL>
                    <a:lnR w="28575" cap="flat" cmpd="sng" algn="ctr">
                      <a:solidFill>
                        <a:srgbClr val="00AF3F"/>
                      </a:solidFill>
                      <a:prstDash val="solid"/>
                      <a:round/>
                      <a:headEnd type="none" w="med" len="med"/>
                      <a:tailEnd type="none" w="med" len="med"/>
                    </a:lnR>
                    <a:lnT w="12700" cmpd="sng">
                      <a:noFill/>
                      <a:prstDash val="solid"/>
                    </a:lnT>
                    <a:lnB w="28575" cap="flat" cmpd="sng" algn="ctr">
                      <a:solidFill>
                        <a:srgbClr val="00AF3F"/>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25" name="US Owner's Callout">
            <a:extLst>
              <a:ext uri="{FF2B5EF4-FFF2-40B4-BE49-F238E27FC236}">
                <a16:creationId xmlns:a16="http://schemas.microsoft.com/office/drawing/2014/main" id="{9843F441-4B3B-4CCE-B2FB-0D5D94C5CFA4}"/>
              </a:ext>
            </a:extLst>
          </p:cNvPr>
          <p:cNvGraphicFramePr>
            <a:graphicFrameLocks noGrp="1"/>
          </p:cNvGraphicFramePr>
          <p:nvPr>
            <p:extLst>
              <p:ext uri="{D42A27DB-BD31-4B8C-83A1-F6EECF244321}">
                <p14:modId xmlns:p14="http://schemas.microsoft.com/office/powerpoint/2010/main" val="2168989637"/>
              </p:ext>
            </p:extLst>
          </p:nvPr>
        </p:nvGraphicFramePr>
        <p:xfrm>
          <a:off x="10887417" y="2149151"/>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28575" cap="flat" cmpd="sng" algn="ctr">
                      <a:solidFill>
                        <a:srgbClr val="D9D9D9"/>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6.1%</a:t>
                      </a:r>
                    </a:p>
                  </a:txBody>
                  <a:tcPr marL="45720" marR="45720"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D9D9D9"/>
                      </a:solidFill>
                      <a:prstDash val="solid"/>
                      <a:round/>
                      <a:headEnd type="none" w="med" len="med"/>
                      <a:tailEnd type="none" w="med" len="med"/>
                    </a:lnL>
                    <a:lnR w="28575" cap="flat" cmpd="sng" algn="ctr">
                      <a:solidFill>
                        <a:srgbClr val="D9D9D9"/>
                      </a:solidFill>
                      <a:prstDash val="solid"/>
                      <a:round/>
                      <a:headEnd type="none" w="med" len="med"/>
                      <a:tailEnd type="none" w="med" len="med"/>
                    </a:lnR>
                    <a:lnT w="12700" cmpd="sng">
                      <a:noFill/>
                      <a:prstDash val="solid"/>
                    </a:lnT>
                    <a:lnB w="28575" cap="flat" cmpd="sng" algn="ctr">
                      <a:solidFill>
                        <a:srgbClr val="D9D9D9"/>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26" name="US Owner's Callout">
            <a:extLst>
              <a:ext uri="{FF2B5EF4-FFF2-40B4-BE49-F238E27FC236}">
                <a16:creationId xmlns:a16="http://schemas.microsoft.com/office/drawing/2014/main" id="{0DD57FB1-6C5D-435A-9259-AFF4613321B5}"/>
              </a:ext>
            </a:extLst>
          </p:cNvPr>
          <p:cNvGraphicFramePr>
            <a:graphicFrameLocks noGrp="1"/>
          </p:cNvGraphicFramePr>
          <p:nvPr>
            <p:extLst>
              <p:ext uri="{D42A27DB-BD31-4B8C-83A1-F6EECF244321}">
                <p14:modId xmlns:p14="http://schemas.microsoft.com/office/powerpoint/2010/main" val="508695559"/>
              </p:ext>
            </p:extLst>
          </p:nvPr>
        </p:nvGraphicFramePr>
        <p:xfrm>
          <a:off x="10486733" y="2614727"/>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4.7%</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27" name="US Owner's Callout">
            <a:extLst>
              <a:ext uri="{FF2B5EF4-FFF2-40B4-BE49-F238E27FC236}">
                <a16:creationId xmlns:a16="http://schemas.microsoft.com/office/drawing/2014/main" id="{34F3042E-AE33-4D0C-931C-9E2A9D8215BB}"/>
              </a:ext>
            </a:extLst>
          </p:cNvPr>
          <p:cNvGraphicFramePr>
            <a:graphicFrameLocks noGrp="1"/>
          </p:cNvGraphicFramePr>
          <p:nvPr>
            <p:extLst>
              <p:ext uri="{D42A27DB-BD31-4B8C-83A1-F6EECF244321}">
                <p14:modId xmlns:p14="http://schemas.microsoft.com/office/powerpoint/2010/main" val="1810876918"/>
              </p:ext>
            </p:extLst>
          </p:nvPr>
        </p:nvGraphicFramePr>
        <p:xfrm>
          <a:off x="10503665" y="3930998"/>
          <a:ext cx="640080" cy="381000"/>
        </p:xfrm>
        <a:graphic>
          <a:graphicData uri="http://schemas.openxmlformats.org/drawingml/2006/table">
            <a:tbl>
              <a:tblPr firstRow="1" bandRow="1"/>
              <a:tblGrid>
                <a:gridCol w="64008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2.7%</a:t>
                      </a: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Tree>
    <p:extLst>
      <p:ext uri="{BB962C8B-B14F-4D97-AF65-F5344CB8AC3E}">
        <p14:creationId xmlns:p14="http://schemas.microsoft.com/office/powerpoint/2010/main" val="1538517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par>
                                <p:cTn id="8" presetID="22" presetClass="entr" presetSubtype="8" fill="hold"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wipe(left)">
                                      <p:cBhvr>
                                        <p:cTn id="10" dur="500"/>
                                        <p:tgtEl>
                                          <p:spTgt spid="60"/>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8" fill="hold"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left)">
                                      <p:cBhvr>
                                        <p:cTn id="16" dur="500"/>
                                        <p:tgtEl>
                                          <p:spTgt spid="5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600"/>
                                        <p:tgtEl>
                                          <p:spTgt spid="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600"/>
                                        <p:tgtEl>
                                          <p:spTgt spid="3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wipe(left)">
                                      <p:cBhvr>
                                        <p:cTn id="25" dur="500"/>
                                        <p:tgtEl>
                                          <p:spTgt spid="72"/>
                                        </p:tgtEl>
                                      </p:cBhvr>
                                    </p:animEffect>
                                  </p:childTnLst>
                                </p:cTn>
                              </p:par>
                            </p:childTnLst>
                          </p:cTn>
                        </p:par>
                        <p:par>
                          <p:cTn id="26" fill="hold">
                            <p:stCondLst>
                              <p:cond delay="600"/>
                            </p:stCondLst>
                            <p:childTnLst>
                              <p:par>
                                <p:cTn id="27" presetID="10" presetClass="entr" presetSubtype="0"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10"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600"/>
                                        <p:tgtEl>
                                          <p:spTgt spid="24"/>
                                        </p:tgtEl>
                                      </p:cBhvr>
                                    </p:animEffect>
                                  </p:childTnLst>
                                </p:cTn>
                              </p:par>
                            </p:childTnLst>
                          </p:cTn>
                        </p:par>
                        <p:par>
                          <p:cTn id="36" fill="hold">
                            <p:stCondLst>
                              <p:cond delay="1200"/>
                            </p:stCondLst>
                            <p:childTnLst>
                              <p:par>
                                <p:cTn id="37" presetID="10" presetClass="entr" presetSubtype="0" fill="hold" nodeType="afterEffect">
                                  <p:stCondLst>
                                    <p:cond delay="0"/>
                                  </p:stCondLst>
                                  <p:childTnLst>
                                    <p:set>
                                      <p:cBhvr>
                                        <p:cTn id="38" dur="1" fill="hold">
                                          <p:stCondLst>
                                            <p:cond delay="0"/>
                                          </p:stCondLst>
                                        </p:cTn>
                                        <p:tgtEl>
                                          <p:spTgt spid="62"/>
                                        </p:tgtEl>
                                        <p:attrNameLst>
                                          <p:attrName>style.visibility</p:attrName>
                                        </p:attrNameLst>
                                      </p:cBhvr>
                                      <p:to>
                                        <p:strVal val="visible"/>
                                      </p:to>
                                    </p:set>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wipe(left)">
                                      <p:cBhvr>
                                        <p:cTn id="42" dur="500"/>
                                        <p:tgtEl>
                                          <p:spTgt spid="20"/>
                                        </p:tgtEl>
                                      </p:cBhvr>
                                    </p:animEffect>
                                  </p:childTnLst>
                                </p:cTn>
                              </p:par>
                              <p:par>
                                <p:cTn id="43" presetID="10"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fade">
                                      <p:cBhvr>
                                        <p:cTn id="45" dur="600"/>
                                        <p:tgtEl>
                                          <p:spTgt spid="27"/>
                                        </p:tgtEl>
                                      </p:cBhvr>
                                    </p:animEffect>
                                  </p:childTnLst>
                                </p:cTn>
                              </p:par>
                            </p:childTnLst>
                          </p:cTn>
                        </p:par>
                        <p:par>
                          <p:cTn id="46" fill="hold">
                            <p:stCondLst>
                              <p:cond delay="1800"/>
                            </p:stCondLst>
                            <p:childTnLst>
                              <p:par>
                                <p:cTn id="47" presetID="10" presetClass="entr" presetSubtype="0"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fade">
                                      <p:cBhvr>
                                        <p:cTn id="49" dur="500"/>
                                        <p:tgtEl>
                                          <p:spTgt spid="63"/>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left)">
                                      <p:cBhvr>
                                        <p:cTn id="52" dur="500"/>
                                        <p:tgtEl>
                                          <p:spTgt spid="22"/>
                                        </p:tgtEl>
                                      </p:cBhvr>
                                    </p:animEffect>
                                  </p:childTnLst>
                                </p:cTn>
                              </p:par>
                              <p:par>
                                <p:cTn id="53" presetID="10" presetClass="entr" presetSubtype="0" fill="hold"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600"/>
                                        <p:tgtEl>
                                          <p:spTgt spid="25"/>
                                        </p:tgtEl>
                                      </p:cBhvr>
                                    </p:animEffect>
                                  </p:childTnLst>
                                </p:cTn>
                              </p:par>
                            </p:childTnLst>
                          </p:cTn>
                        </p:par>
                        <p:par>
                          <p:cTn id="56" fill="hold">
                            <p:stCondLst>
                              <p:cond delay="2400"/>
                            </p:stCondLst>
                            <p:childTnLst>
                              <p:par>
                                <p:cTn id="57" presetID="10" presetClass="entr" presetSubtype="0" fill="hold"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fade">
                                      <p:cBhvr>
                                        <p:cTn id="59" dur="500"/>
                                        <p:tgtEl>
                                          <p:spTgt spid="6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9"/>
                                        </p:tgtEl>
                                        <p:attrNameLst>
                                          <p:attrName>style.visibility</p:attrName>
                                        </p:attrNameLst>
                                      </p:cBhvr>
                                      <p:to>
                                        <p:strVal val="visible"/>
                                      </p:to>
                                    </p:set>
                                    <p:animEffect transition="in" filter="wipe(left)">
                                      <p:cBhvr>
                                        <p:cTn id="62" dur="500"/>
                                        <p:tgtEl>
                                          <p:spTgt spid="29"/>
                                        </p:tgtEl>
                                      </p:cBhvr>
                                    </p:animEffect>
                                  </p:childTnLst>
                                </p:cTn>
                              </p:par>
                              <p:par>
                                <p:cTn id="63" presetID="10"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600"/>
                                        <p:tgtEl>
                                          <p:spTgt spid="26"/>
                                        </p:tgtEl>
                                      </p:cBhvr>
                                    </p:animEffect>
                                  </p:childTnLst>
                                </p:cTn>
                              </p:par>
                            </p:childTnLst>
                          </p:cTn>
                        </p:par>
                        <p:par>
                          <p:cTn id="66" fill="hold">
                            <p:stCondLst>
                              <p:cond delay="3000"/>
                            </p:stCondLst>
                            <p:childTnLst>
                              <p:par>
                                <p:cTn id="67" presetID="10" presetClass="entr" presetSubtype="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500"/>
                                        <p:tgtEl>
                                          <p:spTgt spid="14"/>
                                        </p:tgtEl>
                                      </p:cBhvr>
                                    </p:animEffect>
                                  </p:childTnLst>
                                </p:cTn>
                              </p:par>
                              <p:par>
                                <p:cTn id="75" presetID="10" presetClass="entr" presetSubtype="0" fill="hold" nodeType="with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p:stCondLst>
                              <p:cond delay="500"/>
                            </p:stCondLst>
                            <p:childTnLst>
                              <p:par>
                                <p:cTn id="79" presetID="10" presetClass="entr" presetSubtype="0" fill="hold"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fade">
                                      <p:cBhvr>
                                        <p:cTn id="81" dur="500"/>
                                        <p:tgtEl>
                                          <p:spTgt spid="18"/>
                                        </p:tgtEl>
                                      </p:cBhvr>
                                    </p:animEffect>
                                  </p:childTnLst>
                                </p:cTn>
                              </p:par>
                              <p:par>
                                <p:cTn id="82" presetID="10" presetClass="entr" presetSubtype="0" fill="hold" nodeType="with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fade">
                                      <p:cBhvr>
                                        <p:cTn id="84" dur="500"/>
                                        <p:tgtEl>
                                          <p:spTgt spid="17"/>
                                        </p:tgtEl>
                                      </p:cBhvr>
                                    </p:animEffect>
                                  </p:childTnLst>
                                </p:cTn>
                              </p:par>
                              <p:par>
                                <p:cTn id="85" presetID="21" presetClass="entr" presetSubtype="1"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heel(1)">
                                      <p:cBhvr>
                                        <p:cTn id="87" dur="4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P spid="29" grpId="0" animBg="1"/>
      <p:bldP spid="28" grpId="0" animBg="1"/>
      <p:bldP spid="30" grpId="0"/>
      <p:bldP spid="35" grpId="0"/>
      <p:bldP spid="72" grpId="0"/>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ridlines">
            <a:extLst>
              <a:ext uri="{FF2B5EF4-FFF2-40B4-BE49-F238E27FC236}">
                <a16:creationId xmlns:a16="http://schemas.microsoft.com/office/drawing/2014/main" id="{F5B825A9-1A03-4F44-B65A-1D419D2F7739}"/>
              </a:ext>
            </a:extLst>
          </p:cNvPr>
          <p:cNvSpPr>
            <a:spLocks noEditPoints="1"/>
          </p:cNvSpPr>
          <p:nvPr/>
        </p:nvSpPr>
        <p:spPr bwMode="auto">
          <a:xfrm>
            <a:off x="1390963" y="1445494"/>
            <a:ext cx="9840912" cy="4267200"/>
          </a:xfrm>
          <a:custGeom>
            <a:avLst/>
            <a:gdLst>
              <a:gd name="T0" fmla="*/ 0 w 6199"/>
              <a:gd name="T1" fmla="*/ 2688 h 2688"/>
              <a:gd name="T2" fmla="*/ 6199 w 6199"/>
              <a:gd name="T3" fmla="*/ 2688 h 2688"/>
              <a:gd name="T4" fmla="*/ 0 w 6199"/>
              <a:gd name="T5" fmla="*/ 2150 h 2688"/>
              <a:gd name="T6" fmla="*/ 6199 w 6199"/>
              <a:gd name="T7" fmla="*/ 2150 h 2688"/>
              <a:gd name="T8" fmla="*/ 0 w 6199"/>
              <a:gd name="T9" fmla="*/ 1612 h 2688"/>
              <a:gd name="T10" fmla="*/ 6199 w 6199"/>
              <a:gd name="T11" fmla="*/ 1612 h 2688"/>
              <a:gd name="T12" fmla="*/ 0 w 6199"/>
              <a:gd name="T13" fmla="*/ 1075 h 2688"/>
              <a:gd name="T14" fmla="*/ 6199 w 6199"/>
              <a:gd name="T15" fmla="*/ 1075 h 2688"/>
              <a:gd name="T16" fmla="*/ 0 w 6199"/>
              <a:gd name="T17" fmla="*/ 538 h 2688"/>
              <a:gd name="T18" fmla="*/ 6199 w 6199"/>
              <a:gd name="T19" fmla="*/ 538 h 2688"/>
              <a:gd name="T20" fmla="*/ 0 w 6199"/>
              <a:gd name="T21" fmla="*/ 0 h 2688"/>
              <a:gd name="T22" fmla="*/ 6199 w 6199"/>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99" h="2688">
                <a:moveTo>
                  <a:pt x="0" y="2688"/>
                </a:moveTo>
                <a:lnTo>
                  <a:pt x="6199" y="2688"/>
                </a:lnTo>
                <a:moveTo>
                  <a:pt x="0" y="2150"/>
                </a:moveTo>
                <a:lnTo>
                  <a:pt x="6199" y="2150"/>
                </a:lnTo>
                <a:moveTo>
                  <a:pt x="0" y="1612"/>
                </a:moveTo>
                <a:lnTo>
                  <a:pt x="6199" y="1612"/>
                </a:lnTo>
                <a:moveTo>
                  <a:pt x="0" y="1075"/>
                </a:moveTo>
                <a:lnTo>
                  <a:pt x="6199" y="1075"/>
                </a:lnTo>
                <a:moveTo>
                  <a:pt x="0" y="538"/>
                </a:moveTo>
                <a:lnTo>
                  <a:pt x="6199" y="538"/>
                </a:lnTo>
                <a:moveTo>
                  <a:pt x="0" y="0"/>
                </a:moveTo>
                <a:lnTo>
                  <a:pt x="6199"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 FRED</a:t>
            </a:r>
          </a:p>
        </p:txBody>
      </p:sp>
      <p:sp>
        <p:nvSpPr>
          <p:cNvPr id="12" name="Y-Axis Label">
            <a:extLst>
              <a:ext uri="{FF2B5EF4-FFF2-40B4-BE49-F238E27FC236}">
                <a16:creationId xmlns:a16="http://schemas.microsoft.com/office/drawing/2014/main" id="{8DEC7DB3-2B05-4549-9360-4AB9AD4E119C}"/>
              </a:ext>
            </a:extLst>
          </p:cNvPr>
          <p:cNvSpPr/>
          <p:nvPr/>
        </p:nvSpPr>
        <p:spPr>
          <a:xfrm rot="16200000">
            <a:off x="-891664" y="3391134"/>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Fed Funds Rate Change (%)</a:t>
            </a:r>
          </a:p>
        </p:txBody>
      </p:sp>
      <p:sp>
        <p:nvSpPr>
          <p:cNvPr id="14" name="'83-'84 Line">
            <a:extLst>
              <a:ext uri="{FF2B5EF4-FFF2-40B4-BE49-F238E27FC236}">
                <a16:creationId xmlns:a16="http://schemas.microsoft.com/office/drawing/2014/main" id="{6482F08B-4F79-43EC-ACD6-11EB3F8F405B}"/>
              </a:ext>
            </a:extLst>
          </p:cNvPr>
          <p:cNvSpPr>
            <a:spLocks/>
          </p:cNvSpPr>
          <p:nvPr/>
        </p:nvSpPr>
        <p:spPr bwMode="auto">
          <a:xfrm>
            <a:off x="1389376" y="2939331"/>
            <a:ext cx="4256087" cy="2771775"/>
          </a:xfrm>
          <a:custGeom>
            <a:avLst/>
            <a:gdLst>
              <a:gd name="T0" fmla="*/ 0 w 2681"/>
              <a:gd name="T1" fmla="*/ 1746 h 1746"/>
              <a:gd name="T2" fmla="*/ 168 w 2681"/>
              <a:gd name="T3" fmla="*/ 1139 h 1746"/>
              <a:gd name="T4" fmla="*/ 335 w 2681"/>
              <a:gd name="T5" fmla="*/ 1139 h 1746"/>
              <a:gd name="T6" fmla="*/ 504 w 2681"/>
              <a:gd name="T7" fmla="*/ 1139 h 1746"/>
              <a:gd name="T8" fmla="*/ 671 w 2681"/>
              <a:gd name="T9" fmla="*/ 1139 h 1746"/>
              <a:gd name="T10" fmla="*/ 839 w 2681"/>
              <a:gd name="T11" fmla="*/ 1209 h 1746"/>
              <a:gd name="T12" fmla="*/ 1006 w 2681"/>
              <a:gd name="T13" fmla="*/ 1209 h 1746"/>
              <a:gd name="T14" fmla="*/ 1174 w 2681"/>
              <a:gd name="T15" fmla="*/ 1209 h 1746"/>
              <a:gd name="T16" fmla="*/ 1341 w 2681"/>
              <a:gd name="T17" fmla="*/ 1209 h 1746"/>
              <a:gd name="T18" fmla="*/ 1509 w 2681"/>
              <a:gd name="T19" fmla="*/ 1209 h 1746"/>
              <a:gd name="T20" fmla="*/ 1676 w 2681"/>
              <a:gd name="T21" fmla="*/ 1209 h 1746"/>
              <a:gd name="T22" fmla="*/ 1844 w 2681"/>
              <a:gd name="T23" fmla="*/ 672 h 1746"/>
              <a:gd name="T24" fmla="*/ 2011 w 2681"/>
              <a:gd name="T25" fmla="*/ 672 h 1746"/>
              <a:gd name="T26" fmla="*/ 2179 w 2681"/>
              <a:gd name="T27" fmla="*/ 672 h 1746"/>
              <a:gd name="T28" fmla="*/ 2346 w 2681"/>
              <a:gd name="T29" fmla="*/ 672 h 1746"/>
              <a:gd name="T30" fmla="*/ 2514 w 2681"/>
              <a:gd name="T31" fmla="*/ 403 h 1746"/>
              <a:gd name="T32" fmla="*/ 2681 w 2681"/>
              <a:gd name="T33" fmla="*/ 0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81" h="1746">
                <a:moveTo>
                  <a:pt x="0" y="1746"/>
                </a:moveTo>
                <a:lnTo>
                  <a:pt x="168" y="1139"/>
                </a:lnTo>
                <a:lnTo>
                  <a:pt x="335" y="1139"/>
                </a:lnTo>
                <a:lnTo>
                  <a:pt x="504" y="1139"/>
                </a:lnTo>
                <a:lnTo>
                  <a:pt x="671" y="1139"/>
                </a:lnTo>
                <a:lnTo>
                  <a:pt x="839" y="1209"/>
                </a:lnTo>
                <a:lnTo>
                  <a:pt x="1006" y="1209"/>
                </a:lnTo>
                <a:lnTo>
                  <a:pt x="1174" y="1209"/>
                </a:lnTo>
                <a:lnTo>
                  <a:pt x="1341" y="1209"/>
                </a:lnTo>
                <a:lnTo>
                  <a:pt x="1509" y="1209"/>
                </a:lnTo>
                <a:lnTo>
                  <a:pt x="1676" y="1209"/>
                </a:lnTo>
                <a:lnTo>
                  <a:pt x="1844" y="672"/>
                </a:lnTo>
                <a:lnTo>
                  <a:pt x="2011" y="672"/>
                </a:lnTo>
                <a:lnTo>
                  <a:pt x="2179" y="672"/>
                </a:lnTo>
                <a:lnTo>
                  <a:pt x="2346" y="672"/>
                </a:lnTo>
                <a:lnTo>
                  <a:pt x="2514" y="403"/>
                </a:lnTo>
                <a:lnTo>
                  <a:pt x="2681" y="0"/>
                </a:lnTo>
              </a:path>
            </a:pathLst>
          </a:custGeom>
          <a:noFill/>
          <a:ln w="38100"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88-'89 Line">
            <a:extLst>
              <a:ext uri="{FF2B5EF4-FFF2-40B4-BE49-F238E27FC236}">
                <a16:creationId xmlns:a16="http://schemas.microsoft.com/office/drawing/2014/main" id="{88F9EE41-EEDF-4EF0-8C04-0EBF5E83B4C1}"/>
              </a:ext>
            </a:extLst>
          </p:cNvPr>
          <p:cNvSpPr>
            <a:spLocks/>
          </p:cNvSpPr>
          <p:nvPr/>
        </p:nvSpPr>
        <p:spPr bwMode="auto">
          <a:xfrm>
            <a:off x="1389376" y="2939331"/>
            <a:ext cx="3990975" cy="2771775"/>
          </a:xfrm>
          <a:custGeom>
            <a:avLst/>
            <a:gdLst>
              <a:gd name="T0" fmla="*/ 0 w 2514"/>
              <a:gd name="T1" fmla="*/ 1746 h 1746"/>
              <a:gd name="T2" fmla="*/ 168 w 2514"/>
              <a:gd name="T3" fmla="*/ 1612 h 1746"/>
              <a:gd name="T4" fmla="*/ 335 w 2514"/>
              <a:gd name="T5" fmla="*/ 1612 h 1746"/>
              <a:gd name="T6" fmla="*/ 504 w 2514"/>
              <a:gd name="T7" fmla="*/ 1343 h 1746"/>
              <a:gd name="T8" fmla="*/ 671 w 2514"/>
              <a:gd name="T9" fmla="*/ 1209 h 1746"/>
              <a:gd name="T10" fmla="*/ 839 w 2514"/>
              <a:gd name="T11" fmla="*/ 1074 h 1746"/>
              <a:gd name="T12" fmla="*/ 1006 w 2514"/>
              <a:gd name="T13" fmla="*/ 806 h 1746"/>
              <a:gd name="T14" fmla="*/ 1174 w 2514"/>
              <a:gd name="T15" fmla="*/ 806 h 1746"/>
              <a:gd name="T16" fmla="*/ 1341 w 2514"/>
              <a:gd name="T17" fmla="*/ 806 h 1746"/>
              <a:gd name="T18" fmla="*/ 1509 w 2514"/>
              <a:gd name="T19" fmla="*/ 736 h 1746"/>
              <a:gd name="T20" fmla="*/ 1676 w 2514"/>
              <a:gd name="T21" fmla="*/ 537 h 1746"/>
              <a:gd name="T22" fmla="*/ 1844 w 2514"/>
              <a:gd name="T23" fmla="*/ 537 h 1746"/>
              <a:gd name="T24" fmla="*/ 2011 w 2514"/>
              <a:gd name="T25" fmla="*/ 0 h 1746"/>
              <a:gd name="T26" fmla="*/ 2179 w 2514"/>
              <a:gd name="T27" fmla="*/ 0 h 1746"/>
              <a:gd name="T28" fmla="*/ 2346 w 2514"/>
              <a:gd name="T29" fmla="*/ 0 h 1746"/>
              <a:gd name="T30" fmla="*/ 2514 w 2514"/>
              <a:gd name="T31" fmla="*/ 0 h 1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14" h="1746">
                <a:moveTo>
                  <a:pt x="0" y="1746"/>
                </a:moveTo>
                <a:lnTo>
                  <a:pt x="168" y="1612"/>
                </a:lnTo>
                <a:lnTo>
                  <a:pt x="335" y="1612"/>
                </a:lnTo>
                <a:lnTo>
                  <a:pt x="504" y="1343"/>
                </a:lnTo>
                <a:lnTo>
                  <a:pt x="671" y="1209"/>
                </a:lnTo>
                <a:lnTo>
                  <a:pt x="839" y="1074"/>
                </a:lnTo>
                <a:lnTo>
                  <a:pt x="1006" y="806"/>
                </a:lnTo>
                <a:lnTo>
                  <a:pt x="1174" y="806"/>
                </a:lnTo>
                <a:lnTo>
                  <a:pt x="1341" y="806"/>
                </a:lnTo>
                <a:lnTo>
                  <a:pt x="1509" y="736"/>
                </a:lnTo>
                <a:lnTo>
                  <a:pt x="1676" y="537"/>
                </a:lnTo>
                <a:lnTo>
                  <a:pt x="1844" y="537"/>
                </a:lnTo>
                <a:lnTo>
                  <a:pt x="2011" y="0"/>
                </a:lnTo>
                <a:lnTo>
                  <a:pt x="2179" y="0"/>
                </a:lnTo>
                <a:lnTo>
                  <a:pt x="2346" y="0"/>
                </a:lnTo>
                <a:lnTo>
                  <a:pt x="2514" y="0"/>
                </a:lnTo>
              </a:path>
            </a:pathLst>
          </a:custGeom>
          <a:noFill/>
          <a:ln w="38100" cap="rnd">
            <a:solidFill>
              <a:srgbClr val="E6F8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94-'95 Line">
            <a:extLst>
              <a:ext uri="{FF2B5EF4-FFF2-40B4-BE49-F238E27FC236}">
                <a16:creationId xmlns:a16="http://schemas.microsoft.com/office/drawing/2014/main" id="{4EECEA4F-595C-4D00-90E1-40CBA16A81DB}"/>
              </a:ext>
            </a:extLst>
          </p:cNvPr>
          <p:cNvSpPr>
            <a:spLocks/>
          </p:cNvSpPr>
          <p:nvPr/>
        </p:nvSpPr>
        <p:spPr bwMode="auto">
          <a:xfrm>
            <a:off x="1389376" y="3152056"/>
            <a:ext cx="3459162" cy="2559050"/>
          </a:xfrm>
          <a:custGeom>
            <a:avLst/>
            <a:gdLst>
              <a:gd name="T0" fmla="*/ 0 w 2179"/>
              <a:gd name="T1" fmla="*/ 1612 h 1612"/>
              <a:gd name="T2" fmla="*/ 168 w 2179"/>
              <a:gd name="T3" fmla="*/ 1478 h 1612"/>
              <a:gd name="T4" fmla="*/ 335 w 2179"/>
              <a:gd name="T5" fmla="*/ 1343 h 1612"/>
              <a:gd name="T6" fmla="*/ 504 w 2179"/>
              <a:gd name="T7" fmla="*/ 1209 h 1612"/>
              <a:gd name="T8" fmla="*/ 671 w 2179"/>
              <a:gd name="T9" fmla="*/ 940 h 1612"/>
              <a:gd name="T10" fmla="*/ 839 w 2179"/>
              <a:gd name="T11" fmla="*/ 940 h 1612"/>
              <a:gd name="T12" fmla="*/ 1006 w 2179"/>
              <a:gd name="T13" fmla="*/ 940 h 1612"/>
              <a:gd name="T14" fmla="*/ 1174 w 2179"/>
              <a:gd name="T15" fmla="*/ 672 h 1612"/>
              <a:gd name="T16" fmla="*/ 1341 w 2179"/>
              <a:gd name="T17" fmla="*/ 672 h 1612"/>
              <a:gd name="T18" fmla="*/ 1509 w 2179"/>
              <a:gd name="T19" fmla="*/ 672 h 1612"/>
              <a:gd name="T20" fmla="*/ 1676 w 2179"/>
              <a:gd name="T21" fmla="*/ 269 h 1612"/>
              <a:gd name="T22" fmla="*/ 1844 w 2179"/>
              <a:gd name="T23" fmla="*/ 269 h 1612"/>
              <a:gd name="T24" fmla="*/ 2011 w 2179"/>
              <a:gd name="T25" fmla="*/ 269 h 1612"/>
              <a:gd name="T26" fmla="*/ 2179 w 2179"/>
              <a:gd name="T27" fmla="*/ 0 h 1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79" h="1612">
                <a:moveTo>
                  <a:pt x="0" y="1612"/>
                </a:moveTo>
                <a:lnTo>
                  <a:pt x="168" y="1478"/>
                </a:lnTo>
                <a:lnTo>
                  <a:pt x="335" y="1343"/>
                </a:lnTo>
                <a:lnTo>
                  <a:pt x="504" y="1209"/>
                </a:lnTo>
                <a:lnTo>
                  <a:pt x="671" y="940"/>
                </a:lnTo>
                <a:lnTo>
                  <a:pt x="839" y="940"/>
                </a:lnTo>
                <a:lnTo>
                  <a:pt x="1006" y="940"/>
                </a:lnTo>
                <a:lnTo>
                  <a:pt x="1174" y="672"/>
                </a:lnTo>
                <a:lnTo>
                  <a:pt x="1341" y="672"/>
                </a:lnTo>
                <a:lnTo>
                  <a:pt x="1509" y="672"/>
                </a:lnTo>
                <a:lnTo>
                  <a:pt x="1676" y="269"/>
                </a:lnTo>
                <a:lnTo>
                  <a:pt x="1844" y="269"/>
                </a:lnTo>
                <a:lnTo>
                  <a:pt x="2011" y="269"/>
                </a:lnTo>
                <a:lnTo>
                  <a:pt x="2179" y="0"/>
                </a:lnTo>
              </a:path>
            </a:pathLst>
          </a:custGeom>
          <a:noFill/>
          <a:ln w="38100" cap="rnd">
            <a:solidFill>
              <a:srgbClr val="00B05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99-'00 Line">
            <a:extLst>
              <a:ext uri="{FF2B5EF4-FFF2-40B4-BE49-F238E27FC236}">
                <a16:creationId xmlns:a16="http://schemas.microsoft.com/office/drawing/2014/main" id="{4C35436A-9DFB-4CA6-A694-4ECBE571FF23}"/>
              </a:ext>
            </a:extLst>
          </p:cNvPr>
          <p:cNvSpPr>
            <a:spLocks/>
          </p:cNvSpPr>
          <p:nvPr/>
        </p:nvSpPr>
        <p:spPr bwMode="auto">
          <a:xfrm>
            <a:off x="1389376" y="4218856"/>
            <a:ext cx="3192462" cy="1492250"/>
          </a:xfrm>
          <a:custGeom>
            <a:avLst/>
            <a:gdLst>
              <a:gd name="T0" fmla="*/ 0 w 2011"/>
              <a:gd name="T1" fmla="*/ 940 h 940"/>
              <a:gd name="T2" fmla="*/ 168 w 2011"/>
              <a:gd name="T3" fmla="*/ 806 h 940"/>
              <a:gd name="T4" fmla="*/ 335 w 2011"/>
              <a:gd name="T5" fmla="*/ 806 h 940"/>
              <a:gd name="T6" fmla="*/ 504 w 2011"/>
              <a:gd name="T7" fmla="*/ 671 h 940"/>
              <a:gd name="T8" fmla="*/ 671 w 2011"/>
              <a:gd name="T9" fmla="*/ 671 h 940"/>
              <a:gd name="T10" fmla="*/ 839 w 2011"/>
              <a:gd name="T11" fmla="*/ 671 h 940"/>
              <a:gd name="T12" fmla="*/ 1006 w 2011"/>
              <a:gd name="T13" fmla="*/ 537 h 940"/>
              <a:gd name="T14" fmla="*/ 1174 w 2011"/>
              <a:gd name="T15" fmla="*/ 537 h 940"/>
              <a:gd name="T16" fmla="*/ 1341 w 2011"/>
              <a:gd name="T17" fmla="*/ 537 h 940"/>
              <a:gd name="T18" fmla="*/ 1509 w 2011"/>
              <a:gd name="T19" fmla="*/ 403 h 940"/>
              <a:gd name="T20" fmla="*/ 1676 w 2011"/>
              <a:gd name="T21" fmla="*/ 268 h 940"/>
              <a:gd name="T22" fmla="*/ 1844 w 2011"/>
              <a:gd name="T23" fmla="*/ 268 h 940"/>
              <a:gd name="T24" fmla="*/ 2011 w 2011"/>
              <a:gd name="T2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1" h="940">
                <a:moveTo>
                  <a:pt x="0" y="940"/>
                </a:moveTo>
                <a:lnTo>
                  <a:pt x="168" y="806"/>
                </a:lnTo>
                <a:lnTo>
                  <a:pt x="335" y="806"/>
                </a:lnTo>
                <a:lnTo>
                  <a:pt x="504" y="671"/>
                </a:lnTo>
                <a:lnTo>
                  <a:pt x="671" y="671"/>
                </a:lnTo>
                <a:lnTo>
                  <a:pt x="839" y="671"/>
                </a:lnTo>
                <a:lnTo>
                  <a:pt x="1006" y="537"/>
                </a:lnTo>
                <a:lnTo>
                  <a:pt x="1174" y="537"/>
                </a:lnTo>
                <a:lnTo>
                  <a:pt x="1341" y="537"/>
                </a:lnTo>
                <a:lnTo>
                  <a:pt x="1509" y="403"/>
                </a:lnTo>
                <a:lnTo>
                  <a:pt x="1676" y="268"/>
                </a:lnTo>
                <a:lnTo>
                  <a:pt x="1844" y="268"/>
                </a:lnTo>
                <a:lnTo>
                  <a:pt x="2011" y="0"/>
                </a:lnTo>
              </a:path>
            </a:pathLst>
          </a:custGeom>
          <a:noFill/>
          <a:ln w="38100" cap="rnd">
            <a:solidFill>
              <a:srgbClr val="D6A3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04-'06 Line">
            <a:extLst>
              <a:ext uri="{FF2B5EF4-FFF2-40B4-BE49-F238E27FC236}">
                <a16:creationId xmlns:a16="http://schemas.microsoft.com/office/drawing/2014/main" id="{98FF9C3A-75C5-4D03-9BCB-C9284E5E7A97}"/>
              </a:ext>
            </a:extLst>
          </p:cNvPr>
          <p:cNvSpPr>
            <a:spLocks/>
          </p:cNvSpPr>
          <p:nvPr/>
        </p:nvSpPr>
        <p:spPr bwMode="auto">
          <a:xfrm>
            <a:off x="1389376" y="2085256"/>
            <a:ext cx="6650037" cy="3625850"/>
          </a:xfrm>
          <a:custGeom>
            <a:avLst/>
            <a:gdLst>
              <a:gd name="T0" fmla="*/ 0 w 4189"/>
              <a:gd name="T1" fmla="*/ 2284 h 2284"/>
              <a:gd name="T2" fmla="*/ 168 w 4189"/>
              <a:gd name="T3" fmla="*/ 2150 h 2284"/>
              <a:gd name="T4" fmla="*/ 335 w 4189"/>
              <a:gd name="T5" fmla="*/ 2150 h 2284"/>
              <a:gd name="T6" fmla="*/ 504 w 4189"/>
              <a:gd name="T7" fmla="*/ 2015 h 2284"/>
              <a:gd name="T8" fmla="*/ 671 w 4189"/>
              <a:gd name="T9" fmla="*/ 1881 h 2284"/>
              <a:gd name="T10" fmla="*/ 839 w 4189"/>
              <a:gd name="T11" fmla="*/ 1881 h 2284"/>
              <a:gd name="T12" fmla="*/ 1006 w 4189"/>
              <a:gd name="T13" fmla="*/ 1747 h 2284"/>
              <a:gd name="T14" fmla="*/ 1174 w 4189"/>
              <a:gd name="T15" fmla="*/ 1612 h 2284"/>
              <a:gd name="T16" fmla="*/ 1341 w 4189"/>
              <a:gd name="T17" fmla="*/ 1612 h 2284"/>
              <a:gd name="T18" fmla="*/ 1509 w 4189"/>
              <a:gd name="T19" fmla="*/ 1478 h 2284"/>
              <a:gd name="T20" fmla="*/ 1676 w 4189"/>
              <a:gd name="T21" fmla="*/ 1344 h 2284"/>
              <a:gd name="T22" fmla="*/ 1844 w 4189"/>
              <a:gd name="T23" fmla="*/ 1344 h 2284"/>
              <a:gd name="T24" fmla="*/ 2011 w 4189"/>
              <a:gd name="T25" fmla="*/ 1210 h 2284"/>
              <a:gd name="T26" fmla="*/ 2179 w 4189"/>
              <a:gd name="T27" fmla="*/ 1075 h 2284"/>
              <a:gd name="T28" fmla="*/ 2346 w 4189"/>
              <a:gd name="T29" fmla="*/ 1075 h 2284"/>
              <a:gd name="T30" fmla="*/ 2514 w 4189"/>
              <a:gd name="T31" fmla="*/ 941 h 2284"/>
              <a:gd name="T32" fmla="*/ 2681 w 4189"/>
              <a:gd name="T33" fmla="*/ 806 h 2284"/>
              <a:gd name="T34" fmla="*/ 2849 w 4189"/>
              <a:gd name="T35" fmla="*/ 806 h 2284"/>
              <a:gd name="T36" fmla="*/ 3016 w 4189"/>
              <a:gd name="T37" fmla="*/ 672 h 2284"/>
              <a:gd name="T38" fmla="*/ 3184 w 4189"/>
              <a:gd name="T39" fmla="*/ 538 h 2284"/>
              <a:gd name="T40" fmla="*/ 3352 w 4189"/>
              <a:gd name="T41" fmla="*/ 403 h 2284"/>
              <a:gd name="T42" fmla="*/ 3520 w 4189"/>
              <a:gd name="T43" fmla="*/ 403 h 2284"/>
              <a:gd name="T44" fmla="*/ 3687 w 4189"/>
              <a:gd name="T45" fmla="*/ 269 h 2284"/>
              <a:gd name="T46" fmla="*/ 3854 w 4189"/>
              <a:gd name="T47" fmla="*/ 269 h 2284"/>
              <a:gd name="T48" fmla="*/ 4022 w 4189"/>
              <a:gd name="T49" fmla="*/ 134 h 2284"/>
              <a:gd name="T50" fmla="*/ 4189 w 4189"/>
              <a:gd name="T51" fmla="*/ 0 h 2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89" h="2284">
                <a:moveTo>
                  <a:pt x="0" y="2284"/>
                </a:moveTo>
                <a:lnTo>
                  <a:pt x="168" y="2150"/>
                </a:lnTo>
                <a:lnTo>
                  <a:pt x="335" y="2150"/>
                </a:lnTo>
                <a:lnTo>
                  <a:pt x="504" y="2015"/>
                </a:lnTo>
                <a:lnTo>
                  <a:pt x="671" y="1881"/>
                </a:lnTo>
                <a:lnTo>
                  <a:pt x="839" y="1881"/>
                </a:lnTo>
                <a:lnTo>
                  <a:pt x="1006" y="1747"/>
                </a:lnTo>
                <a:lnTo>
                  <a:pt x="1174" y="1612"/>
                </a:lnTo>
                <a:lnTo>
                  <a:pt x="1341" y="1612"/>
                </a:lnTo>
                <a:lnTo>
                  <a:pt x="1509" y="1478"/>
                </a:lnTo>
                <a:lnTo>
                  <a:pt x="1676" y="1344"/>
                </a:lnTo>
                <a:lnTo>
                  <a:pt x="1844" y="1344"/>
                </a:lnTo>
                <a:lnTo>
                  <a:pt x="2011" y="1210"/>
                </a:lnTo>
                <a:lnTo>
                  <a:pt x="2179" y="1075"/>
                </a:lnTo>
                <a:lnTo>
                  <a:pt x="2346" y="1075"/>
                </a:lnTo>
                <a:lnTo>
                  <a:pt x="2514" y="941"/>
                </a:lnTo>
                <a:lnTo>
                  <a:pt x="2681" y="806"/>
                </a:lnTo>
                <a:lnTo>
                  <a:pt x="2849" y="806"/>
                </a:lnTo>
                <a:lnTo>
                  <a:pt x="3016" y="672"/>
                </a:lnTo>
                <a:lnTo>
                  <a:pt x="3184" y="538"/>
                </a:lnTo>
                <a:lnTo>
                  <a:pt x="3352" y="403"/>
                </a:lnTo>
                <a:lnTo>
                  <a:pt x="3520" y="403"/>
                </a:lnTo>
                <a:lnTo>
                  <a:pt x="3687" y="269"/>
                </a:lnTo>
                <a:lnTo>
                  <a:pt x="3854" y="269"/>
                </a:lnTo>
                <a:lnTo>
                  <a:pt x="4022" y="134"/>
                </a:lnTo>
                <a:lnTo>
                  <a:pt x="4189" y="0"/>
                </a:lnTo>
              </a:path>
            </a:pathLst>
          </a:custGeom>
          <a:noFill/>
          <a:ln w="38100" cap="rnd">
            <a:solidFill>
              <a:srgbClr val="FF883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15-'18 Line">
            <a:extLst>
              <a:ext uri="{FF2B5EF4-FFF2-40B4-BE49-F238E27FC236}">
                <a16:creationId xmlns:a16="http://schemas.microsoft.com/office/drawing/2014/main" id="{49F156C6-F4ED-49A7-AFAF-8EB254AA27D1}"/>
              </a:ext>
            </a:extLst>
          </p:cNvPr>
          <p:cNvSpPr>
            <a:spLocks/>
          </p:cNvSpPr>
          <p:nvPr/>
        </p:nvSpPr>
        <p:spPr bwMode="auto">
          <a:xfrm>
            <a:off x="1389376" y="3791819"/>
            <a:ext cx="9842500" cy="1919288"/>
          </a:xfrm>
          <a:custGeom>
            <a:avLst/>
            <a:gdLst>
              <a:gd name="T0" fmla="*/ 0 w 6200"/>
              <a:gd name="T1" fmla="*/ 1209 h 1209"/>
              <a:gd name="T2" fmla="*/ 168 w 6200"/>
              <a:gd name="T3" fmla="*/ 1075 h 1209"/>
              <a:gd name="T4" fmla="*/ 335 w 6200"/>
              <a:gd name="T5" fmla="*/ 1075 h 1209"/>
              <a:gd name="T6" fmla="*/ 504 w 6200"/>
              <a:gd name="T7" fmla="*/ 1075 h 1209"/>
              <a:gd name="T8" fmla="*/ 671 w 6200"/>
              <a:gd name="T9" fmla="*/ 1075 h 1209"/>
              <a:gd name="T10" fmla="*/ 839 w 6200"/>
              <a:gd name="T11" fmla="*/ 1075 h 1209"/>
              <a:gd name="T12" fmla="*/ 1006 w 6200"/>
              <a:gd name="T13" fmla="*/ 1075 h 1209"/>
              <a:gd name="T14" fmla="*/ 1174 w 6200"/>
              <a:gd name="T15" fmla="*/ 1075 h 1209"/>
              <a:gd name="T16" fmla="*/ 1341 w 6200"/>
              <a:gd name="T17" fmla="*/ 1075 h 1209"/>
              <a:gd name="T18" fmla="*/ 1509 w 6200"/>
              <a:gd name="T19" fmla="*/ 1075 h 1209"/>
              <a:gd name="T20" fmla="*/ 1676 w 6200"/>
              <a:gd name="T21" fmla="*/ 1075 h 1209"/>
              <a:gd name="T22" fmla="*/ 1844 w 6200"/>
              <a:gd name="T23" fmla="*/ 1075 h 1209"/>
              <a:gd name="T24" fmla="*/ 2011 w 6200"/>
              <a:gd name="T25" fmla="*/ 1075 h 1209"/>
              <a:gd name="T26" fmla="*/ 2179 w 6200"/>
              <a:gd name="T27" fmla="*/ 940 h 1209"/>
              <a:gd name="T28" fmla="*/ 2346 w 6200"/>
              <a:gd name="T29" fmla="*/ 940 h 1209"/>
              <a:gd name="T30" fmla="*/ 2514 w 6200"/>
              <a:gd name="T31" fmla="*/ 940 h 1209"/>
              <a:gd name="T32" fmla="*/ 2681 w 6200"/>
              <a:gd name="T33" fmla="*/ 806 h 1209"/>
              <a:gd name="T34" fmla="*/ 2849 w 6200"/>
              <a:gd name="T35" fmla="*/ 806 h 1209"/>
              <a:gd name="T36" fmla="*/ 3016 w 6200"/>
              <a:gd name="T37" fmla="*/ 806 h 1209"/>
              <a:gd name="T38" fmla="*/ 3184 w 6200"/>
              <a:gd name="T39" fmla="*/ 672 h 1209"/>
              <a:gd name="T40" fmla="*/ 3352 w 6200"/>
              <a:gd name="T41" fmla="*/ 672 h 1209"/>
              <a:gd name="T42" fmla="*/ 3520 w 6200"/>
              <a:gd name="T43" fmla="*/ 672 h 1209"/>
              <a:gd name="T44" fmla="*/ 3687 w 6200"/>
              <a:gd name="T45" fmla="*/ 672 h 1209"/>
              <a:gd name="T46" fmla="*/ 3854 w 6200"/>
              <a:gd name="T47" fmla="*/ 672 h 1209"/>
              <a:gd name="T48" fmla="*/ 4022 w 6200"/>
              <a:gd name="T49" fmla="*/ 672 h 1209"/>
              <a:gd name="T50" fmla="*/ 4189 w 6200"/>
              <a:gd name="T51" fmla="*/ 537 h 1209"/>
              <a:gd name="T52" fmla="*/ 4357 w 6200"/>
              <a:gd name="T53" fmla="*/ 537 h 1209"/>
              <a:gd name="T54" fmla="*/ 4524 w 6200"/>
              <a:gd name="T55" fmla="*/ 537 h 1209"/>
              <a:gd name="T56" fmla="*/ 4692 w 6200"/>
              <a:gd name="T57" fmla="*/ 403 h 1209"/>
              <a:gd name="T58" fmla="*/ 4859 w 6200"/>
              <a:gd name="T59" fmla="*/ 403 h 1209"/>
              <a:gd name="T60" fmla="*/ 5027 w 6200"/>
              <a:gd name="T61" fmla="*/ 403 h 1209"/>
              <a:gd name="T62" fmla="*/ 5194 w 6200"/>
              <a:gd name="T63" fmla="*/ 269 h 1209"/>
              <a:gd name="T64" fmla="*/ 5362 w 6200"/>
              <a:gd name="T65" fmla="*/ 269 h 1209"/>
              <a:gd name="T66" fmla="*/ 5529 w 6200"/>
              <a:gd name="T67" fmla="*/ 269 h 1209"/>
              <a:gd name="T68" fmla="*/ 5697 w 6200"/>
              <a:gd name="T69" fmla="*/ 135 h 1209"/>
              <a:gd name="T70" fmla="*/ 5864 w 6200"/>
              <a:gd name="T71" fmla="*/ 135 h 1209"/>
              <a:gd name="T72" fmla="*/ 6033 w 6200"/>
              <a:gd name="T73" fmla="*/ 135 h 1209"/>
              <a:gd name="T74" fmla="*/ 6200 w 6200"/>
              <a:gd name="T75" fmla="*/ 0 h 1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00" h="1209">
                <a:moveTo>
                  <a:pt x="0" y="1209"/>
                </a:moveTo>
                <a:lnTo>
                  <a:pt x="168" y="1075"/>
                </a:lnTo>
                <a:lnTo>
                  <a:pt x="335" y="1075"/>
                </a:lnTo>
                <a:lnTo>
                  <a:pt x="504" y="1075"/>
                </a:lnTo>
                <a:lnTo>
                  <a:pt x="671" y="1075"/>
                </a:lnTo>
                <a:lnTo>
                  <a:pt x="839" y="1075"/>
                </a:lnTo>
                <a:lnTo>
                  <a:pt x="1006" y="1075"/>
                </a:lnTo>
                <a:lnTo>
                  <a:pt x="1174" y="1075"/>
                </a:lnTo>
                <a:lnTo>
                  <a:pt x="1341" y="1075"/>
                </a:lnTo>
                <a:lnTo>
                  <a:pt x="1509" y="1075"/>
                </a:lnTo>
                <a:lnTo>
                  <a:pt x="1676" y="1075"/>
                </a:lnTo>
                <a:lnTo>
                  <a:pt x="1844" y="1075"/>
                </a:lnTo>
                <a:lnTo>
                  <a:pt x="2011" y="1075"/>
                </a:lnTo>
                <a:lnTo>
                  <a:pt x="2179" y="940"/>
                </a:lnTo>
                <a:lnTo>
                  <a:pt x="2346" y="940"/>
                </a:lnTo>
                <a:lnTo>
                  <a:pt x="2514" y="940"/>
                </a:lnTo>
                <a:lnTo>
                  <a:pt x="2681" y="806"/>
                </a:lnTo>
                <a:lnTo>
                  <a:pt x="2849" y="806"/>
                </a:lnTo>
                <a:lnTo>
                  <a:pt x="3016" y="806"/>
                </a:lnTo>
                <a:lnTo>
                  <a:pt x="3184" y="672"/>
                </a:lnTo>
                <a:lnTo>
                  <a:pt x="3352" y="672"/>
                </a:lnTo>
                <a:lnTo>
                  <a:pt x="3520" y="672"/>
                </a:lnTo>
                <a:lnTo>
                  <a:pt x="3687" y="672"/>
                </a:lnTo>
                <a:lnTo>
                  <a:pt x="3854" y="672"/>
                </a:lnTo>
                <a:lnTo>
                  <a:pt x="4022" y="672"/>
                </a:lnTo>
                <a:lnTo>
                  <a:pt x="4189" y="537"/>
                </a:lnTo>
                <a:lnTo>
                  <a:pt x="4357" y="537"/>
                </a:lnTo>
                <a:lnTo>
                  <a:pt x="4524" y="537"/>
                </a:lnTo>
                <a:lnTo>
                  <a:pt x="4692" y="403"/>
                </a:lnTo>
                <a:lnTo>
                  <a:pt x="4859" y="403"/>
                </a:lnTo>
                <a:lnTo>
                  <a:pt x="5027" y="403"/>
                </a:lnTo>
                <a:lnTo>
                  <a:pt x="5194" y="269"/>
                </a:lnTo>
                <a:lnTo>
                  <a:pt x="5362" y="269"/>
                </a:lnTo>
                <a:lnTo>
                  <a:pt x="5529" y="269"/>
                </a:lnTo>
                <a:lnTo>
                  <a:pt x="5697" y="135"/>
                </a:lnTo>
                <a:lnTo>
                  <a:pt x="5864" y="135"/>
                </a:lnTo>
                <a:lnTo>
                  <a:pt x="6033" y="135"/>
                </a:lnTo>
                <a:lnTo>
                  <a:pt x="6200" y="0"/>
                </a:lnTo>
              </a:path>
            </a:pathLst>
          </a:custGeom>
          <a:noFill/>
          <a:ln w="38100" cap="rnd">
            <a:solidFill>
              <a:schemeClr val="bg1">
                <a:lumMod val="8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88-'89 Callout">
            <a:extLst>
              <a:ext uri="{FF2B5EF4-FFF2-40B4-BE49-F238E27FC236}">
                <a16:creationId xmlns:a16="http://schemas.microsoft.com/office/drawing/2014/main" id="{F1FFCC73-347D-4006-9828-71417166971E}"/>
              </a:ext>
            </a:extLst>
          </p:cNvPr>
          <p:cNvSpPr/>
          <p:nvPr/>
        </p:nvSpPr>
        <p:spPr>
          <a:xfrm>
            <a:off x="4461626" y="2463907"/>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rPr>
              <a:t>’88-’89</a:t>
            </a:r>
          </a:p>
        </p:txBody>
      </p:sp>
      <p:sp>
        <p:nvSpPr>
          <p:cNvPr id="16" name="'94-'95 Callout">
            <a:extLst>
              <a:ext uri="{FF2B5EF4-FFF2-40B4-BE49-F238E27FC236}">
                <a16:creationId xmlns:a16="http://schemas.microsoft.com/office/drawing/2014/main" id="{58A31D1D-D760-4D7E-AB80-4AAEFC688806}"/>
              </a:ext>
            </a:extLst>
          </p:cNvPr>
          <p:cNvSpPr/>
          <p:nvPr/>
        </p:nvSpPr>
        <p:spPr>
          <a:xfrm>
            <a:off x="3542835" y="3137197"/>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0B050"/>
                </a:solidFill>
              </a:rPr>
              <a:t>’94-’95</a:t>
            </a:r>
          </a:p>
        </p:txBody>
      </p:sp>
      <p:sp>
        <p:nvSpPr>
          <p:cNvPr id="17" name="'04-'06 Callout">
            <a:extLst>
              <a:ext uri="{FF2B5EF4-FFF2-40B4-BE49-F238E27FC236}">
                <a16:creationId xmlns:a16="http://schemas.microsoft.com/office/drawing/2014/main" id="{0E192B1D-D4EB-4AED-BBBA-477FE177D97F}"/>
              </a:ext>
            </a:extLst>
          </p:cNvPr>
          <p:cNvSpPr/>
          <p:nvPr/>
        </p:nvSpPr>
        <p:spPr>
          <a:xfrm>
            <a:off x="7884857" y="1722978"/>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8837"/>
                </a:solidFill>
              </a:rPr>
              <a:t>’04-’06</a:t>
            </a:r>
          </a:p>
        </p:txBody>
      </p:sp>
      <p:sp>
        <p:nvSpPr>
          <p:cNvPr id="18" name="'15-'18 Callout">
            <a:extLst>
              <a:ext uri="{FF2B5EF4-FFF2-40B4-BE49-F238E27FC236}">
                <a16:creationId xmlns:a16="http://schemas.microsoft.com/office/drawing/2014/main" id="{194858AB-0024-4C76-9362-5DE7C4D1496D}"/>
              </a:ext>
            </a:extLst>
          </p:cNvPr>
          <p:cNvSpPr/>
          <p:nvPr/>
        </p:nvSpPr>
        <p:spPr>
          <a:xfrm>
            <a:off x="10341860" y="3347954"/>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lumMod val="85000"/>
                  </a:schemeClr>
                </a:solidFill>
              </a:rPr>
              <a:t>’15-’18</a:t>
            </a:r>
          </a:p>
        </p:txBody>
      </p:sp>
      <p:sp>
        <p:nvSpPr>
          <p:cNvPr id="19" name="'83-'84 Callout">
            <a:extLst>
              <a:ext uri="{FF2B5EF4-FFF2-40B4-BE49-F238E27FC236}">
                <a16:creationId xmlns:a16="http://schemas.microsoft.com/office/drawing/2014/main" id="{D7D2B666-6505-4606-9081-2864C8B2DC32}"/>
              </a:ext>
            </a:extLst>
          </p:cNvPr>
          <p:cNvSpPr/>
          <p:nvPr/>
        </p:nvSpPr>
        <p:spPr>
          <a:xfrm>
            <a:off x="5396214" y="2493011"/>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0AB4FA"/>
                </a:solidFill>
              </a:rPr>
              <a:t>’83-’84</a:t>
            </a:r>
          </a:p>
        </p:txBody>
      </p:sp>
      <p:sp>
        <p:nvSpPr>
          <p:cNvPr id="20" name="'99-'00 Callout">
            <a:extLst>
              <a:ext uri="{FF2B5EF4-FFF2-40B4-BE49-F238E27FC236}">
                <a16:creationId xmlns:a16="http://schemas.microsoft.com/office/drawing/2014/main" id="{57928418-D071-435A-A1D3-775FBBF6D08A}"/>
              </a:ext>
            </a:extLst>
          </p:cNvPr>
          <p:cNvSpPr/>
          <p:nvPr/>
        </p:nvSpPr>
        <p:spPr>
          <a:xfrm>
            <a:off x="4650275" y="4162150"/>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D6A300"/>
                </a:solidFill>
              </a:rPr>
              <a:t>’99-’00</a:t>
            </a:r>
          </a:p>
        </p:txBody>
      </p:sp>
      <p:sp>
        <p:nvSpPr>
          <p:cNvPr id="2" name="Current Cycle Callout">
            <a:extLst>
              <a:ext uri="{FF2B5EF4-FFF2-40B4-BE49-F238E27FC236}">
                <a16:creationId xmlns:a16="http://schemas.microsoft.com/office/drawing/2014/main" id="{E7E5B641-E091-4F8E-A655-ED5B28FEC5BD}"/>
              </a:ext>
            </a:extLst>
          </p:cNvPr>
          <p:cNvSpPr/>
          <p:nvPr/>
        </p:nvSpPr>
        <p:spPr>
          <a:xfrm>
            <a:off x="3077507" y="1642587"/>
            <a:ext cx="890016"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FFD757"/>
                </a:solidFill>
              </a:rPr>
              <a:t>Current Cycle</a:t>
            </a:r>
          </a:p>
        </p:txBody>
      </p:sp>
      <p:grpSp>
        <p:nvGrpSpPr>
          <p:cNvPr id="4" name="Fed Projections with Arrow">
            <a:extLst>
              <a:ext uri="{FF2B5EF4-FFF2-40B4-BE49-F238E27FC236}">
                <a16:creationId xmlns:a16="http://schemas.microsoft.com/office/drawing/2014/main" id="{543FD44D-6F29-4EA7-B572-45CD67C26642}"/>
              </a:ext>
            </a:extLst>
          </p:cNvPr>
          <p:cNvGrpSpPr/>
          <p:nvPr/>
        </p:nvGrpSpPr>
        <p:grpSpPr>
          <a:xfrm>
            <a:off x="5238734" y="1471010"/>
            <a:ext cx="1912752" cy="363474"/>
            <a:chOff x="5289221" y="1439979"/>
            <a:chExt cx="1912752" cy="363474"/>
          </a:xfrm>
        </p:grpSpPr>
        <p:sp>
          <p:nvSpPr>
            <p:cNvPr id="22" name="Rectangle 21">
              <a:extLst>
                <a:ext uri="{FF2B5EF4-FFF2-40B4-BE49-F238E27FC236}">
                  <a16:creationId xmlns:a16="http://schemas.microsoft.com/office/drawing/2014/main" id="{C23FDD74-A476-494D-B43B-A175FC5D1895}"/>
                </a:ext>
              </a:extLst>
            </p:cNvPr>
            <p:cNvSpPr/>
            <p:nvPr/>
          </p:nvSpPr>
          <p:spPr>
            <a:xfrm>
              <a:off x="5470709" y="1439979"/>
              <a:ext cx="1731264" cy="3634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FFD757"/>
                  </a:solidFill>
                </a:rPr>
                <a:t>Fed Projections</a:t>
              </a:r>
            </a:p>
          </p:txBody>
        </p:sp>
        <p:cxnSp>
          <p:nvCxnSpPr>
            <p:cNvPr id="6" name="Straight Arrow Connector 5">
              <a:extLst>
                <a:ext uri="{FF2B5EF4-FFF2-40B4-BE49-F238E27FC236}">
                  <a16:creationId xmlns:a16="http://schemas.microsoft.com/office/drawing/2014/main" id="{2B44220B-3377-4E6C-B0FE-2E7F76475BC1}"/>
                </a:ext>
              </a:extLst>
            </p:cNvPr>
            <p:cNvCxnSpPr>
              <a:cxnSpLocks/>
            </p:cNvCxnSpPr>
            <p:nvPr/>
          </p:nvCxnSpPr>
          <p:spPr>
            <a:xfrm flipH="1">
              <a:off x="5289221" y="1629420"/>
              <a:ext cx="182880" cy="0"/>
            </a:xfrm>
            <a:prstGeom prst="straightConnector1">
              <a:avLst/>
            </a:prstGeom>
            <a:ln w="34925">
              <a:solidFill>
                <a:srgbClr val="FFD757"/>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1" name="Y Axis">
            <a:extLst>
              <a:ext uri="{FF2B5EF4-FFF2-40B4-BE49-F238E27FC236}">
                <a16:creationId xmlns:a16="http://schemas.microsoft.com/office/drawing/2014/main" id="{B4687AA4-A8B6-40A5-80F6-E770086FC729}"/>
              </a:ext>
            </a:extLst>
          </p:cNvPr>
          <p:cNvGrpSpPr/>
          <p:nvPr/>
        </p:nvGrpSpPr>
        <p:grpSpPr>
          <a:xfrm>
            <a:off x="1076956" y="1344845"/>
            <a:ext cx="107402" cy="4472903"/>
            <a:chOff x="1103313" y="1265238"/>
            <a:chExt cx="107402" cy="4501073"/>
          </a:xfrm>
        </p:grpSpPr>
        <p:sp>
          <p:nvSpPr>
            <p:cNvPr id="34" name="Rectangle 16">
              <a:extLst>
                <a:ext uri="{FF2B5EF4-FFF2-40B4-BE49-F238E27FC236}">
                  <a16:creationId xmlns:a16="http://schemas.microsoft.com/office/drawing/2014/main" id="{04730CFA-6D2A-4FFF-ABB0-6A05FCBE468F}"/>
                </a:ext>
              </a:extLst>
            </p:cNvPr>
            <p:cNvSpPr>
              <a:spLocks noChangeArrowheads="1"/>
            </p:cNvSpPr>
            <p:nvPr/>
          </p:nvSpPr>
          <p:spPr bwMode="auto">
            <a:xfrm>
              <a:off x="1103313" y="5534025"/>
              <a:ext cx="107402" cy="2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0</a:t>
              </a:r>
              <a:endParaRPr kumimoji="0" lang="en-US" altLang="en-US" sz="1500" b="0" i="0" u="none" strike="noStrike" cap="none" normalizeH="0" baseline="0" dirty="0">
                <a:ln>
                  <a:noFill/>
                </a:ln>
                <a:solidFill>
                  <a:schemeClr val="tx1"/>
                </a:solidFill>
                <a:effectLst/>
              </a:endParaRPr>
            </a:p>
          </p:txBody>
        </p:sp>
        <p:sp>
          <p:nvSpPr>
            <p:cNvPr id="36" name="Rectangle 17">
              <a:extLst>
                <a:ext uri="{FF2B5EF4-FFF2-40B4-BE49-F238E27FC236}">
                  <a16:creationId xmlns:a16="http://schemas.microsoft.com/office/drawing/2014/main" id="{A9845D50-F202-4574-95A8-1C66664FB643}"/>
                </a:ext>
              </a:extLst>
            </p:cNvPr>
            <p:cNvSpPr>
              <a:spLocks noChangeArrowheads="1"/>
            </p:cNvSpPr>
            <p:nvPr/>
          </p:nvSpPr>
          <p:spPr bwMode="auto">
            <a:xfrm>
              <a:off x="1103313" y="4679950"/>
              <a:ext cx="107402" cy="2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a:t>
              </a:r>
              <a:endParaRPr kumimoji="0" lang="en-US" altLang="en-US" sz="1500" b="0" i="0" u="none" strike="noStrike" cap="none" normalizeH="0" baseline="0">
                <a:ln>
                  <a:noFill/>
                </a:ln>
                <a:solidFill>
                  <a:schemeClr val="tx1"/>
                </a:solidFill>
                <a:effectLst/>
              </a:endParaRPr>
            </a:p>
          </p:txBody>
        </p:sp>
        <p:sp>
          <p:nvSpPr>
            <p:cNvPr id="37" name="Rectangle 18">
              <a:extLst>
                <a:ext uri="{FF2B5EF4-FFF2-40B4-BE49-F238E27FC236}">
                  <a16:creationId xmlns:a16="http://schemas.microsoft.com/office/drawing/2014/main" id="{DF245E32-9C52-4973-AF1F-D9D041E1D429}"/>
                </a:ext>
              </a:extLst>
            </p:cNvPr>
            <p:cNvSpPr>
              <a:spLocks noChangeArrowheads="1"/>
            </p:cNvSpPr>
            <p:nvPr/>
          </p:nvSpPr>
          <p:spPr bwMode="auto">
            <a:xfrm>
              <a:off x="1103313" y="3827463"/>
              <a:ext cx="107402" cy="2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a:t>
              </a:r>
              <a:endParaRPr kumimoji="0" lang="en-US" altLang="en-US" sz="1500" b="0" i="0" u="none" strike="noStrike" cap="none" normalizeH="0" baseline="0">
                <a:ln>
                  <a:noFill/>
                </a:ln>
                <a:solidFill>
                  <a:schemeClr val="tx1"/>
                </a:solidFill>
                <a:effectLst/>
              </a:endParaRPr>
            </a:p>
          </p:txBody>
        </p:sp>
        <p:sp>
          <p:nvSpPr>
            <p:cNvPr id="38" name="Rectangle 19">
              <a:extLst>
                <a:ext uri="{FF2B5EF4-FFF2-40B4-BE49-F238E27FC236}">
                  <a16:creationId xmlns:a16="http://schemas.microsoft.com/office/drawing/2014/main" id="{513ED592-3096-43F7-A5C7-157019F54DDF}"/>
                </a:ext>
              </a:extLst>
            </p:cNvPr>
            <p:cNvSpPr>
              <a:spLocks noChangeArrowheads="1"/>
            </p:cNvSpPr>
            <p:nvPr/>
          </p:nvSpPr>
          <p:spPr bwMode="auto">
            <a:xfrm>
              <a:off x="1103313" y="2973388"/>
              <a:ext cx="107402" cy="2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3</a:t>
              </a:r>
              <a:endParaRPr kumimoji="0" lang="en-US" altLang="en-US" sz="1500" b="0" i="0" u="none" strike="noStrike" cap="none" normalizeH="0" baseline="0" dirty="0">
                <a:ln>
                  <a:noFill/>
                </a:ln>
                <a:solidFill>
                  <a:schemeClr val="tx1"/>
                </a:solidFill>
                <a:effectLst/>
              </a:endParaRPr>
            </a:p>
          </p:txBody>
        </p:sp>
        <p:sp>
          <p:nvSpPr>
            <p:cNvPr id="39" name="Rectangle 20">
              <a:extLst>
                <a:ext uri="{FF2B5EF4-FFF2-40B4-BE49-F238E27FC236}">
                  <a16:creationId xmlns:a16="http://schemas.microsoft.com/office/drawing/2014/main" id="{07D9552F-1845-42DA-A9E0-4DCE6174594D}"/>
                </a:ext>
              </a:extLst>
            </p:cNvPr>
            <p:cNvSpPr>
              <a:spLocks noChangeArrowheads="1"/>
            </p:cNvSpPr>
            <p:nvPr/>
          </p:nvSpPr>
          <p:spPr bwMode="auto">
            <a:xfrm>
              <a:off x="1103313" y="2120900"/>
              <a:ext cx="107402" cy="2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a:t>
              </a:r>
              <a:endParaRPr kumimoji="0" lang="en-US" altLang="en-US" sz="1500" b="0" i="0" u="none" strike="noStrike" cap="none" normalizeH="0" baseline="0">
                <a:ln>
                  <a:noFill/>
                </a:ln>
                <a:solidFill>
                  <a:schemeClr val="tx1"/>
                </a:solidFill>
                <a:effectLst/>
              </a:endParaRPr>
            </a:p>
          </p:txBody>
        </p:sp>
        <p:sp>
          <p:nvSpPr>
            <p:cNvPr id="40" name="Rectangle 21">
              <a:extLst>
                <a:ext uri="{FF2B5EF4-FFF2-40B4-BE49-F238E27FC236}">
                  <a16:creationId xmlns:a16="http://schemas.microsoft.com/office/drawing/2014/main" id="{835C03C8-D078-4A0C-8F9D-EE5DCE72872A}"/>
                </a:ext>
              </a:extLst>
            </p:cNvPr>
            <p:cNvSpPr>
              <a:spLocks noChangeArrowheads="1"/>
            </p:cNvSpPr>
            <p:nvPr/>
          </p:nvSpPr>
          <p:spPr bwMode="auto">
            <a:xfrm>
              <a:off x="1103313" y="1265238"/>
              <a:ext cx="107402" cy="232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5</a:t>
              </a:r>
              <a:endParaRPr kumimoji="0" lang="en-US" altLang="en-US" sz="1500" b="0" i="0" u="none" strike="noStrike" cap="none" normalizeH="0" baseline="0" dirty="0">
                <a:ln>
                  <a:noFill/>
                </a:ln>
                <a:solidFill>
                  <a:schemeClr val="tx1"/>
                </a:solidFill>
                <a:effectLst/>
              </a:endParaRPr>
            </a:p>
          </p:txBody>
        </p:sp>
      </p:grpSp>
      <p:graphicFrame>
        <p:nvGraphicFramePr>
          <p:cNvPr id="23" name="X Axis">
            <a:extLst>
              <a:ext uri="{FF2B5EF4-FFF2-40B4-BE49-F238E27FC236}">
                <a16:creationId xmlns:a16="http://schemas.microsoft.com/office/drawing/2014/main" id="{3158718B-F925-4449-B510-0814EAFD6BA8}"/>
              </a:ext>
            </a:extLst>
          </p:cNvPr>
          <p:cNvGraphicFramePr>
            <a:graphicFrameLocks noGrp="1"/>
          </p:cNvGraphicFramePr>
          <p:nvPr>
            <p:extLst>
              <p:ext uri="{D42A27DB-BD31-4B8C-83A1-F6EECF244321}">
                <p14:modId xmlns:p14="http://schemas.microsoft.com/office/powerpoint/2010/main" val="3302488032"/>
              </p:ext>
            </p:extLst>
          </p:nvPr>
        </p:nvGraphicFramePr>
        <p:xfrm>
          <a:off x="808579" y="5720605"/>
          <a:ext cx="10932705" cy="370840"/>
        </p:xfrm>
        <a:graphic>
          <a:graphicData uri="http://schemas.openxmlformats.org/drawingml/2006/table">
            <a:tbl>
              <a:tblPr firstRow="1" bandRow="1"/>
              <a:tblGrid>
                <a:gridCol w="1214745">
                  <a:extLst>
                    <a:ext uri="{9D8B030D-6E8A-4147-A177-3AD203B41FA5}">
                      <a16:colId xmlns:a16="http://schemas.microsoft.com/office/drawing/2014/main" val="1512163362"/>
                    </a:ext>
                  </a:extLst>
                </a:gridCol>
                <a:gridCol w="1214745">
                  <a:extLst>
                    <a:ext uri="{9D8B030D-6E8A-4147-A177-3AD203B41FA5}">
                      <a16:colId xmlns:a16="http://schemas.microsoft.com/office/drawing/2014/main" val="344172239"/>
                    </a:ext>
                  </a:extLst>
                </a:gridCol>
                <a:gridCol w="1214745">
                  <a:extLst>
                    <a:ext uri="{9D8B030D-6E8A-4147-A177-3AD203B41FA5}">
                      <a16:colId xmlns:a16="http://schemas.microsoft.com/office/drawing/2014/main" val="1390064450"/>
                    </a:ext>
                  </a:extLst>
                </a:gridCol>
                <a:gridCol w="1214745">
                  <a:extLst>
                    <a:ext uri="{9D8B030D-6E8A-4147-A177-3AD203B41FA5}">
                      <a16:colId xmlns:a16="http://schemas.microsoft.com/office/drawing/2014/main" val="1786918130"/>
                    </a:ext>
                  </a:extLst>
                </a:gridCol>
                <a:gridCol w="1214745">
                  <a:extLst>
                    <a:ext uri="{9D8B030D-6E8A-4147-A177-3AD203B41FA5}">
                      <a16:colId xmlns:a16="http://schemas.microsoft.com/office/drawing/2014/main" val="448358732"/>
                    </a:ext>
                  </a:extLst>
                </a:gridCol>
                <a:gridCol w="1214745">
                  <a:extLst>
                    <a:ext uri="{9D8B030D-6E8A-4147-A177-3AD203B41FA5}">
                      <a16:colId xmlns:a16="http://schemas.microsoft.com/office/drawing/2014/main" val="1530424360"/>
                    </a:ext>
                  </a:extLst>
                </a:gridCol>
                <a:gridCol w="1214745">
                  <a:extLst>
                    <a:ext uri="{9D8B030D-6E8A-4147-A177-3AD203B41FA5}">
                      <a16:colId xmlns:a16="http://schemas.microsoft.com/office/drawing/2014/main" val="2252954782"/>
                    </a:ext>
                  </a:extLst>
                </a:gridCol>
                <a:gridCol w="1214745">
                  <a:extLst>
                    <a:ext uri="{9D8B030D-6E8A-4147-A177-3AD203B41FA5}">
                      <a16:colId xmlns:a16="http://schemas.microsoft.com/office/drawing/2014/main" val="2982332209"/>
                    </a:ext>
                  </a:extLst>
                </a:gridCol>
                <a:gridCol w="1214745">
                  <a:extLst>
                    <a:ext uri="{9D8B030D-6E8A-4147-A177-3AD203B41FA5}">
                      <a16:colId xmlns:a16="http://schemas.microsoft.com/office/drawing/2014/main" val="2542757677"/>
                    </a:ext>
                  </a:extLst>
                </a:gridCol>
              </a:tblGrid>
              <a:tr h="370840">
                <a:tc>
                  <a:txBody>
                    <a:bodyPr/>
                    <a:lstStyle/>
                    <a:p>
                      <a:pPr algn="ctr"/>
                      <a:r>
                        <a:rPr lang="en-US" sz="1500" dirty="0">
                          <a:solidFill>
                            <a:schemeClr val="bg1"/>
                          </a:solidFill>
                        </a:rPr>
                        <a:t>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10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15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20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25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30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35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40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749114"/>
                  </a:ext>
                </a:extLst>
              </a:tr>
            </a:tbl>
          </a:graphicData>
        </a:graphic>
      </p:graphicFrame>
      <p:graphicFrame>
        <p:nvGraphicFramePr>
          <p:cNvPr id="25" name="X Axis Label">
            <a:extLst>
              <a:ext uri="{FF2B5EF4-FFF2-40B4-BE49-F238E27FC236}">
                <a16:creationId xmlns:a16="http://schemas.microsoft.com/office/drawing/2014/main" id="{A2032564-2CCF-4DD4-B81D-39348C7D382B}"/>
              </a:ext>
            </a:extLst>
          </p:cNvPr>
          <p:cNvGraphicFramePr>
            <a:graphicFrameLocks noGrp="1"/>
          </p:cNvGraphicFramePr>
          <p:nvPr>
            <p:extLst>
              <p:ext uri="{D42A27DB-BD31-4B8C-83A1-F6EECF244321}">
                <p14:modId xmlns:p14="http://schemas.microsoft.com/office/powerpoint/2010/main" val="3679296935"/>
              </p:ext>
            </p:extLst>
          </p:nvPr>
        </p:nvGraphicFramePr>
        <p:xfrm>
          <a:off x="808580" y="6057132"/>
          <a:ext cx="10698480" cy="370840"/>
        </p:xfrm>
        <a:graphic>
          <a:graphicData uri="http://schemas.openxmlformats.org/drawingml/2006/table">
            <a:tbl>
              <a:tblPr firstRow="1" bandRow="1"/>
              <a:tblGrid>
                <a:gridCol w="10698480">
                  <a:extLst>
                    <a:ext uri="{9D8B030D-6E8A-4147-A177-3AD203B41FA5}">
                      <a16:colId xmlns:a16="http://schemas.microsoft.com/office/drawing/2014/main" val="1512163362"/>
                    </a:ext>
                  </a:extLst>
                </a:gridCol>
              </a:tblGrid>
              <a:tr h="370840">
                <a:tc>
                  <a:txBody>
                    <a:bodyPr/>
                    <a:lstStyle/>
                    <a:p>
                      <a:pPr algn="ctr"/>
                      <a:r>
                        <a:rPr lang="en-US" sz="1500" dirty="0">
                          <a:solidFill>
                            <a:schemeClr val="bg1"/>
                          </a:solidFill>
                        </a:rPr>
                        <a:t>Months Since Hiking Cycle Started</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94749114"/>
                  </a:ext>
                </a:extLst>
              </a:tr>
            </a:tbl>
          </a:graphicData>
        </a:graphic>
      </p:graphicFrame>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Fastest Tightening Pace Since 1980s</a:t>
            </a:r>
          </a:p>
        </p:txBody>
      </p:sp>
      <p:grpSp>
        <p:nvGrpSpPr>
          <p:cNvPr id="51" name="Group 50">
            <a:extLst>
              <a:ext uri="{FF2B5EF4-FFF2-40B4-BE49-F238E27FC236}">
                <a16:creationId xmlns:a16="http://schemas.microsoft.com/office/drawing/2014/main" id="{E643EAE4-1480-4E47-8EF3-4CC22837F5AE}"/>
              </a:ext>
            </a:extLst>
          </p:cNvPr>
          <p:cNvGrpSpPr/>
          <p:nvPr/>
        </p:nvGrpSpPr>
        <p:grpSpPr>
          <a:xfrm>
            <a:off x="1389376" y="1445493"/>
            <a:ext cx="3646941" cy="4265613"/>
            <a:chOff x="1389376" y="1443907"/>
            <a:chExt cx="3646941" cy="4267200"/>
          </a:xfrm>
        </p:grpSpPr>
        <p:sp>
          <p:nvSpPr>
            <p:cNvPr id="30" name="Fed Projections Line">
              <a:extLst>
                <a:ext uri="{FF2B5EF4-FFF2-40B4-BE49-F238E27FC236}">
                  <a16:creationId xmlns:a16="http://schemas.microsoft.com/office/drawing/2014/main" id="{3FD59286-6ADE-45BB-90BB-B517E2171265}"/>
                </a:ext>
              </a:extLst>
            </p:cNvPr>
            <p:cNvSpPr>
              <a:spLocks/>
            </p:cNvSpPr>
            <p:nvPr/>
          </p:nvSpPr>
          <p:spPr bwMode="auto">
            <a:xfrm>
              <a:off x="1389376" y="1870944"/>
              <a:ext cx="2927350" cy="3840163"/>
            </a:xfrm>
            <a:custGeom>
              <a:avLst/>
              <a:gdLst>
                <a:gd name="T0" fmla="*/ 0 w 1844"/>
                <a:gd name="T1" fmla="*/ 2419 h 2419"/>
                <a:gd name="T2" fmla="*/ 168 w 1844"/>
                <a:gd name="T3" fmla="*/ 2285 h 2419"/>
                <a:gd name="T4" fmla="*/ 335 w 1844"/>
                <a:gd name="T5" fmla="*/ 2285 h 2419"/>
                <a:gd name="T6" fmla="*/ 504 w 1844"/>
                <a:gd name="T7" fmla="*/ 2016 h 2419"/>
                <a:gd name="T8" fmla="*/ 671 w 1844"/>
                <a:gd name="T9" fmla="*/ 1613 h 2419"/>
                <a:gd name="T10" fmla="*/ 839 w 1844"/>
                <a:gd name="T11" fmla="*/ 1210 h 2419"/>
                <a:gd name="T12" fmla="*/ 1006 w 1844"/>
                <a:gd name="T13" fmla="*/ 1210 h 2419"/>
                <a:gd name="T14" fmla="*/ 1174 w 1844"/>
                <a:gd name="T15" fmla="*/ 807 h 2419"/>
                <a:gd name="T16" fmla="*/ 1341 w 1844"/>
                <a:gd name="T17" fmla="*/ 807 h 2419"/>
                <a:gd name="T18" fmla="*/ 1509 w 1844"/>
                <a:gd name="T19" fmla="*/ 404 h 2419"/>
                <a:gd name="T20" fmla="*/ 1676 w 1844"/>
                <a:gd name="T21" fmla="*/ 135 h 2419"/>
                <a:gd name="T22" fmla="*/ 1844 w 1844"/>
                <a:gd name="T23" fmla="*/ 0 h 2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44" h="2419">
                  <a:moveTo>
                    <a:pt x="0" y="2419"/>
                  </a:moveTo>
                  <a:lnTo>
                    <a:pt x="168" y="2285"/>
                  </a:lnTo>
                  <a:lnTo>
                    <a:pt x="335" y="2285"/>
                  </a:lnTo>
                  <a:lnTo>
                    <a:pt x="504" y="2016"/>
                  </a:lnTo>
                  <a:lnTo>
                    <a:pt x="671" y="1613"/>
                  </a:lnTo>
                  <a:lnTo>
                    <a:pt x="839" y="1210"/>
                  </a:lnTo>
                  <a:lnTo>
                    <a:pt x="1006" y="1210"/>
                  </a:lnTo>
                  <a:lnTo>
                    <a:pt x="1174" y="807"/>
                  </a:lnTo>
                  <a:lnTo>
                    <a:pt x="1341" y="807"/>
                  </a:lnTo>
                  <a:lnTo>
                    <a:pt x="1509" y="404"/>
                  </a:lnTo>
                  <a:lnTo>
                    <a:pt x="1676" y="135"/>
                  </a:lnTo>
                  <a:lnTo>
                    <a:pt x="1844" y="0"/>
                  </a:lnTo>
                </a:path>
              </a:pathLst>
            </a:custGeom>
            <a:noFill/>
            <a:ln w="38100" cap="rnd">
              <a:solidFill>
                <a:srgbClr val="FFD757"/>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7" name="Straight Connector 6">
              <a:extLst>
                <a:ext uri="{FF2B5EF4-FFF2-40B4-BE49-F238E27FC236}">
                  <a16:creationId xmlns:a16="http://schemas.microsoft.com/office/drawing/2014/main" id="{A1697A2C-741B-4631-95D4-62DCAFC398BA}"/>
                </a:ext>
              </a:extLst>
            </p:cNvPr>
            <p:cNvCxnSpPr>
              <a:cxnSpLocks/>
              <a:stCxn id="30" idx="11"/>
            </p:cNvCxnSpPr>
            <p:nvPr/>
          </p:nvCxnSpPr>
          <p:spPr>
            <a:xfrm>
              <a:off x="4316726" y="1870944"/>
              <a:ext cx="291992" cy="3050"/>
            </a:xfrm>
            <a:prstGeom prst="line">
              <a:avLst/>
            </a:prstGeom>
            <a:ln w="38100" cap="rnd">
              <a:solidFill>
                <a:srgbClr val="FFD757"/>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45EC14ED-B9DD-4F7D-8810-099D442A8761}"/>
                </a:ext>
              </a:extLst>
            </p:cNvPr>
            <p:cNvCxnSpPr>
              <a:cxnSpLocks/>
            </p:cNvCxnSpPr>
            <p:nvPr/>
          </p:nvCxnSpPr>
          <p:spPr>
            <a:xfrm flipV="1">
              <a:off x="4608718" y="1695489"/>
              <a:ext cx="180943" cy="175455"/>
            </a:xfrm>
            <a:prstGeom prst="line">
              <a:avLst/>
            </a:prstGeom>
            <a:ln w="38100" cap="rnd">
              <a:solidFill>
                <a:srgbClr val="FFD757"/>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0CFC5146-99CC-4D83-98BC-0B2174D617FF}"/>
                </a:ext>
              </a:extLst>
            </p:cNvPr>
            <p:cNvCxnSpPr>
              <a:cxnSpLocks/>
            </p:cNvCxnSpPr>
            <p:nvPr/>
          </p:nvCxnSpPr>
          <p:spPr>
            <a:xfrm flipV="1">
              <a:off x="4816241" y="1443907"/>
              <a:ext cx="220076" cy="216545"/>
            </a:xfrm>
            <a:prstGeom prst="line">
              <a:avLst/>
            </a:prstGeom>
            <a:ln w="38100" cap="rnd">
              <a:solidFill>
                <a:srgbClr val="FFD757"/>
              </a:solidFill>
              <a:prstDash val="sys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6110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75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wipe(down)">
                                      <p:cBhvr>
                                        <p:cTn id="10" dur="750"/>
                                        <p:tgtEl>
                                          <p:spTgt spid="41"/>
                                        </p:tgtEl>
                                      </p:cBhvr>
                                    </p:animEffect>
                                  </p:childTnLst>
                                </p:cTn>
                              </p:par>
                              <p:par>
                                <p:cTn id="11" presetID="22" presetClass="entr" presetSubtype="8"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750"/>
                                        <p:tgtEl>
                                          <p:spTgt spid="2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750"/>
                                        <p:tgtEl>
                                          <p:spTgt spid="13"/>
                                        </p:tgtEl>
                                      </p:cBhvr>
                                    </p:animEffect>
                                  </p:childTnLst>
                                </p:cTn>
                              </p:par>
                              <p:par>
                                <p:cTn id="17" presetID="22" presetClass="entr" presetSubtype="8"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left)">
                                      <p:cBhvr>
                                        <p:cTn id="19" dur="750"/>
                                        <p:tgtEl>
                                          <p:spTgt spid="2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750"/>
                                        <p:tgtEl>
                                          <p:spTgt spid="35"/>
                                        </p:tgtEl>
                                      </p:cBhvr>
                                    </p:animEffect>
                                  </p:childTnLst>
                                </p:cTn>
                              </p:par>
                            </p:childTnLst>
                          </p:cTn>
                        </p:par>
                        <p:par>
                          <p:cTn id="23" fill="hold">
                            <p:stCondLst>
                              <p:cond delay="750"/>
                            </p:stCondLst>
                            <p:childTnLst>
                              <p:par>
                                <p:cTn id="24" presetID="22" presetClass="entr" presetSubtype="8"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left)">
                                      <p:cBhvr>
                                        <p:cTn id="26" dur="200"/>
                                        <p:tgtEl>
                                          <p:spTgt spid="14"/>
                                        </p:tgtEl>
                                      </p:cBhvr>
                                    </p:animEffect>
                                  </p:childTnLst>
                                </p:cTn>
                              </p:par>
                            </p:childTnLst>
                          </p:cTn>
                        </p:par>
                        <p:par>
                          <p:cTn id="27" fill="hold">
                            <p:stCondLst>
                              <p:cond delay="950"/>
                            </p:stCondLst>
                            <p:childTnLst>
                              <p:par>
                                <p:cTn id="28" presetID="10" presetClass="entr" presetSubtype="0" fill="hold" grpId="0" nodeType="after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200"/>
                                        <p:tgtEl>
                                          <p:spTgt spid="19"/>
                                        </p:tgtEl>
                                      </p:cBhvr>
                                    </p:animEffect>
                                  </p:childTnLst>
                                </p:cTn>
                              </p:par>
                            </p:childTnLst>
                          </p:cTn>
                        </p:par>
                        <p:par>
                          <p:cTn id="31" fill="hold">
                            <p:stCondLst>
                              <p:cond delay="1150"/>
                            </p:stCondLst>
                            <p:childTnLst>
                              <p:par>
                                <p:cTn id="32" presetID="22" presetClass="entr" presetSubtype="8"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200"/>
                                        <p:tgtEl>
                                          <p:spTgt spid="24"/>
                                        </p:tgtEl>
                                      </p:cBhvr>
                                    </p:animEffect>
                                  </p:childTnLst>
                                </p:cTn>
                              </p:par>
                            </p:childTnLst>
                          </p:cTn>
                        </p:par>
                        <p:par>
                          <p:cTn id="35" fill="hold">
                            <p:stCondLst>
                              <p:cond delay="1350"/>
                            </p:stCondLst>
                            <p:childTnLst>
                              <p:par>
                                <p:cTn id="36" presetID="10" presetClass="entr" presetSubtype="0" fill="hold" nodeType="afterEffect">
                                  <p:stCondLst>
                                    <p:cond delay="0"/>
                                  </p:stCondLst>
                                  <p:childTnLst>
                                    <p:set>
                                      <p:cBhvr>
                                        <p:cTn id="37" dur="1" fill="hold">
                                          <p:stCondLst>
                                            <p:cond delay="0"/>
                                          </p:stCondLst>
                                        </p:cTn>
                                        <p:tgtEl>
                                          <p:spTgt spid="15">
                                            <p:txEl>
                                              <p:pRg st="0" end="0"/>
                                            </p:txEl>
                                          </p:spTgt>
                                        </p:tgtEl>
                                        <p:attrNameLst>
                                          <p:attrName>style.visibility</p:attrName>
                                        </p:attrNameLst>
                                      </p:cBhvr>
                                      <p:to>
                                        <p:strVal val="visible"/>
                                      </p:to>
                                    </p:set>
                                    <p:animEffect transition="in" filter="fade">
                                      <p:cBhvr>
                                        <p:cTn id="38" dur="200"/>
                                        <p:tgtEl>
                                          <p:spTgt spid="15">
                                            <p:txEl>
                                              <p:pRg st="0" end="0"/>
                                            </p:txEl>
                                          </p:spTgt>
                                        </p:tgtEl>
                                      </p:cBhvr>
                                    </p:animEffect>
                                  </p:childTnLst>
                                </p:cTn>
                              </p:par>
                            </p:childTnLst>
                          </p:cTn>
                        </p:par>
                        <p:par>
                          <p:cTn id="39" fill="hold">
                            <p:stCondLst>
                              <p:cond delay="1550"/>
                            </p:stCondLst>
                            <p:childTnLst>
                              <p:par>
                                <p:cTn id="40" presetID="22" presetClass="entr" presetSubtype="8" fill="hold" grpId="0" nodeType="after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wipe(left)">
                                      <p:cBhvr>
                                        <p:cTn id="42" dur="200"/>
                                        <p:tgtEl>
                                          <p:spTgt spid="26"/>
                                        </p:tgtEl>
                                      </p:cBhvr>
                                    </p:animEffect>
                                  </p:childTnLst>
                                </p:cTn>
                              </p:par>
                            </p:childTnLst>
                          </p:cTn>
                        </p:par>
                        <p:par>
                          <p:cTn id="43" fill="hold">
                            <p:stCondLst>
                              <p:cond delay="1750"/>
                            </p:stCondLst>
                            <p:childTnLst>
                              <p:par>
                                <p:cTn id="44" presetID="10" presetClass="entr" presetSubtype="0" fill="hold" nodeType="afterEffect">
                                  <p:stCondLst>
                                    <p:cond delay="0"/>
                                  </p:stCondLst>
                                  <p:childTnLst>
                                    <p:set>
                                      <p:cBhvr>
                                        <p:cTn id="45" dur="1" fill="hold">
                                          <p:stCondLst>
                                            <p:cond delay="0"/>
                                          </p:stCondLst>
                                        </p:cTn>
                                        <p:tgtEl>
                                          <p:spTgt spid="16">
                                            <p:txEl>
                                              <p:pRg st="0" end="0"/>
                                            </p:txEl>
                                          </p:spTgt>
                                        </p:tgtEl>
                                        <p:attrNameLst>
                                          <p:attrName>style.visibility</p:attrName>
                                        </p:attrNameLst>
                                      </p:cBhvr>
                                      <p:to>
                                        <p:strVal val="visible"/>
                                      </p:to>
                                    </p:set>
                                    <p:animEffect transition="in" filter="fade">
                                      <p:cBhvr>
                                        <p:cTn id="46" dur="200"/>
                                        <p:tgtEl>
                                          <p:spTgt spid="16">
                                            <p:txEl>
                                              <p:pRg st="0" end="0"/>
                                            </p:txEl>
                                          </p:spTgt>
                                        </p:tgtEl>
                                      </p:cBhvr>
                                    </p:animEffect>
                                  </p:childTnLst>
                                </p:cTn>
                              </p:par>
                            </p:childTnLst>
                          </p:cTn>
                        </p:par>
                        <p:par>
                          <p:cTn id="47" fill="hold">
                            <p:stCondLst>
                              <p:cond delay="1950"/>
                            </p:stCondLst>
                            <p:childTnLst>
                              <p:par>
                                <p:cTn id="48" presetID="22" presetClass="entr" presetSubtype="8"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Effect transition="in" filter="wipe(left)">
                                      <p:cBhvr>
                                        <p:cTn id="50" dur="200"/>
                                        <p:tgtEl>
                                          <p:spTgt spid="27"/>
                                        </p:tgtEl>
                                      </p:cBhvr>
                                    </p:animEffect>
                                  </p:childTnLst>
                                </p:cTn>
                              </p:par>
                            </p:childTnLst>
                          </p:cTn>
                        </p:par>
                        <p:par>
                          <p:cTn id="51" fill="hold">
                            <p:stCondLst>
                              <p:cond delay="2150"/>
                            </p:stCondLst>
                            <p:childTnLst>
                              <p:par>
                                <p:cTn id="52" presetID="10"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200"/>
                                        <p:tgtEl>
                                          <p:spTgt spid="20"/>
                                        </p:tgtEl>
                                      </p:cBhvr>
                                    </p:animEffect>
                                  </p:childTnLst>
                                </p:cTn>
                              </p:par>
                            </p:childTnLst>
                          </p:cTn>
                        </p:par>
                        <p:par>
                          <p:cTn id="55" fill="hold">
                            <p:stCondLst>
                              <p:cond delay="235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200"/>
                                        <p:tgtEl>
                                          <p:spTgt spid="28"/>
                                        </p:tgtEl>
                                      </p:cBhvr>
                                    </p:animEffect>
                                  </p:childTnLst>
                                </p:cTn>
                              </p:par>
                            </p:childTnLst>
                          </p:cTn>
                        </p:par>
                        <p:par>
                          <p:cTn id="59" fill="hold">
                            <p:stCondLst>
                              <p:cond delay="2550"/>
                            </p:stCondLst>
                            <p:childTnLst>
                              <p:par>
                                <p:cTn id="60" presetID="10" presetClass="entr" presetSubtype="0" fill="hold" nodeType="afterEffect">
                                  <p:stCondLst>
                                    <p:cond delay="0"/>
                                  </p:stCondLst>
                                  <p:childTnLst>
                                    <p:set>
                                      <p:cBhvr>
                                        <p:cTn id="61" dur="1" fill="hold">
                                          <p:stCondLst>
                                            <p:cond delay="0"/>
                                          </p:stCondLst>
                                        </p:cTn>
                                        <p:tgtEl>
                                          <p:spTgt spid="17">
                                            <p:txEl>
                                              <p:pRg st="0" end="0"/>
                                            </p:txEl>
                                          </p:spTgt>
                                        </p:tgtEl>
                                        <p:attrNameLst>
                                          <p:attrName>style.visibility</p:attrName>
                                        </p:attrNameLst>
                                      </p:cBhvr>
                                      <p:to>
                                        <p:strVal val="visible"/>
                                      </p:to>
                                    </p:set>
                                    <p:animEffect transition="in" filter="fade">
                                      <p:cBhvr>
                                        <p:cTn id="62" dur="200"/>
                                        <p:tgtEl>
                                          <p:spTgt spid="17">
                                            <p:txEl>
                                              <p:pRg st="0" end="0"/>
                                            </p:txEl>
                                          </p:spTgt>
                                        </p:tgtEl>
                                      </p:cBhvr>
                                    </p:animEffect>
                                  </p:childTnLst>
                                </p:cTn>
                              </p:par>
                            </p:childTnLst>
                          </p:cTn>
                        </p:par>
                        <p:par>
                          <p:cTn id="63" fill="hold">
                            <p:stCondLst>
                              <p:cond delay="2750"/>
                            </p:stCondLst>
                            <p:childTnLst>
                              <p:par>
                                <p:cTn id="64" presetID="22" presetClass="entr" presetSubtype="8"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wipe(left)">
                                      <p:cBhvr>
                                        <p:cTn id="66" dur="200"/>
                                        <p:tgtEl>
                                          <p:spTgt spid="29"/>
                                        </p:tgtEl>
                                      </p:cBhvr>
                                    </p:animEffect>
                                  </p:childTnLst>
                                </p:cTn>
                              </p:par>
                            </p:childTnLst>
                          </p:cTn>
                        </p:par>
                        <p:par>
                          <p:cTn id="67" fill="hold">
                            <p:stCondLst>
                              <p:cond delay="2950"/>
                            </p:stCondLst>
                            <p:childTnLst>
                              <p:par>
                                <p:cTn id="68" presetID="10" presetClass="entr" presetSubtype="0" fill="hold" nodeType="afterEffect">
                                  <p:stCondLst>
                                    <p:cond delay="0"/>
                                  </p:stCondLst>
                                  <p:childTnLst>
                                    <p:set>
                                      <p:cBhvr>
                                        <p:cTn id="69" dur="1" fill="hold">
                                          <p:stCondLst>
                                            <p:cond delay="0"/>
                                          </p:stCondLst>
                                        </p:cTn>
                                        <p:tgtEl>
                                          <p:spTgt spid="18">
                                            <p:txEl>
                                              <p:pRg st="0" end="0"/>
                                            </p:txEl>
                                          </p:spTgt>
                                        </p:tgtEl>
                                        <p:attrNameLst>
                                          <p:attrName>style.visibility</p:attrName>
                                        </p:attrNameLst>
                                      </p:cBhvr>
                                      <p:to>
                                        <p:strVal val="visible"/>
                                      </p:to>
                                    </p:set>
                                    <p:animEffect transition="in" filter="fade">
                                      <p:cBhvr>
                                        <p:cTn id="70" dur="200"/>
                                        <p:tgtEl>
                                          <p:spTgt spid="18">
                                            <p:txEl>
                                              <p:pRg st="0" end="0"/>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500"/>
                            </p:stCondLst>
                            <p:childTnLst>
                              <p:par>
                                <p:cTn id="77" presetID="10" presetClass="entr" presetSubtype="0" fill="hold" grpId="0" nodeType="afterEffect">
                                  <p:stCondLst>
                                    <p:cond delay="0"/>
                                  </p:stCondLst>
                                  <p:childTnLst>
                                    <p:set>
                                      <p:cBhvr>
                                        <p:cTn id="78" dur="1" fill="hold">
                                          <p:stCondLst>
                                            <p:cond delay="0"/>
                                          </p:stCondLst>
                                        </p:cTn>
                                        <p:tgtEl>
                                          <p:spTgt spid="2"/>
                                        </p:tgtEl>
                                        <p:attrNameLst>
                                          <p:attrName>style.visibility</p:attrName>
                                        </p:attrNameLst>
                                      </p:cBhvr>
                                      <p:to>
                                        <p:strVal val="visible"/>
                                      </p:to>
                                    </p:set>
                                    <p:animEffect transition="in" filter="fade">
                                      <p:cBhvr>
                                        <p:cTn id="79" dur="750"/>
                                        <p:tgtEl>
                                          <p:spTgt spid="2"/>
                                        </p:tgtEl>
                                      </p:cBhvr>
                                    </p:animEffect>
                                  </p:childTnLst>
                                </p:cTn>
                              </p:par>
                              <p:par>
                                <p:cTn id="80" presetID="10" presetClass="entr" presetSubtype="0" fill="hold" nodeType="withEffect">
                                  <p:stCondLst>
                                    <p:cond delay="0"/>
                                  </p:stCondLst>
                                  <p:childTnLst>
                                    <p:set>
                                      <p:cBhvr>
                                        <p:cTn id="81" dur="1" fill="hold">
                                          <p:stCondLst>
                                            <p:cond delay="0"/>
                                          </p:stCondLst>
                                        </p:cTn>
                                        <p:tgtEl>
                                          <p:spTgt spid="4"/>
                                        </p:tgtEl>
                                        <p:attrNameLst>
                                          <p:attrName>style.visibility</p:attrName>
                                        </p:attrNameLst>
                                      </p:cBhvr>
                                      <p:to>
                                        <p:strVal val="visible"/>
                                      </p:to>
                                    </p:set>
                                    <p:animEffect transition="in" filter="fade">
                                      <p:cBhvr>
                                        <p:cTn id="82"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5" grpId="0"/>
      <p:bldP spid="12" grpId="0"/>
      <p:bldP spid="14" grpId="0" animBg="1"/>
      <p:bldP spid="24" grpId="0" animBg="1"/>
      <p:bldP spid="26" grpId="0" animBg="1"/>
      <p:bldP spid="27" grpId="0" animBg="1"/>
      <p:bldP spid="28" grpId="0" animBg="1"/>
      <p:bldP spid="29" grpId="0" animBg="1"/>
      <p:bldP spid="19" grpId="0"/>
      <p:bldP spid="20"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7" name="Gridlines">
            <a:extLst>
              <a:ext uri="{FF2B5EF4-FFF2-40B4-BE49-F238E27FC236}">
                <a16:creationId xmlns:a16="http://schemas.microsoft.com/office/drawing/2014/main" id="{8ACAB3C9-3482-4542-BB58-DC929A81C6A9}"/>
              </a:ext>
            </a:extLst>
          </p:cNvPr>
          <p:cNvSpPr>
            <a:spLocks noEditPoints="1"/>
          </p:cNvSpPr>
          <p:nvPr/>
        </p:nvSpPr>
        <p:spPr bwMode="auto">
          <a:xfrm>
            <a:off x="1427480" y="1604188"/>
            <a:ext cx="9309100" cy="4267200"/>
          </a:xfrm>
          <a:custGeom>
            <a:avLst/>
            <a:gdLst>
              <a:gd name="T0" fmla="*/ 0 w 5864"/>
              <a:gd name="T1" fmla="*/ 2688 h 2688"/>
              <a:gd name="T2" fmla="*/ 5864 w 5864"/>
              <a:gd name="T3" fmla="*/ 2688 h 2688"/>
              <a:gd name="T4" fmla="*/ 0 w 5864"/>
              <a:gd name="T5" fmla="*/ 2150 h 2688"/>
              <a:gd name="T6" fmla="*/ 5864 w 5864"/>
              <a:gd name="T7" fmla="*/ 2150 h 2688"/>
              <a:gd name="T8" fmla="*/ 0 w 5864"/>
              <a:gd name="T9" fmla="*/ 1612 h 2688"/>
              <a:gd name="T10" fmla="*/ 5864 w 5864"/>
              <a:gd name="T11" fmla="*/ 1612 h 2688"/>
              <a:gd name="T12" fmla="*/ 0 w 5864"/>
              <a:gd name="T13" fmla="*/ 1075 h 2688"/>
              <a:gd name="T14" fmla="*/ 5864 w 5864"/>
              <a:gd name="T15" fmla="*/ 1075 h 2688"/>
              <a:gd name="T16" fmla="*/ 0 w 5864"/>
              <a:gd name="T17" fmla="*/ 538 h 2688"/>
              <a:gd name="T18" fmla="*/ 5864 w 5864"/>
              <a:gd name="T19" fmla="*/ 538 h 2688"/>
              <a:gd name="T20" fmla="*/ 0 w 5864"/>
              <a:gd name="T21" fmla="*/ 0 h 2688"/>
              <a:gd name="T22" fmla="*/ 5864 w 5864"/>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64" h="2688">
                <a:moveTo>
                  <a:pt x="0" y="2688"/>
                </a:moveTo>
                <a:lnTo>
                  <a:pt x="5864" y="2688"/>
                </a:lnTo>
                <a:moveTo>
                  <a:pt x="0" y="2150"/>
                </a:moveTo>
                <a:lnTo>
                  <a:pt x="5864" y="2150"/>
                </a:lnTo>
                <a:moveTo>
                  <a:pt x="0" y="1612"/>
                </a:moveTo>
                <a:lnTo>
                  <a:pt x="5864" y="1612"/>
                </a:lnTo>
                <a:moveTo>
                  <a:pt x="0" y="1075"/>
                </a:moveTo>
                <a:lnTo>
                  <a:pt x="5864" y="1075"/>
                </a:lnTo>
                <a:moveTo>
                  <a:pt x="0" y="538"/>
                </a:moveTo>
                <a:lnTo>
                  <a:pt x="5864" y="538"/>
                </a:lnTo>
                <a:moveTo>
                  <a:pt x="0" y="0"/>
                </a:moveTo>
                <a:lnTo>
                  <a:pt x="5864"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Fed Funds Line">
            <a:extLst>
              <a:ext uri="{FF2B5EF4-FFF2-40B4-BE49-F238E27FC236}">
                <a16:creationId xmlns:a16="http://schemas.microsoft.com/office/drawing/2014/main" id="{A9D6FF00-913F-43FB-9AC1-945FE3744BB5}"/>
              </a:ext>
            </a:extLst>
          </p:cNvPr>
          <p:cNvSpPr>
            <a:spLocks/>
          </p:cNvSpPr>
          <p:nvPr/>
        </p:nvSpPr>
        <p:spPr bwMode="auto">
          <a:xfrm>
            <a:off x="1427480" y="2029638"/>
            <a:ext cx="4654550" cy="3627438"/>
          </a:xfrm>
          <a:custGeom>
            <a:avLst/>
            <a:gdLst>
              <a:gd name="T0" fmla="*/ 0 w 2932"/>
              <a:gd name="T1" fmla="*/ 2285 h 2285"/>
              <a:gd name="T2" fmla="*/ 248 w 2932"/>
              <a:gd name="T3" fmla="*/ 2285 h 2285"/>
              <a:gd name="T4" fmla="*/ 474 w 2932"/>
              <a:gd name="T5" fmla="*/ 2285 h 2285"/>
              <a:gd name="T6" fmla="*/ 723 w 2932"/>
              <a:gd name="T7" fmla="*/ 2150 h 2285"/>
              <a:gd name="T8" fmla="*/ 964 w 2932"/>
              <a:gd name="T9" fmla="*/ 2150 h 2285"/>
              <a:gd name="T10" fmla="*/ 1212 w 2932"/>
              <a:gd name="T11" fmla="*/ 1882 h 2285"/>
              <a:gd name="T12" fmla="*/ 1453 w 2932"/>
              <a:gd name="T13" fmla="*/ 1479 h 2285"/>
              <a:gd name="T14" fmla="*/ 1703 w 2932"/>
              <a:gd name="T15" fmla="*/ 1076 h 2285"/>
              <a:gd name="T16" fmla="*/ 1952 w 2932"/>
              <a:gd name="T17" fmla="*/ 1076 h 2285"/>
              <a:gd name="T18" fmla="*/ 2193 w 2932"/>
              <a:gd name="T19" fmla="*/ 673 h 2285"/>
              <a:gd name="T20" fmla="*/ 2441 w 2932"/>
              <a:gd name="T21" fmla="*/ 673 h 2285"/>
              <a:gd name="T22" fmla="*/ 2682 w 2932"/>
              <a:gd name="T23" fmla="*/ 269 h 2285"/>
              <a:gd name="T24" fmla="*/ 2932 w 2932"/>
              <a:gd name="T25" fmla="*/ 0 h 2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32" h="2285">
                <a:moveTo>
                  <a:pt x="0" y="2285"/>
                </a:moveTo>
                <a:lnTo>
                  <a:pt x="248" y="2285"/>
                </a:lnTo>
                <a:lnTo>
                  <a:pt x="474" y="2285"/>
                </a:lnTo>
                <a:lnTo>
                  <a:pt x="723" y="2150"/>
                </a:lnTo>
                <a:lnTo>
                  <a:pt x="964" y="2150"/>
                </a:lnTo>
                <a:lnTo>
                  <a:pt x="1212" y="1882"/>
                </a:lnTo>
                <a:lnTo>
                  <a:pt x="1453" y="1479"/>
                </a:lnTo>
                <a:lnTo>
                  <a:pt x="1703" y="1076"/>
                </a:lnTo>
                <a:lnTo>
                  <a:pt x="1952" y="1076"/>
                </a:lnTo>
                <a:lnTo>
                  <a:pt x="2193" y="673"/>
                </a:lnTo>
                <a:lnTo>
                  <a:pt x="2441" y="673"/>
                </a:lnTo>
                <a:lnTo>
                  <a:pt x="2682" y="269"/>
                </a:lnTo>
                <a:lnTo>
                  <a:pt x="2932" y="0"/>
                </a:lnTo>
              </a:path>
            </a:pathLst>
          </a:custGeom>
          <a:noFill/>
          <a:ln w="38100"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srgbClr val="89CAFF"/>
              </a:solidFill>
            </a:endParaRPr>
          </a:p>
        </p:txBody>
      </p:sp>
      <p:grpSp>
        <p:nvGrpSpPr>
          <p:cNvPr id="33" name="Y Axis">
            <a:extLst>
              <a:ext uri="{FF2B5EF4-FFF2-40B4-BE49-F238E27FC236}">
                <a16:creationId xmlns:a16="http://schemas.microsoft.com/office/drawing/2014/main" id="{08F1486C-1F13-49AB-8419-A3669C8AE236}"/>
              </a:ext>
            </a:extLst>
          </p:cNvPr>
          <p:cNvGrpSpPr/>
          <p:nvPr/>
        </p:nvGrpSpPr>
        <p:grpSpPr>
          <a:xfrm>
            <a:off x="860982" y="1503603"/>
            <a:ext cx="373500" cy="4499619"/>
            <a:chOff x="793750" y="1263651"/>
            <a:chExt cx="373500" cy="4499619"/>
          </a:xfrm>
        </p:grpSpPr>
        <p:sp>
          <p:nvSpPr>
            <p:cNvPr id="18" name="Rectangle 8">
              <a:extLst>
                <a:ext uri="{FF2B5EF4-FFF2-40B4-BE49-F238E27FC236}">
                  <a16:creationId xmlns:a16="http://schemas.microsoft.com/office/drawing/2014/main" id="{76471459-5B72-4854-8290-F73E3907001B}"/>
                </a:ext>
              </a:extLst>
            </p:cNvPr>
            <p:cNvSpPr>
              <a:spLocks noChangeArrowheads="1"/>
            </p:cNvSpPr>
            <p:nvPr/>
          </p:nvSpPr>
          <p:spPr bwMode="auto">
            <a:xfrm>
              <a:off x="793750" y="5532438"/>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0.00</a:t>
              </a:r>
              <a:endParaRPr kumimoji="0" lang="en-US" altLang="en-US" sz="1500" b="0" i="0" u="none" strike="noStrike" cap="none" normalizeH="0" baseline="0">
                <a:ln>
                  <a:noFill/>
                </a:ln>
                <a:solidFill>
                  <a:schemeClr val="tx1"/>
                </a:solidFill>
                <a:effectLst/>
              </a:endParaRPr>
            </a:p>
          </p:txBody>
        </p:sp>
        <p:sp>
          <p:nvSpPr>
            <p:cNvPr id="19" name="Rectangle 9">
              <a:extLst>
                <a:ext uri="{FF2B5EF4-FFF2-40B4-BE49-F238E27FC236}">
                  <a16:creationId xmlns:a16="http://schemas.microsoft.com/office/drawing/2014/main" id="{1ABE11BA-8854-4EE3-8E9C-AF2EF997CB10}"/>
                </a:ext>
              </a:extLst>
            </p:cNvPr>
            <p:cNvSpPr>
              <a:spLocks noChangeArrowheads="1"/>
            </p:cNvSpPr>
            <p:nvPr/>
          </p:nvSpPr>
          <p:spPr bwMode="auto">
            <a:xfrm>
              <a:off x="793750" y="4678363"/>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1.00</a:t>
              </a:r>
              <a:endParaRPr kumimoji="0" lang="en-US" altLang="en-US" sz="1500" b="0" i="0" u="none" strike="noStrike" cap="none" normalizeH="0" baseline="0">
                <a:ln>
                  <a:noFill/>
                </a:ln>
                <a:solidFill>
                  <a:schemeClr val="tx1"/>
                </a:solidFill>
                <a:effectLst/>
              </a:endParaRPr>
            </a:p>
          </p:txBody>
        </p:sp>
        <p:sp>
          <p:nvSpPr>
            <p:cNvPr id="20" name="Rectangle 10">
              <a:extLst>
                <a:ext uri="{FF2B5EF4-FFF2-40B4-BE49-F238E27FC236}">
                  <a16:creationId xmlns:a16="http://schemas.microsoft.com/office/drawing/2014/main" id="{D2E5D374-5683-4764-8327-6DB27DA032BE}"/>
                </a:ext>
              </a:extLst>
            </p:cNvPr>
            <p:cNvSpPr>
              <a:spLocks noChangeArrowheads="1"/>
            </p:cNvSpPr>
            <p:nvPr/>
          </p:nvSpPr>
          <p:spPr bwMode="auto">
            <a:xfrm>
              <a:off x="793750" y="3825876"/>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2.00</a:t>
              </a:r>
              <a:endParaRPr kumimoji="0" lang="en-US" altLang="en-US" sz="1500" b="0" i="0" u="none" strike="noStrike" cap="none" normalizeH="0" baseline="0">
                <a:ln>
                  <a:noFill/>
                </a:ln>
                <a:solidFill>
                  <a:schemeClr val="tx1"/>
                </a:solidFill>
                <a:effectLst/>
              </a:endParaRPr>
            </a:p>
          </p:txBody>
        </p:sp>
        <p:sp>
          <p:nvSpPr>
            <p:cNvPr id="24" name="Rectangle 11">
              <a:extLst>
                <a:ext uri="{FF2B5EF4-FFF2-40B4-BE49-F238E27FC236}">
                  <a16:creationId xmlns:a16="http://schemas.microsoft.com/office/drawing/2014/main" id="{58B4EDBA-D8AC-4F0B-B37C-BCAC446DFC7C}"/>
                </a:ext>
              </a:extLst>
            </p:cNvPr>
            <p:cNvSpPr>
              <a:spLocks noChangeArrowheads="1"/>
            </p:cNvSpPr>
            <p:nvPr/>
          </p:nvSpPr>
          <p:spPr bwMode="auto">
            <a:xfrm>
              <a:off x="793750" y="2971801"/>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3.00</a:t>
              </a:r>
              <a:endParaRPr kumimoji="0" lang="en-US" altLang="en-US" sz="1500" b="0" i="0" u="none" strike="noStrike" cap="none" normalizeH="0" baseline="0">
                <a:ln>
                  <a:noFill/>
                </a:ln>
                <a:solidFill>
                  <a:schemeClr val="tx1"/>
                </a:solidFill>
                <a:effectLst/>
              </a:endParaRPr>
            </a:p>
          </p:txBody>
        </p:sp>
        <p:sp>
          <p:nvSpPr>
            <p:cNvPr id="25" name="Rectangle 12">
              <a:extLst>
                <a:ext uri="{FF2B5EF4-FFF2-40B4-BE49-F238E27FC236}">
                  <a16:creationId xmlns:a16="http://schemas.microsoft.com/office/drawing/2014/main" id="{41C6A535-04C4-4B63-85F8-9B46F819DF9E}"/>
                </a:ext>
              </a:extLst>
            </p:cNvPr>
            <p:cNvSpPr>
              <a:spLocks noChangeArrowheads="1"/>
            </p:cNvSpPr>
            <p:nvPr/>
          </p:nvSpPr>
          <p:spPr bwMode="auto">
            <a:xfrm>
              <a:off x="793750" y="2119313"/>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4.00</a:t>
              </a:r>
              <a:endParaRPr kumimoji="0" lang="en-US" altLang="en-US" sz="1500" b="0" i="0" u="none" strike="noStrike" cap="none" normalizeH="0" baseline="0" dirty="0">
                <a:ln>
                  <a:noFill/>
                </a:ln>
                <a:solidFill>
                  <a:schemeClr val="tx1"/>
                </a:solidFill>
                <a:effectLst/>
              </a:endParaRPr>
            </a:p>
          </p:txBody>
        </p:sp>
        <p:sp>
          <p:nvSpPr>
            <p:cNvPr id="26" name="Rectangle 13">
              <a:extLst>
                <a:ext uri="{FF2B5EF4-FFF2-40B4-BE49-F238E27FC236}">
                  <a16:creationId xmlns:a16="http://schemas.microsoft.com/office/drawing/2014/main" id="{55E8D1DA-A617-452F-BBBB-310B5CECBBC8}"/>
                </a:ext>
              </a:extLst>
            </p:cNvPr>
            <p:cNvSpPr>
              <a:spLocks noChangeArrowheads="1"/>
            </p:cNvSpPr>
            <p:nvPr/>
          </p:nvSpPr>
          <p:spPr bwMode="auto">
            <a:xfrm>
              <a:off x="793750" y="1263651"/>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5.00</a:t>
              </a:r>
              <a:endParaRPr kumimoji="0" lang="en-US" altLang="en-US" sz="1500" b="0" i="0" u="none" strike="noStrike" cap="none" normalizeH="0" baseline="0">
                <a:ln>
                  <a:noFill/>
                </a:ln>
                <a:solidFill>
                  <a:schemeClr val="tx1"/>
                </a:solidFill>
                <a:effectLst/>
              </a:endParaRPr>
            </a:p>
          </p:txBody>
        </p:sp>
      </p:grpSp>
      <p:grpSp>
        <p:nvGrpSpPr>
          <p:cNvPr id="32" name="X Axis">
            <a:extLst>
              <a:ext uri="{FF2B5EF4-FFF2-40B4-BE49-F238E27FC236}">
                <a16:creationId xmlns:a16="http://schemas.microsoft.com/office/drawing/2014/main" id="{BF9E4EAC-7870-4A80-806D-001E9362BBFC}"/>
              </a:ext>
            </a:extLst>
          </p:cNvPr>
          <p:cNvGrpSpPr/>
          <p:nvPr/>
        </p:nvGrpSpPr>
        <p:grpSpPr>
          <a:xfrm>
            <a:off x="1280161" y="6014263"/>
            <a:ext cx="9707880" cy="230832"/>
            <a:chOff x="1092200" y="5822951"/>
            <a:chExt cx="9940683" cy="230832"/>
          </a:xfrm>
        </p:grpSpPr>
        <p:sp>
          <p:nvSpPr>
            <p:cNvPr id="27" name="Rectangle 14">
              <a:extLst>
                <a:ext uri="{FF2B5EF4-FFF2-40B4-BE49-F238E27FC236}">
                  <a16:creationId xmlns:a16="http://schemas.microsoft.com/office/drawing/2014/main" id="{D66873C2-EE4F-4DF8-B2DB-5D1BDC969B0C}"/>
                </a:ext>
              </a:extLst>
            </p:cNvPr>
            <p:cNvSpPr>
              <a:spLocks noChangeArrowheads="1"/>
            </p:cNvSpPr>
            <p:nvPr/>
          </p:nvSpPr>
          <p:spPr bwMode="auto">
            <a:xfrm>
              <a:off x="1092200" y="5822951"/>
              <a:ext cx="6315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‘21</a:t>
              </a:r>
              <a:endParaRPr kumimoji="0" lang="en-US" altLang="en-US" sz="1500" b="0" i="0" u="none" strike="noStrike" cap="none" normalizeH="0" baseline="0" dirty="0">
                <a:ln>
                  <a:noFill/>
                </a:ln>
                <a:solidFill>
                  <a:schemeClr val="tx1"/>
                </a:solidFill>
                <a:effectLst/>
              </a:endParaRPr>
            </a:p>
          </p:txBody>
        </p:sp>
        <p:sp>
          <p:nvSpPr>
            <p:cNvPr id="28" name="Rectangle 15">
              <a:extLst>
                <a:ext uri="{FF2B5EF4-FFF2-40B4-BE49-F238E27FC236}">
                  <a16:creationId xmlns:a16="http://schemas.microsoft.com/office/drawing/2014/main" id="{56C2899A-2540-4943-A479-22AEB5D366F8}"/>
                </a:ext>
              </a:extLst>
            </p:cNvPr>
            <p:cNvSpPr>
              <a:spLocks noChangeArrowheads="1"/>
            </p:cNvSpPr>
            <p:nvPr/>
          </p:nvSpPr>
          <p:spPr bwMode="auto">
            <a:xfrm>
              <a:off x="3406775" y="5822951"/>
              <a:ext cx="6187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‘22</a:t>
              </a:r>
              <a:endParaRPr kumimoji="0" lang="en-US" altLang="en-US" sz="1500" b="0" i="0" u="none" strike="noStrike" cap="none" normalizeH="0" baseline="0" dirty="0">
                <a:ln>
                  <a:noFill/>
                </a:ln>
                <a:solidFill>
                  <a:schemeClr val="tx1"/>
                </a:solidFill>
                <a:effectLst/>
              </a:endParaRPr>
            </a:p>
          </p:txBody>
        </p:sp>
        <p:sp>
          <p:nvSpPr>
            <p:cNvPr id="29" name="Rectangle 16">
              <a:extLst>
                <a:ext uri="{FF2B5EF4-FFF2-40B4-BE49-F238E27FC236}">
                  <a16:creationId xmlns:a16="http://schemas.microsoft.com/office/drawing/2014/main" id="{D6E99BDA-1E45-4503-BDA2-2B4658E36A02}"/>
                </a:ext>
              </a:extLst>
            </p:cNvPr>
            <p:cNvSpPr>
              <a:spLocks noChangeArrowheads="1"/>
            </p:cNvSpPr>
            <p:nvPr/>
          </p:nvSpPr>
          <p:spPr bwMode="auto">
            <a:xfrm>
              <a:off x="5746750" y="5822951"/>
              <a:ext cx="6315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‘22</a:t>
              </a:r>
              <a:endParaRPr kumimoji="0" lang="en-US" altLang="en-US" sz="1500" b="0" i="0" u="none" strike="noStrike" cap="none" normalizeH="0" baseline="0" dirty="0">
                <a:ln>
                  <a:noFill/>
                </a:ln>
                <a:solidFill>
                  <a:schemeClr val="tx1"/>
                </a:solidFill>
                <a:effectLst/>
              </a:endParaRPr>
            </a:p>
          </p:txBody>
        </p:sp>
        <p:sp>
          <p:nvSpPr>
            <p:cNvPr id="30" name="Rectangle 17">
              <a:extLst>
                <a:ext uri="{FF2B5EF4-FFF2-40B4-BE49-F238E27FC236}">
                  <a16:creationId xmlns:a16="http://schemas.microsoft.com/office/drawing/2014/main" id="{6974AD40-B8E4-4608-BB08-765DD2A6E1FF}"/>
                </a:ext>
              </a:extLst>
            </p:cNvPr>
            <p:cNvSpPr>
              <a:spLocks noChangeArrowheads="1"/>
            </p:cNvSpPr>
            <p:nvPr/>
          </p:nvSpPr>
          <p:spPr bwMode="auto">
            <a:xfrm>
              <a:off x="8061325" y="5822951"/>
              <a:ext cx="61875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‘23</a:t>
              </a:r>
              <a:endParaRPr kumimoji="0" lang="en-US" altLang="en-US" sz="1500" b="0" i="0" u="none" strike="noStrike" cap="none" normalizeH="0" baseline="0" dirty="0">
                <a:ln>
                  <a:noFill/>
                </a:ln>
                <a:solidFill>
                  <a:schemeClr val="tx1"/>
                </a:solidFill>
                <a:effectLst/>
              </a:endParaRPr>
            </a:p>
          </p:txBody>
        </p:sp>
        <p:sp>
          <p:nvSpPr>
            <p:cNvPr id="31" name="Rectangle 18">
              <a:extLst>
                <a:ext uri="{FF2B5EF4-FFF2-40B4-BE49-F238E27FC236}">
                  <a16:creationId xmlns:a16="http://schemas.microsoft.com/office/drawing/2014/main" id="{16010361-7A48-4E4B-9980-48A55CD93F79}"/>
                </a:ext>
              </a:extLst>
            </p:cNvPr>
            <p:cNvSpPr>
              <a:spLocks noChangeArrowheads="1"/>
            </p:cNvSpPr>
            <p:nvPr/>
          </p:nvSpPr>
          <p:spPr bwMode="auto">
            <a:xfrm>
              <a:off x="10401300" y="5822951"/>
              <a:ext cx="6315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‘23</a:t>
              </a:r>
              <a:endParaRPr kumimoji="0" lang="en-US" altLang="en-US" sz="1500" b="0" i="0" u="none" strike="noStrike" cap="none" normalizeH="0" baseline="0" dirty="0">
                <a:ln>
                  <a:noFill/>
                </a:ln>
                <a:solidFill>
                  <a:schemeClr val="tx1"/>
                </a:solidFill>
                <a:effectLst/>
              </a:endParaRPr>
            </a:p>
          </p:txBody>
        </p:sp>
      </p:grpSp>
      <p:graphicFrame>
        <p:nvGraphicFramePr>
          <p:cNvPr id="17" name="Callout 4">
            <a:extLst>
              <a:ext uri="{FF2B5EF4-FFF2-40B4-BE49-F238E27FC236}">
                <a16:creationId xmlns:a16="http://schemas.microsoft.com/office/drawing/2014/main" id="{EA2CE634-0291-4E53-A465-01305C972BE4}"/>
              </a:ext>
            </a:extLst>
          </p:cNvPr>
          <p:cNvGraphicFramePr>
            <a:graphicFrameLocks noGrp="1"/>
          </p:cNvGraphicFramePr>
          <p:nvPr>
            <p:extLst>
              <p:ext uri="{D42A27DB-BD31-4B8C-83A1-F6EECF244321}">
                <p14:modId xmlns:p14="http://schemas.microsoft.com/office/powerpoint/2010/main" val="2707908888"/>
              </p:ext>
            </p:extLst>
          </p:nvPr>
        </p:nvGraphicFramePr>
        <p:xfrm>
          <a:off x="10859034" y="1380348"/>
          <a:ext cx="750205" cy="381000"/>
        </p:xfrm>
        <a:graphic>
          <a:graphicData uri="http://schemas.openxmlformats.org/drawingml/2006/table">
            <a:tbl>
              <a:tblPr firstRow="1" bandRow="1"/>
              <a:tblGrid>
                <a:gridCol w="750205">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5.00%</a:t>
                      </a: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cxnSp>
        <p:nvCxnSpPr>
          <p:cNvPr id="13" name="Arrow 1">
            <a:extLst>
              <a:ext uri="{FF2B5EF4-FFF2-40B4-BE49-F238E27FC236}">
                <a16:creationId xmlns:a16="http://schemas.microsoft.com/office/drawing/2014/main" id="{A5F8407D-BAB0-48D2-9481-640717E94068}"/>
              </a:ext>
            </a:extLst>
          </p:cNvPr>
          <p:cNvCxnSpPr>
            <a:cxnSpLocks/>
            <a:stCxn id="11" idx="3"/>
          </p:cNvCxnSpPr>
          <p:nvPr/>
        </p:nvCxnSpPr>
        <p:spPr>
          <a:xfrm>
            <a:off x="4593606" y="2008608"/>
            <a:ext cx="1038709" cy="776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Callout 1">
            <a:extLst>
              <a:ext uri="{FF2B5EF4-FFF2-40B4-BE49-F238E27FC236}">
                <a16:creationId xmlns:a16="http://schemas.microsoft.com/office/drawing/2014/main" id="{1684666E-569A-48E4-A9BC-AA183D322786}"/>
              </a:ext>
            </a:extLst>
          </p:cNvPr>
          <p:cNvGraphicFramePr>
            <a:graphicFrameLocks noGrp="1"/>
          </p:cNvGraphicFramePr>
          <p:nvPr>
            <p:extLst>
              <p:ext uri="{D42A27DB-BD31-4B8C-83A1-F6EECF244321}">
                <p14:modId xmlns:p14="http://schemas.microsoft.com/office/powerpoint/2010/main" val="3707430375"/>
              </p:ext>
            </p:extLst>
          </p:nvPr>
        </p:nvGraphicFramePr>
        <p:xfrm>
          <a:off x="2771722" y="1802868"/>
          <a:ext cx="1821884" cy="411480"/>
        </p:xfrm>
        <a:graphic>
          <a:graphicData uri="http://schemas.openxmlformats.org/drawingml/2006/table">
            <a:tbl>
              <a:tblPr firstRow="1" bandRow="1">
                <a:effectLst/>
              </a:tblPr>
              <a:tblGrid>
                <a:gridCol w="1821884">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pPr algn="ctr"/>
                      <a:r>
                        <a:rPr lang="en-US" sz="1700" dirty="0">
                          <a:solidFill>
                            <a:schemeClr val="bg1"/>
                          </a:solidFill>
                        </a:rPr>
                        <a:t>Step-Down, 4.5%</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sp>
        <p:nvSpPr>
          <p:cNvPr id="12" name="Y-Axis Label">
            <a:extLst>
              <a:ext uri="{FF2B5EF4-FFF2-40B4-BE49-F238E27FC236}">
                <a16:creationId xmlns:a16="http://schemas.microsoft.com/office/drawing/2014/main" id="{8DEC7DB3-2B05-4549-9360-4AB9AD4E119C}"/>
              </a:ext>
            </a:extLst>
          </p:cNvPr>
          <p:cNvSpPr/>
          <p:nvPr/>
        </p:nvSpPr>
        <p:spPr>
          <a:xfrm rot="16200000">
            <a:off x="-1104891" y="3549828"/>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Percent (%)</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Federal Reserve – Interest Rate Phases</a:t>
            </a:r>
          </a:p>
        </p:txBody>
      </p:sp>
      <p:sp>
        <p:nvSpPr>
          <p:cNvPr id="34" name="Y-Axis Label">
            <a:extLst>
              <a:ext uri="{FF2B5EF4-FFF2-40B4-BE49-F238E27FC236}">
                <a16:creationId xmlns:a16="http://schemas.microsoft.com/office/drawing/2014/main" id="{BE43CA8D-5083-43C0-B53C-5D3AEDB92111}"/>
              </a:ext>
            </a:extLst>
          </p:cNvPr>
          <p:cNvSpPr/>
          <p:nvPr/>
        </p:nvSpPr>
        <p:spPr>
          <a:xfrm>
            <a:off x="1328801" y="1148462"/>
            <a:ext cx="306246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Fed Funds: Fed Estimates</a:t>
            </a:r>
          </a:p>
        </p:txBody>
      </p:sp>
      <p:grpSp>
        <p:nvGrpSpPr>
          <p:cNvPr id="8" name="Group 7">
            <a:extLst>
              <a:ext uri="{FF2B5EF4-FFF2-40B4-BE49-F238E27FC236}">
                <a16:creationId xmlns:a16="http://schemas.microsoft.com/office/drawing/2014/main" id="{9967EAEB-9049-4080-935C-B6609AB4B958}"/>
              </a:ext>
            </a:extLst>
          </p:cNvPr>
          <p:cNvGrpSpPr/>
          <p:nvPr/>
        </p:nvGrpSpPr>
        <p:grpSpPr>
          <a:xfrm>
            <a:off x="6082030" y="1604188"/>
            <a:ext cx="4640834" cy="425450"/>
            <a:chOff x="6082030" y="1604188"/>
            <a:chExt cx="4640834" cy="425450"/>
          </a:xfrm>
        </p:grpSpPr>
        <p:cxnSp>
          <p:nvCxnSpPr>
            <p:cNvPr id="4" name="Straight Connector 3">
              <a:extLst>
                <a:ext uri="{FF2B5EF4-FFF2-40B4-BE49-F238E27FC236}">
                  <a16:creationId xmlns:a16="http://schemas.microsoft.com/office/drawing/2014/main" id="{6C94BD4F-CFAD-44D2-97D0-995AB8E8EF06}"/>
                </a:ext>
              </a:extLst>
            </p:cNvPr>
            <p:cNvCxnSpPr>
              <a:stCxn id="10" idx="12"/>
            </p:cNvCxnSpPr>
            <p:nvPr/>
          </p:nvCxnSpPr>
          <p:spPr>
            <a:xfrm flipV="1">
              <a:off x="6082030" y="1605775"/>
              <a:ext cx="1147763" cy="423863"/>
            </a:xfrm>
            <a:prstGeom prst="line">
              <a:avLst/>
            </a:prstGeom>
            <a:ln w="60325" cap="rnd">
              <a:solidFill>
                <a:srgbClr val="FFC00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158DBAE-6C6A-4CB0-BD99-EACDB84899BD}"/>
                </a:ext>
              </a:extLst>
            </p:cNvPr>
            <p:cNvCxnSpPr>
              <a:cxnSpLocks/>
            </p:cNvCxnSpPr>
            <p:nvPr/>
          </p:nvCxnSpPr>
          <p:spPr>
            <a:xfrm flipV="1">
              <a:off x="7216077" y="1604188"/>
              <a:ext cx="3506787" cy="1587"/>
            </a:xfrm>
            <a:prstGeom prst="line">
              <a:avLst/>
            </a:prstGeom>
            <a:ln w="60325" cap="rnd">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cxnSp>
        <p:nvCxnSpPr>
          <p:cNvPr id="16" name="Arrow 2">
            <a:extLst>
              <a:ext uri="{FF2B5EF4-FFF2-40B4-BE49-F238E27FC236}">
                <a16:creationId xmlns:a16="http://schemas.microsoft.com/office/drawing/2014/main" id="{25820E0A-1E7D-486B-9C8D-A96A2F031571}"/>
              </a:ext>
            </a:extLst>
          </p:cNvPr>
          <p:cNvCxnSpPr>
            <a:cxnSpLocks/>
            <a:stCxn id="15" idx="0"/>
          </p:cNvCxnSpPr>
          <p:nvPr/>
        </p:nvCxnSpPr>
        <p:spPr>
          <a:xfrm flipH="1" flipV="1">
            <a:off x="7314129" y="1986876"/>
            <a:ext cx="92779" cy="60847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5" name="Callout 2">
            <a:extLst>
              <a:ext uri="{FF2B5EF4-FFF2-40B4-BE49-F238E27FC236}">
                <a16:creationId xmlns:a16="http://schemas.microsoft.com/office/drawing/2014/main" id="{521A5C02-4624-42F6-8FEB-BD4213AF964B}"/>
              </a:ext>
            </a:extLst>
          </p:cNvPr>
          <p:cNvGraphicFramePr>
            <a:graphicFrameLocks noGrp="1"/>
          </p:cNvGraphicFramePr>
          <p:nvPr>
            <p:extLst>
              <p:ext uri="{D42A27DB-BD31-4B8C-83A1-F6EECF244321}">
                <p14:modId xmlns:p14="http://schemas.microsoft.com/office/powerpoint/2010/main" val="1405922518"/>
              </p:ext>
            </p:extLst>
          </p:nvPr>
        </p:nvGraphicFramePr>
        <p:xfrm>
          <a:off x="6766828" y="2595348"/>
          <a:ext cx="1280160" cy="411480"/>
        </p:xfrm>
        <a:graphic>
          <a:graphicData uri="http://schemas.openxmlformats.org/drawingml/2006/table">
            <a:tbl>
              <a:tblPr firstRow="1" bandRow="1">
                <a:effectLst/>
              </a:tblPr>
              <a:tblGrid>
                <a:gridCol w="1280160">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pPr algn="ctr"/>
                      <a:r>
                        <a:rPr lang="en-US" sz="1700" dirty="0">
                          <a:solidFill>
                            <a:schemeClr val="bg1"/>
                          </a:solidFill>
                        </a:rPr>
                        <a:t>Pause, Q1</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sp>
        <p:nvSpPr>
          <p:cNvPr id="36" name="Flowchart: Connector 35">
            <a:extLst>
              <a:ext uri="{FF2B5EF4-FFF2-40B4-BE49-F238E27FC236}">
                <a16:creationId xmlns:a16="http://schemas.microsoft.com/office/drawing/2014/main" id="{8A7AC0B0-136F-4421-853B-40145F660665}"/>
              </a:ext>
            </a:extLst>
          </p:cNvPr>
          <p:cNvSpPr>
            <a:spLocks noChangeAspect="1"/>
          </p:cNvSpPr>
          <p:nvPr/>
        </p:nvSpPr>
        <p:spPr>
          <a:xfrm>
            <a:off x="5825705" y="1787768"/>
            <a:ext cx="489858" cy="457200"/>
          </a:xfrm>
          <a:custGeom>
            <a:avLst/>
            <a:gdLst>
              <a:gd name="connsiteX0" fmla="*/ 0 w 489858"/>
              <a:gd name="connsiteY0" fmla="*/ 228600 h 457200"/>
              <a:gd name="connsiteX1" fmla="*/ 244929 w 489858"/>
              <a:gd name="connsiteY1" fmla="*/ 0 h 457200"/>
              <a:gd name="connsiteX2" fmla="*/ 489858 w 489858"/>
              <a:gd name="connsiteY2" fmla="*/ 228600 h 457200"/>
              <a:gd name="connsiteX3" fmla="*/ 244929 w 489858"/>
              <a:gd name="connsiteY3" fmla="*/ 457200 h 457200"/>
              <a:gd name="connsiteX4" fmla="*/ 0 w 489858"/>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8" h="457200" extrusionOk="0">
                <a:moveTo>
                  <a:pt x="0" y="228600"/>
                </a:moveTo>
                <a:cubicBezTo>
                  <a:pt x="-12150" y="100094"/>
                  <a:pt x="84522" y="-2660"/>
                  <a:pt x="244929" y="0"/>
                </a:cubicBezTo>
                <a:cubicBezTo>
                  <a:pt x="375070" y="13333"/>
                  <a:pt x="488340" y="101058"/>
                  <a:pt x="489858" y="228600"/>
                </a:cubicBezTo>
                <a:cubicBezTo>
                  <a:pt x="492396" y="353041"/>
                  <a:pt x="405733" y="455008"/>
                  <a:pt x="244929" y="457200"/>
                </a:cubicBezTo>
                <a:cubicBezTo>
                  <a:pt x="105996"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089252C6-776E-4366-961B-D0EACB87C721}"/>
              </a:ext>
            </a:extLst>
          </p:cNvPr>
          <p:cNvSpPr>
            <a:spLocks noChangeAspect="1"/>
          </p:cNvSpPr>
          <p:nvPr/>
        </p:nvSpPr>
        <p:spPr>
          <a:xfrm rot="3092623">
            <a:off x="6998449" y="1403482"/>
            <a:ext cx="456496" cy="457200"/>
          </a:xfrm>
          <a:custGeom>
            <a:avLst/>
            <a:gdLst>
              <a:gd name="connsiteX0" fmla="*/ 0 w 456496"/>
              <a:gd name="connsiteY0" fmla="*/ 228600 h 457200"/>
              <a:gd name="connsiteX1" fmla="*/ 228248 w 456496"/>
              <a:gd name="connsiteY1" fmla="*/ 0 h 457200"/>
              <a:gd name="connsiteX2" fmla="*/ 456496 w 456496"/>
              <a:gd name="connsiteY2" fmla="*/ 228600 h 457200"/>
              <a:gd name="connsiteX3" fmla="*/ 228248 w 456496"/>
              <a:gd name="connsiteY3" fmla="*/ 457200 h 457200"/>
              <a:gd name="connsiteX4" fmla="*/ 0 w 456496"/>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496" h="457200" extrusionOk="0">
                <a:moveTo>
                  <a:pt x="0" y="228600"/>
                </a:moveTo>
                <a:cubicBezTo>
                  <a:pt x="-9212" y="100639"/>
                  <a:pt x="86250" y="-1687"/>
                  <a:pt x="228248" y="0"/>
                </a:cubicBezTo>
                <a:cubicBezTo>
                  <a:pt x="349176" y="13333"/>
                  <a:pt x="454978" y="101058"/>
                  <a:pt x="456496" y="228600"/>
                </a:cubicBezTo>
                <a:cubicBezTo>
                  <a:pt x="458032" y="353756"/>
                  <a:pt x="371893" y="455690"/>
                  <a:pt x="228248" y="457200"/>
                </a:cubicBezTo>
                <a:cubicBezTo>
                  <a:pt x="98528"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147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4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400"/>
                                        <p:tgtEl>
                                          <p:spTgt spid="33"/>
                                        </p:tgtEl>
                                      </p:cBhvr>
                                    </p:animEffect>
                                  </p:childTnLst>
                                </p:cTn>
                              </p:par>
                              <p:par>
                                <p:cTn id="11" presetID="22" presetClass="entr" presetSubtype="8"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left)">
                                      <p:cBhvr>
                                        <p:cTn id="13" dur="4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4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400"/>
                                        <p:tgtEl>
                                          <p:spTgt spid="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400"/>
                                        <p:tgtEl>
                                          <p:spTgt spid="10"/>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ipe(left)">
                                      <p:cBhvr>
                                        <p:cTn id="25" dur="400"/>
                                        <p:tgtEl>
                                          <p:spTgt spid="34"/>
                                        </p:tgtEl>
                                      </p:cBhvr>
                                    </p:animEffect>
                                  </p:childTnLst>
                                </p:cTn>
                              </p:par>
                            </p:childTnLst>
                          </p:cTn>
                        </p:par>
                        <p:par>
                          <p:cTn id="26" fill="hold">
                            <p:stCondLst>
                              <p:cond delay="400"/>
                            </p:stCondLst>
                            <p:childTnLst>
                              <p:par>
                                <p:cTn id="27" presetID="10"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400"/>
                                        <p:tgtEl>
                                          <p:spTgt spid="11"/>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400"/>
                                        <p:tgtEl>
                                          <p:spTgt spid="13"/>
                                        </p:tgtEl>
                                      </p:cBhvr>
                                    </p:animEffect>
                                  </p:childTnLst>
                                </p:cTn>
                              </p:par>
                            </p:childTnLst>
                          </p:cTn>
                        </p:par>
                        <p:par>
                          <p:cTn id="33" fill="hold">
                            <p:stCondLst>
                              <p:cond delay="800"/>
                            </p:stCondLst>
                            <p:childTnLst>
                              <p:par>
                                <p:cTn id="34" presetID="21" presetClass="entr" presetSubtype="1"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wheel(1)">
                                      <p:cBhvr>
                                        <p:cTn id="36" dur="400"/>
                                        <p:tgtEl>
                                          <p:spTgt spid="36"/>
                                        </p:tgtEl>
                                      </p:cBhvr>
                                    </p:animEffect>
                                  </p:childTnLst>
                                </p:cTn>
                              </p:par>
                            </p:childTnLst>
                          </p:cTn>
                        </p:par>
                        <p:par>
                          <p:cTn id="37" fill="hold">
                            <p:stCondLst>
                              <p:cond delay="1200"/>
                            </p:stCondLst>
                            <p:childTnLst>
                              <p:par>
                                <p:cTn id="38" presetID="22" presetClass="entr" presetSubtype="8" fill="hold" nodeType="after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left)">
                                      <p:cBhvr>
                                        <p:cTn id="40" dur="400"/>
                                        <p:tgtEl>
                                          <p:spTgt spid="8"/>
                                        </p:tgtEl>
                                      </p:cBhvr>
                                    </p:animEffect>
                                  </p:childTnLst>
                                </p:cTn>
                              </p:par>
                            </p:childTnLst>
                          </p:cTn>
                        </p:par>
                        <p:par>
                          <p:cTn id="41" fill="hold">
                            <p:stCondLst>
                              <p:cond delay="1600"/>
                            </p:stCondLst>
                            <p:childTnLst>
                              <p:par>
                                <p:cTn id="42" presetID="10" presetClass="entr" presetSubtype="0" fill="hold"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400"/>
                                        <p:tgtEl>
                                          <p:spTgt spid="15"/>
                                        </p:tgtEl>
                                      </p:cBhvr>
                                    </p:animEffect>
                                  </p:childTnLst>
                                </p:cTn>
                              </p:par>
                              <p:par>
                                <p:cTn id="45" presetID="10"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400"/>
                                        <p:tgtEl>
                                          <p:spTgt spid="16"/>
                                        </p:tgtEl>
                                      </p:cBhvr>
                                    </p:animEffect>
                                  </p:childTnLst>
                                </p:cTn>
                              </p:par>
                            </p:childTnLst>
                          </p:cTn>
                        </p:par>
                        <p:par>
                          <p:cTn id="48" fill="hold">
                            <p:stCondLst>
                              <p:cond delay="2000"/>
                            </p:stCondLst>
                            <p:childTnLst>
                              <p:par>
                                <p:cTn id="49" presetID="21" presetClass="entr" presetSubtype="1" fill="hold" grpId="0" nodeType="afterEffect">
                                  <p:stCondLst>
                                    <p:cond delay="0"/>
                                  </p:stCondLst>
                                  <p:childTnLst>
                                    <p:set>
                                      <p:cBhvr>
                                        <p:cTn id="50" dur="1" fill="hold">
                                          <p:stCondLst>
                                            <p:cond delay="0"/>
                                          </p:stCondLst>
                                        </p:cTn>
                                        <p:tgtEl>
                                          <p:spTgt spid="37"/>
                                        </p:tgtEl>
                                        <p:attrNameLst>
                                          <p:attrName>style.visibility</p:attrName>
                                        </p:attrNameLst>
                                      </p:cBhvr>
                                      <p:to>
                                        <p:strVal val="visible"/>
                                      </p:to>
                                    </p:set>
                                    <p:animEffect transition="in" filter="wheel(1)">
                                      <p:cBhvr>
                                        <p:cTn id="51" dur="400"/>
                                        <p:tgtEl>
                                          <p:spTgt spid="37"/>
                                        </p:tgtEl>
                                      </p:cBhvr>
                                    </p:animEffect>
                                  </p:childTnLst>
                                </p:cTn>
                              </p:par>
                            </p:childTnLst>
                          </p:cTn>
                        </p:par>
                        <p:par>
                          <p:cTn id="52" fill="hold">
                            <p:stCondLst>
                              <p:cond delay="2400"/>
                            </p:stCondLst>
                            <p:childTnLst>
                              <p:par>
                                <p:cTn id="53" presetID="10" presetClass="entr" presetSubtype="0" fill="hold"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4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animBg="1"/>
      <p:bldP spid="10" grpId="0" animBg="1"/>
      <p:bldP spid="12" grpId="0"/>
      <p:bldP spid="34" grpId="0"/>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ridlines">
            <a:extLst>
              <a:ext uri="{FF2B5EF4-FFF2-40B4-BE49-F238E27FC236}">
                <a16:creationId xmlns:a16="http://schemas.microsoft.com/office/drawing/2014/main" id="{AE1DDB67-4E37-4C94-BD85-9CF120784370}"/>
              </a:ext>
            </a:extLst>
          </p:cNvPr>
          <p:cNvSpPr>
            <a:spLocks noEditPoints="1"/>
          </p:cNvSpPr>
          <p:nvPr/>
        </p:nvSpPr>
        <p:spPr bwMode="auto">
          <a:xfrm>
            <a:off x="1615909" y="1412876"/>
            <a:ext cx="9523413" cy="4267200"/>
          </a:xfrm>
          <a:custGeom>
            <a:avLst/>
            <a:gdLst>
              <a:gd name="T0" fmla="*/ 0 w 5999"/>
              <a:gd name="T1" fmla="*/ 2688 h 2688"/>
              <a:gd name="T2" fmla="*/ 5999 w 5999"/>
              <a:gd name="T3" fmla="*/ 2688 h 2688"/>
              <a:gd name="T4" fmla="*/ 0 w 5999"/>
              <a:gd name="T5" fmla="*/ 2304 h 2688"/>
              <a:gd name="T6" fmla="*/ 5999 w 5999"/>
              <a:gd name="T7" fmla="*/ 2304 h 2688"/>
              <a:gd name="T8" fmla="*/ 0 w 5999"/>
              <a:gd name="T9" fmla="*/ 1920 h 2688"/>
              <a:gd name="T10" fmla="*/ 5999 w 5999"/>
              <a:gd name="T11" fmla="*/ 1920 h 2688"/>
              <a:gd name="T12" fmla="*/ 0 w 5999"/>
              <a:gd name="T13" fmla="*/ 1536 h 2688"/>
              <a:gd name="T14" fmla="*/ 5999 w 5999"/>
              <a:gd name="T15" fmla="*/ 1536 h 2688"/>
              <a:gd name="T16" fmla="*/ 0 w 5999"/>
              <a:gd name="T17" fmla="*/ 1151 h 2688"/>
              <a:gd name="T18" fmla="*/ 5999 w 5999"/>
              <a:gd name="T19" fmla="*/ 1151 h 2688"/>
              <a:gd name="T20" fmla="*/ 0 w 5999"/>
              <a:gd name="T21" fmla="*/ 768 h 2688"/>
              <a:gd name="T22" fmla="*/ 5999 w 5999"/>
              <a:gd name="T23" fmla="*/ 768 h 2688"/>
              <a:gd name="T24" fmla="*/ 0 w 5999"/>
              <a:gd name="T25" fmla="*/ 384 h 2688"/>
              <a:gd name="T26" fmla="*/ 5999 w 5999"/>
              <a:gd name="T27" fmla="*/ 384 h 2688"/>
              <a:gd name="T28" fmla="*/ 0 w 5999"/>
              <a:gd name="T29" fmla="*/ 0 h 2688"/>
              <a:gd name="T30" fmla="*/ 5999 w 5999"/>
              <a:gd name="T31"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99" h="2688">
                <a:moveTo>
                  <a:pt x="0" y="2688"/>
                </a:moveTo>
                <a:lnTo>
                  <a:pt x="5999" y="2688"/>
                </a:lnTo>
                <a:moveTo>
                  <a:pt x="0" y="2304"/>
                </a:moveTo>
                <a:lnTo>
                  <a:pt x="5999" y="2304"/>
                </a:lnTo>
                <a:moveTo>
                  <a:pt x="0" y="1920"/>
                </a:moveTo>
                <a:lnTo>
                  <a:pt x="5999" y="1920"/>
                </a:lnTo>
                <a:moveTo>
                  <a:pt x="0" y="1536"/>
                </a:moveTo>
                <a:lnTo>
                  <a:pt x="5999" y="1536"/>
                </a:lnTo>
                <a:moveTo>
                  <a:pt x="0" y="1151"/>
                </a:moveTo>
                <a:lnTo>
                  <a:pt x="5999" y="1151"/>
                </a:lnTo>
                <a:moveTo>
                  <a:pt x="0" y="768"/>
                </a:moveTo>
                <a:lnTo>
                  <a:pt x="5999" y="768"/>
                </a:lnTo>
                <a:moveTo>
                  <a:pt x="0" y="384"/>
                </a:moveTo>
                <a:lnTo>
                  <a:pt x="5999" y="384"/>
                </a:lnTo>
                <a:moveTo>
                  <a:pt x="0" y="0"/>
                </a:moveTo>
                <a:lnTo>
                  <a:pt x="5999"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BCA, Federal Reserve</a:t>
            </a:r>
          </a:p>
        </p:txBody>
      </p:sp>
      <p:sp>
        <p:nvSpPr>
          <p:cNvPr id="12" name="Y-Axis Label">
            <a:extLst>
              <a:ext uri="{FF2B5EF4-FFF2-40B4-BE49-F238E27FC236}">
                <a16:creationId xmlns:a16="http://schemas.microsoft.com/office/drawing/2014/main" id="{8DEC7DB3-2B05-4549-9360-4AB9AD4E119C}"/>
              </a:ext>
            </a:extLst>
          </p:cNvPr>
          <p:cNvSpPr/>
          <p:nvPr/>
        </p:nvSpPr>
        <p:spPr>
          <a:xfrm rot="16200000">
            <a:off x="-1265168" y="3525277"/>
            <a:ext cx="393019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Percentage Change in inflation (%)</a:t>
            </a:r>
          </a:p>
        </p:txBody>
      </p:sp>
      <p:graphicFrame>
        <p:nvGraphicFramePr>
          <p:cNvPr id="11" name="X Axis">
            <a:extLst>
              <a:ext uri="{FF2B5EF4-FFF2-40B4-BE49-F238E27FC236}">
                <a16:creationId xmlns:a16="http://schemas.microsoft.com/office/drawing/2014/main" id="{D1AE1DA7-9B03-4619-B18E-DAA0F0BFA991}"/>
              </a:ext>
            </a:extLst>
          </p:cNvPr>
          <p:cNvGraphicFramePr>
            <a:graphicFrameLocks noGrp="1"/>
          </p:cNvGraphicFramePr>
          <p:nvPr>
            <p:extLst>
              <p:ext uri="{D42A27DB-BD31-4B8C-83A1-F6EECF244321}">
                <p14:modId xmlns:p14="http://schemas.microsoft.com/office/powerpoint/2010/main" val="4293568049"/>
              </p:ext>
            </p:extLst>
          </p:nvPr>
        </p:nvGraphicFramePr>
        <p:xfrm>
          <a:off x="1236496" y="5699302"/>
          <a:ext cx="10251432" cy="370840"/>
        </p:xfrm>
        <a:graphic>
          <a:graphicData uri="http://schemas.openxmlformats.org/drawingml/2006/table">
            <a:tbl>
              <a:tblPr firstRow="1" bandRow="1"/>
              <a:tblGrid>
                <a:gridCol w="854286">
                  <a:extLst>
                    <a:ext uri="{9D8B030D-6E8A-4147-A177-3AD203B41FA5}">
                      <a16:colId xmlns:a16="http://schemas.microsoft.com/office/drawing/2014/main" val="1512163362"/>
                    </a:ext>
                  </a:extLst>
                </a:gridCol>
                <a:gridCol w="854286">
                  <a:extLst>
                    <a:ext uri="{9D8B030D-6E8A-4147-A177-3AD203B41FA5}">
                      <a16:colId xmlns:a16="http://schemas.microsoft.com/office/drawing/2014/main" val="344172239"/>
                    </a:ext>
                  </a:extLst>
                </a:gridCol>
                <a:gridCol w="854286">
                  <a:extLst>
                    <a:ext uri="{9D8B030D-6E8A-4147-A177-3AD203B41FA5}">
                      <a16:colId xmlns:a16="http://schemas.microsoft.com/office/drawing/2014/main" val="1390064450"/>
                    </a:ext>
                  </a:extLst>
                </a:gridCol>
                <a:gridCol w="854286">
                  <a:extLst>
                    <a:ext uri="{9D8B030D-6E8A-4147-A177-3AD203B41FA5}">
                      <a16:colId xmlns:a16="http://schemas.microsoft.com/office/drawing/2014/main" val="1786918130"/>
                    </a:ext>
                  </a:extLst>
                </a:gridCol>
                <a:gridCol w="854286">
                  <a:extLst>
                    <a:ext uri="{9D8B030D-6E8A-4147-A177-3AD203B41FA5}">
                      <a16:colId xmlns:a16="http://schemas.microsoft.com/office/drawing/2014/main" val="448358732"/>
                    </a:ext>
                  </a:extLst>
                </a:gridCol>
                <a:gridCol w="854286">
                  <a:extLst>
                    <a:ext uri="{9D8B030D-6E8A-4147-A177-3AD203B41FA5}">
                      <a16:colId xmlns:a16="http://schemas.microsoft.com/office/drawing/2014/main" val="1530424360"/>
                    </a:ext>
                  </a:extLst>
                </a:gridCol>
                <a:gridCol w="854286">
                  <a:extLst>
                    <a:ext uri="{9D8B030D-6E8A-4147-A177-3AD203B41FA5}">
                      <a16:colId xmlns:a16="http://schemas.microsoft.com/office/drawing/2014/main" val="2252954782"/>
                    </a:ext>
                  </a:extLst>
                </a:gridCol>
                <a:gridCol w="854286">
                  <a:extLst>
                    <a:ext uri="{9D8B030D-6E8A-4147-A177-3AD203B41FA5}">
                      <a16:colId xmlns:a16="http://schemas.microsoft.com/office/drawing/2014/main" val="2982332209"/>
                    </a:ext>
                  </a:extLst>
                </a:gridCol>
                <a:gridCol w="854286">
                  <a:extLst>
                    <a:ext uri="{9D8B030D-6E8A-4147-A177-3AD203B41FA5}">
                      <a16:colId xmlns:a16="http://schemas.microsoft.com/office/drawing/2014/main" val="2542757677"/>
                    </a:ext>
                  </a:extLst>
                </a:gridCol>
                <a:gridCol w="854286">
                  <a:extLst>
                    <a:ext uri="{9D8B030D-6E8A-4147-A177-3AD203B41FA5}">
                      <a16:colId xmlns:a16="http://schemas.microsoft.com/office/drawing/2014/main" val="1497735210"/>
                    </a:ext>
                  </a:extLst>
                </a:gridCol>
                <a:gridCol w="854286">
                  <a:extLst>
                    <a:ext uri="{9D8B030D-6E8A-4147-A177-3AD203B41FA5}">
                      <a16:colId xmlns:a16="http://schemas.microsoft.com/office/drawing/2014/main" val="2010957242"/>
                    </a:ext>
                  </a:extLst>
                </a:gridCol>
                <a:gridCol w="854286">
                  <a:extLst>
                    <a:ext uri="{9D8B030D-6E8A-4147-A177-3AD203B41FA5}">
                      <a16:colId xmlns:a16="http://schemas.microsoft.com/office/drawing/2014/main" val="4140680315"/>
                    </a:ext>
                  </a:extLst>
                </a:gridCol>
              </a:tblGrid>
              <a:tr h="370840">
                <a:tc>
                  <a:txBody>
                    <a:bodyPr/>
                    <a:lstStyle/>
                    <a:p>
                      <a:pPr algn="ctr"/>
                      <a:r>
                        <a:rPr lang="en-US" sz="1500" dirty="0">
                          <a:solidFill>
                            <a:schemeClr val="bg1"/>
                          </a:solidFill>
                        </a:rPr>
                        <a:t>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3</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4</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5</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6</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7</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8</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9</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10</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11</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500" dirty="0">
                          <a:solidFill>
                            <a:schemeClr val="bg1"/>
                          </a:solidFill>
                        </a:rPr>
                        <a:t>12</a:t>
                      </a:r>
                    </a:p>
                  </a:txBody>
                  <a:tcP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4749114"/>
                  </a:ext>
                </a:extLst>
              </a:tr>
            </a:tbl>
          </a:graphicData>
        </a:graphic>
      </p:graphicFrame>
      <p:graphicFrame>
        <p:nvGraphicFramePr>
          <p:cNvPr id="13" name="Quarters Label">
            <a:extLst>
              <a:ext uri="{FF2B5EF4-FFF2-40B4-BE49-F238E27FC236}">
                <a16:creationId xmlns:a16="http://schemas.microsoft.com/office/drawing/2014/main" id="{8C557FC0-8BF0-4D3B-93C1-02457B80D5D4}"/>
              </a:ext>
            </a:extLst>
          </p:cNvPr>
          <p:cNvGraphicFramePr>
            <a:graphicFrameLocks noGrp="1"/>
          </p:cNvGraphicFramePr>
          <p:nvPr>
            <p:extLst>
              <p:ext uri="{D42A27DB-BD31-4B8C-83A1-F6EECF244321}">
                <p14:modId xmlns:p14="http://schemas.microsoft.com/office/powerpoint/2010/main" val="1969219124"/>
              </p:ext>
            </p:extLst>
          </p:nvPr>
        </p:nvGraphicFramePr>
        <p:xfrm>
          <a:off x="1615909" y="6006645"/>
          <a:ext cx="9523413" cy="370840"/>
        </p:xfrm>
        <a:graphic>
          <a:graphicData uri="http://schemas.openxmlformats.org/drawingml/2006/table">
            <a:tbl>
              <a:tblPr firstRow="1" bandRow="1"/>
              <a:tblGrid>
                <a:gridCol w="9523413">
                  <a:extLst>
                    <a:ext uri="{9D8B030D-6E8A-4147-A177-3AD203B41FA5}">
                      <a16:colId xmlns:a16="http://schemas.microsoft.com/office/drawing/2014/main" val="1512163362"/>
                    </a:ext>
                  </a:extLst>
                </a:gridCol>
              </a:tblGrid>
              <a:tr h="370840">
                <a:tc>
                  <a:txBody>
                    <a:bodyPr/>
                    <a:lstStyle/>
                    <a:p>
                      <a:pPr algn="ctr"/>
                      <a:r>
                        <a:rPr lang="en-US" sz="1500" dirty="0">
                          <a:solidFill>
                            <a:schemeClr val="bg1"/>
                          </a:solidFill>
                        </a:rPr>
                        <a:t>Quarters</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294749114"/>
                  </a:ext>
                </a:extLst>
              </a:tr>
            </a:tbl>
          </a:graphicData>
        </a:graphic>
      </p:graphicFrame>
      <p:graphicFrame>
        <p:nvGraphicFramePr>
          <p:cNvPr id="17" name="Explanation">
            <a:extLst>
              <a:ext uri="{FF2B5EF4-FFF2-40B4-BE49-F238E27FC236}">
                <a16:creationId xmlns:a16="http://schemas.microsoft.com/office/drawing/2014/main" id="{A558A957-A362-4400-8D7F-464BB8235449}"/>
              </a:ext>
            </a:extLst>
          </p:cNvPr>
          <p:cNvGraphicFramePr>
            <a:graphicFrameLocks noGrp="1"/>
          </p:cNvGraphicFramePr>
          <p:nvPr>
            <p:extLst>
              <p:ext uri="{D42A27DB-BD31-4B8C-83A1-F6EECF244321}">
                <p14:modId xmlns:p14="http://schemas.microsoft.com/office/powerpoint/2010/main" val="537528424"/>
              </p:ext>
            </p:extLst>
          </p:nvPr>
        </p:nvGraphicFramePr>
        <p:xfrm>
          <a:off x="2463819" y="1496510"/>
          <a:ext cx="8248464" cy="590832"/>
        </p:xfrm>
        <a:graphic>
          <a:graphicData uri="http://schemas.openxmlformats.org/drawingml/2006/table">
            <a:tbl>
              <a:tblPr firstRow="1" bandRow="1">
                <a:effectLst>
                  <a:outerShdw blurRad="50800" dist="38100" dir="5400000" algn="t" rotWithShape="0">
                    <a:prstClr val="black">
                      <a:alpha val="40000"/>
                    </a:prstClr>
                  </a:outerShdw>
                </a:effectLst>
              </a:tblPr>
              <a:tblGrid>
                <a:gridCol w="8248464">
                  <a:extLst>
                    <a:ext uri="{9D8B030D-6E8A-4147-A177-3AD203B41FA5}">
                      <a16:colId xmlns:a16="http://schemas.microsoft.com/office/drawing/2014/main" val="2480076844"/>
                    </a:ext>
                  </a:extLst>
                </a:gridCol>
              </a:tblGrid>
              <a:tr h="64475">
                <a:tc>
                  <a:txBody>
                    <a:bodyPr/>
                    <a:lstStyle/>
                    <a:p>
                      <a:endParaRPr lang="en-US" sz="500" dirty="0">
                        <a:solidFill>
                          <a:schemeClr val="bg1"/>
                        </a:solidFill>
                        <a:effectLst/>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17947831"/>
                  </a:ext>
                </a:extLst>
              </a:tr>
              <a:tr h="438432">
                <a:tc>
                  <a:txBody>
                    <a:bodyPr/>
                    <a:lstStyle/>
                    <a:p>
                      <a:r>
                        <a:rPr lang="en-US" sz="1700" dirty="0">
                          <a:solidFill>
                            <a:schemeClr val="bg1"/>
                          </a:solidFill>
                          <a:effectLst/>
                        </a:rPr>
                        <a:t>Response of Economy and Inflation to a 100 Basis Point Increase in Fed Funds Rate</a:t>
                      </a: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39289196"/>
                  </a:ext>
                </a:extLst>
              </a:tr>
              <a:tr h="64475">
                <a:tc>
                  <a:txBody>
                    <a:bodyPr/>
                    <a:lstStyle/>
                    <a:p>
                      <a:endParaRPr lang="en-US" sz="500" dirty="0">
                        <a:solidFill>
                          <a:schemeClr val="bg1"/>
                        </a:solidFill>
                        <a:effectLst/>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320712292"/>
                  </a:ext>
                </a:extLst>
              </a:tr>
            </a:tbl>
          </a:graphicData>
        </a:graphic>
      </p:graphicFrame>
      <p:grpSp>
        <p:nvGrpSpPr>
          <p:cNvPr id="25" name="Y Axis">
            <a:extLst>
              <a:ext uri="{FF2B5EF4-FFF2-40B4-BE49-F238E27FC236}">
                <a16:creationId xmlns:a16="http://schemas.microsoft.com/office/drawing/2014/main" id="{37922AFB-1943-4D19-9372-3A9B35201A0B}"/>
              </a:ext>
            </a:extLst>
          </p:cNvPr>
          <p:cNvGrpSpPr/>
          <p:nvPr/>
        </p:nvGrpSpPr>
        <p:grpSpPr>
          <a:xfrm>
            <a:off x="1018462" y="1284403"/>
            <a:ext cx="435413" cy="4499619"/>
            <a:chOff x="831850" y="1263651"/>
            <a:chExt cx="435413" cy="4499619"/>
          </a:xfrm>
        </p:grpSpPr>
        <p:sp>
          <p:nvSpPr>
            <p:cNvPr id="10" name="Rectangle 7">
              <a:extLst>
                <a:ext uri="{FF2B5EF4-FFF2-40B4-BE49-F238E27FC236}">
                  <a16:creationId xmlns:a16="http://schemas.microsoft.com/office/drawing/2014/main" id="{D710D05C-E12F-4948-89EA-F99157E0A934}"/>
                </a:ext>
              </a:extLst>
            </p:cNvPr>
            <p:cNvSpPr>
              <a:spLocks noChangeArrowheads="1"/>
            </p:cNvSpPr>
            <p:nvPr/>
          </p:nvSpPr>
          <p:spPr bwMode="auto">
            <a:xfrm>
              <a:off x="831850" y="55324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-0.35</a:t>
              </a:r>
              <a:endParaRPr kumimoji="0" lang="en-US" altLang="en-US" sz="1500" b="0" i="0" u="none" strike="noStrike" cap="none" normalizeH="0" baseline="0">
                <a:ln>
                  <a:noFill/>
                </a:ln>
                <a:solidFill>
                  <a:schemeClr val="tx1"/>
                </a:solidFill>
                <a:effectLst/>
              </a:endParaRPr>
            </a:p>
          </p:txBody>
        </p:sp>
        <p:sp>
          <p:nvSpPr>
            <p:cNvPr id="18" name="Rectangle 8">
              <a:extLst>
                <a:ext uri="{FF2B5EF4-FFF2-40B4-BE49-F238E27FC236}">
                  <a16:creationId xmlns:a16="http://schemas.microsoft.com/office/drawing/2014/main" id="{A45AA630-78BA-443D-89D0-8E12CF2A3BAA}"/>
                </a:ext>
              </a:extLst>
            </p:cNvPr>
            <p:cNvSpPr>
              <a:spLocks noChangeArrowheads="1"/>
            </p:cNvSpPr>
            <p:nvPr/>
          </p:nvSpPr>
          <p:spPr bwMode="auto">
            <a:xfrm>
              <a:off x="831850" y="49228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-0.30</a:t>
              </a:r>
              <a:endParaRPr kumimoji="0" lang="en-US" altLang="en-US" sz="1500" b="0" i="0" u="none" strike="noStrike" cap="none" normalizeH="0" baseline="0" dirty="0">
                <a:ln>
                  <a:noFill/>
                </a:ln>
                <a:solidFill>
                  <a:schemeClr val="tx1"/>
                </a:solidFill>
                <a:effectLst/>
              </a:endParaRPr>
            </a:p>
          </p:txBody>
        </p:sp>
        <p:sp>
          <p:nvSpPr>
            <p:cNvPr id="19" name="Rectangle 9">
              <a:extLst>
                <a:ext uri="{FF2B5EF4-FFF2-40B4-BE49-F238E27FC236}">
                  <a16:creationId xmlns:a16="http://schemas.microsoft.com/office/drawing/2014/main" id="{0E1A0D6A-ADE2-4DCD-8863-62386F13D6D5}"/>
                </a:ext>
              </a:extLst>
            </p:cNvPr>
            <p:cNvSpPr>
              <a:spLocks noChangeArrowheads="1"/>
            </p:cNvSpPr>
            <p:nvPr/>
          </p:nvSpPr>
          <p:spPr bwMode="auto">
            <a:xfrm>
              <a:off x="831850" y="43132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-0.25</a:t>
              </a:r>
              <a:endParaRPr kumimoji="0" lang="en-US" altLang="en-US" sz="1500" b="0" i="0" u="none" strike="noStrike" cap="none" normalizeH="0" baseline="0">
                <a:ln>
                  <a:noFill/>
                </a:ln>
                <a:solidFill>
                  <a:schemeClr val="tx1"/>
                </a:solidFill>
                <a:effectLst/>
              </a:endParaRPr>
            </a:p>
          </p:txBody>
        </p:sp>
        <p:sp>
          <p:nvSpPr>
            <p:cNvPr id="20" name="Rectangle 10">
              <a:extLst>
                <a:ext uri="{FF2B5EF4-FFF2-40B4-BE49-F238E27FC236}">
                  <a16:creationId xmlns:a16="http://schemas.microsoft.com/office/drawing/2014/main" id="{33C36249-0537-4BF0-A4BD-7AA4C72C9AFB}"/>
                </a:ext>
              </a:extLst>
            </p:cNvPr>
            <p:cNvSpPr>
              <a:spLocks noChangeArrowheads="1"/>
            </p:cNvSpPr>
            <p:nvPr/>
          </p:nvSpPr>
          <p:spPr bwMode="auto">
            <a:xfrm>
              <a:off x="831850" y="37036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-0.20</a:t>
              </a:r>
              <a:endParaRPr kumimoji="0" lang="en-US" altLang="en-US" sz="1500" b="0" i="0" u="none" strike="noStrike" cap="none" normalizeH="0" baseline="0">
                <a:ln>
                  <a:noFill/>
                </a:ln>
                <a:solidFill>
                  <a:schemeClr val="tx1"/>
                </a:solidFill>
                <a:effectLst/>
              </a:endParaRPr>
            </a:p>
          </p:txBody>
        </p:sp>
        <p:sp>
          <p:nvSpPr>
            <p:cNvPr id="21" name="Rectangle 11">
              <a:extLst>
                <a:ext uri="{FF2B5EF4-FFF2-40B4-BE49-F238E27FC236}">
                  <a16:creationId xmlns:a16="http://schemas.microsoft.com/office/drawing/2014/main" id="{E3BD0D51-C4FE-40F3-B5D2-91EE7A811833}"/>
                </a:ext>
              </a:extLst>
            </p:cNvPr>
            <p:cNvSpPr>
              <a:spLocks noChangeArrowheads="1"/>
            </p:cNvSpPr>
            <p:nvPr/>
          </p:nvSpPr>
          <p:spPr bwMode="auto">
            <a:xfrm>
              <a:off x="831850" y="30940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-0.15</a:t>
              </a:r>
              <a:endParaRPr kumimoji="0" lang="en-US" altLang="en-US" sz="1500" b="0" i="0" u="none" strike="noStrike" cap="none" normalizeH="0" baseline="0">
                <a:ln>
                  <a:noFill/>
                </a:ln>
                <a:solidFill>
                  <a:schemeClr val="tx1"/>
                </a:solidFill>
                <a:effectLst/>
              </a:endParaRPr>
            </a:p>
          </p:txBody>
        </p:sp>
        <p:sp>
          <p:nvSpPr>
            <p:cNvPr id="22" name="Rectangle 12">
              <a:extLst>
                <a:ext uri="{FF2B5EF4-FFF2-40B4-BE49-F238E27FC236}">
                  <a16:creationId xmlns:a16="http://schemas.microsoft.com/office/drawing/2014/main" id="{EAB52E74-E1AF-4430-B919-28BCB265746C}"/>
                </a:ext>
              </a:extLst>
            </p:cNvPr>
            <p:cNvSpPr>
              <a:spLocks noChangeArrowheads="1"/>
            </p:cNvSpPr>
            <p:nvPr/>
          </p:nvSpPr>
          <p:spPr bwMode="auto">
            <a:xfrm>
              <a:off x="831850" y="24844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-0.10</a:t>
              </a:r>
              <a:endParaRPr kumimoji="0" lang="en-US" altLang="en-US" sz="1500" b="0" i="0" u="none" strike="noStrike" cap="none" normalizeH="0" baseline="0" dirty="0">
                <a:ln>
                  <a:noFill/>
                </a:ln>
                <a:solidFill>
                  <a:schemeClr val="tx1"/>
                </a:solidFill>
                <a:effectLst/>
              </a:endParaRPr>
            </a:p>
          </p:txBody>
        </p:sp>
        <p:sp>
          <p:nvSpPr>
            <p:cNvPr id="23" name="Rectangle 13">
              <a:extLst>
                <a:ext uri="{FF2B5EF4-FFF2-40B4-BE49-F238E27FC236}">
                  <a16:creationId xmlns:a16="http://schemas.microsoft.com/office/drawing/2014/main" id="{178FEB3F-6A56-4F6E-9B26-20002916AF69}"/>
                </a:ext>
              </a:extLst>
            </p:cNvPr>
            <p:cNvSpPr>
              <a:spLocks noChangeArrowheads="1"/>
            </p:cNvSpPr>
            <p:nvPr/>
          </p:nvSpPr>
          <p:spPr bwMode="auto">
            <a:xfrm>
              <a:off x="831850" y="1874838"/>
              <a:ext cx="42639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-0.05</a:t>
              </a:r>
              <a:endParaRPr kumimoji="0" lang="en-US" altLang="en-US" sz="1500" b="0" i="0" u="none" strike="noStrike" cap="none" normalizeH="0" baseline="0" dirty="0">
                <a:ln>
                  <a:noFill/>
                </a:ln>
                <a:solidFill>
                  <a:schemeClr val="tx1"/>
                </a:solidFill>
                <a:effectLst/>
              </a:endParaRPr>
            </a:p>
          </p:txBody>
        </p:sp>
        <p:sp>
          <p:nvSpPr>
            <p:cNvPr id="24" name="Rectangle 14">
              <a:extLst>
                <a:ext uri="{FF2B5EF4-FFF2-40B4-BE49-F238E27FC236}">
                  <a16:creationId xmlns:a16="http://schemas.microsoft.com/office/drawing/2014/main" id="{5D1FD67F-C40A-42D4-AA8B-7D31CAC52E76}"/>
                </a:ext>
              </a:extLst>
            </p:cNvPr>
            <p:cNvSpPr>
              <a:spLocks noChangeArrowheads="1"/>
            </p:cNvSpPr>
            <p:nvPr/>
          </p:nvSpPr>
          <p:spPr bwMode="auto">
            <a:xfrm>
              <a:off x="893763" y="1263651"/>
              <a:ext cx="3735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0.00</a:t>
              </a:r>
              <a:endParaRPr kumimoji="0" lang="en-US" altLang="en-US" sz="1500" b="0" i="0" u="none" strike="noStrike" cap="none" normalizeH="0" baseline="0">
                <a:ln>
                  <a:noFill/>
                </a:ln>
                <a:solidFill>
                  <a:schemeClr val="tx1"/>
                </a:solidFill>
                <a:effectLst/>
              </a:endParaRPr>
            </a:p>
          </p:txBody>
        </p:sp>
      </p:grpSp>
      <p:sp>
        <p:nvSpPr>
          <p:cNvPr id="9" name="Chart Line">
            <a:extLst>
              <a:ext uri="{FF2B5EF4-FFF2-40B4-BE49-F238E27FC236}">
                <a16:creationId xmlns:a16="http://schemas.microsoft.com/office/drawing/2014/main" id="{F521AC3E-D881-4104-8F82-72CC8FD70E50}"/>
              </a:ext>
            </a:extLst>
          </p:cNvPr>
          <p:cNvSpPr>
            <a:spLocks/>
          </p:cNvSpPr>
          <p:nvPr/>
        </p:nvSpPr>
        <p:spPr bwMode="auto">
          <a:xfrm>
            <a:off x="1615909" y="1414463"/>
            <a:ext cx="9523413" cy="4143375"/>
          </a:xfrm>
          <a:custGeom>
            <a:avLst/>
            <a:gdLst>
              <a:gd name="T0" fmla="*/ 0 w 5999"/>
              <a:gd name="T1" fmla="*/ 0 h 2610"/>
              <a:gd name="T2" fmla="*/ 545 w 5999"/>
              <a:gd name="T3" fmla="*/ 920 h 2610"/>
              <a:gd name="T4" fmla="*/ 1091 w 5999"/>
              <a:gd name="T5" fmla="*/ 1381 h 2610"/>
              <a:gd name="T6" fmla="*/ 1636 w 5999"/>
              <a:gd name="T7" fmla="*/ 2072 h 2610"/>
              <a:gd name="T8" fmla="*/ 2181 w 5999"/>
              <a:gd name="T9" fmla="*/ 2379 h 2610"/>
              <a:gd name="T10" fmla="*/ 2727 w 5999"/>
              <a:gd name="T11" fmla="*/ 2533 h 2610"/>
              <a:gd name="T12" fmla="*/ 3272 w 5999"/>
              <a:gd name="T13" fmla="*/ 2610 h 2610"/>
              <a:gd name="T14" fmla="*/ 3817 w 5999"/>
              <a:gd name="T15" fmla="*/ 2533 h 2610"/>
              <a:gd name="T16" fmla="*/ 4363 w 5999"/>
              <a:gd name="T17" fmla="*/ 2456 h 2610"/>
              <a:gd name="T18" fmla="*/ 4908 w 5999"/>
              <a:gd name="T19" fmla="*/ 2302 h 2610"/>
              <a:gd name="T20" fmla="*/ 5453 w 5999"/>
              <a:gd name="T21" fmla="*/ 2072 h 2610"/>
              <a:gd name="T22" fmla="*/ 5999 w 5999"/>
              <a:gd name="T23" fmla="*/ 1918 h 2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99" h="2610">
                <a:moveTo>
                  <a:pt x="0" y="0"/>
                </a:moveTo>
                <a:lnTo>
                  <a:pt x="545" y="920"/>
                </a:lnTo>
                <a:lnTo>
                  <a:pt x="1091" y="1381"/>
                </a:lnTo>
                <a:lnTo>
                  <a:pt x="1636" y="2072"/>
                </a:lnTo>
                <a:lnTo>
                  <a:pt x="2181" y="2379"/>
                </a:lnTo>
                <a:lnTo>
                  <a:pt x="2727" y="2533"/>
                </a:lnTo>
                <a:lnTo>
                  <a:pt x="3272" y="2610"/>
                </a:lnTo>
                <a:lnTo>
                  <a:pt x="3817" y="2533"/>
                </a:lnTo>
                <a:lnTo>
                  <a:pt x="4363" y="2456"/>
                </a:lnTo>
                <a:lnTo>
                  <a:pt x="4908" y="2302"/>
                </a:lnTo>
                <a:lnTo>
                  <a:pt x="5453" y="2072"/>
                </a:lnTo>
                <a:lnTo>
                  <a:pt x="5999" y="1918"/>
                </a:lnTo>
              </a:path>
            </a:pathLst>
          </a:custGeom>
          <a:noFill/>
          <a:ln w="53975"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Monetary Policy Operates with Long Lags</a:t>
            </a:r>
          </a:p>
        </p:txBody>
      </p:sp>
      <p:cxnSp>
        <p:nvCxnSpPr>
          <p:cNvPr id="4" name="Blue Arrow">
            <a:extLst>
              <a:ext uri="{FF2B5EF4-FFF2-40B4-BE49-F238E27FC236}">
                <a16:creationId xmlns:a16="http://schemas.microsoft.com/office/drawing/2014/main" id="{4A2EAF1D-1B2D-4C3D-8FD4-03D06AF7BBAE}"/>
              </a:ext>
            </a:extLst>
          </p:cNvPr>
          <p:cNvCxnSpPr>
            <a:cxnSpLocks/>
            <a:stCxn id="14" idx="2"/>
          </p:cNvCxnSpPr>
          <p:nvPr/>
        </p:nvCxnSpPr>
        <p:spPr>
          <a:xfrm flipH="1">
            <a:off x="6827712" y="4052463"/>
            <a:ext cx="314792" cy="126939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4" name="Blue Callout">
            <a:extLst>
              <a:ext uri="{FF2B5EF4-FFF2-40B4-BE49-F238E27FC236}">
                <a16:creationId xmlns:a16="http://schemas.microsoft.com/office/drawing/2014/main" id="{2F9850C0-2545-4FF7-BEDF-599134AAF31D}"/>
              </a:ext>
            </a:extLst>
          </p:cNvPr>
          <p:cNvGraphicFramePr>
            <a:graphicFrameLocks noGrp="1"/>
          </p:cNvGraphicFramePr>
          <p:nvPr>
            <p:extLst>
              <p:ext uri="{D42A27DB-BD31-4B8C-83A1-F6EECF244321}">
                <p14:modId xmlns:p14="http://schemas.microsoft.com/office/powerpoint/2010/main" val="279630180"/>
              </p:ext>
            </p:extLst>
          </p:nvPr>
        </p:nvGraphicFramePr>
        <p:xfrm>
          <a:off x="6164096" y="3122823"/>
          <a:ext cx="1956816" cy="929640"/>
        </p:xfrm>
        <a:graphic>
          <a:graphicData uri="http://schemas.openxmlformats.org/drawingml/2006/table">
            <a:tbl>
              <a:tblPr firstRow="1" bandRow="1">
                <a:effectLst/>
              </a:tblPr>
              <a:tblGrid>
                <a:gridCol w="1956816">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r>
                        <a:rPr lang="en-US" sz="1700" dirty="0">
                          <a:solidFill>
                            <a:schemeClr val="bg1"/>
                          </a:solidFill>
                        </a:rPr>
                        <a:t>A 100 basis point increase takes </a:t>
                      </a:r>
                      <a:r>
                        <a:rPr lang="en-US" sz="1700" b="1" dirty="0">
                          <a:solidFill>
                            <a:schemeClr val="bg1"/>
                          </a:solidFill>
                        </a:rPr>
                        <a:t>7 quarters</a:t>
                      </a:r>
                      <a:r>
                        <a:rPr lang="en-US" sz="1700" dirty="0">
                          <a:solidFill>
                            <a:schemeClr val="bg1"/>
                          </a:solidFill>
                        </a:rPr>
                        <a:t> to digest.</a:t>
                      </a: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cxnSp>
        <p:nvCxnSpPr>
          <p:cNvPr id="15" name="Gray Arrow">
            <a:extLst>
              <a:ext uri="{FF2B5EF4-FFF2-40B4-BE49-F238E27FC236}">
                <a16:creationId xmlns:a16="http://schemas.microsoft.com/office/drawing/2014/main" id="{49C48264-7504-4A11-B626-6DB3DD30FB4A}"/>
              </a:ext>
            </a:extLst>
          </p:cNvPr>
          <p:cNvCxnSpPr>
            <a:cxnSpLocks/>
            <a:stCxn id="16" idx="2"/>
          </p:cNvCxnSpPr>
          <p:nvPr/>
        </p:nvCxnSpPr>
        <p:spPr>
          <a:xfrm flipH="1">
            <a:off x="4265193" y="3397198"/>
            <a:ext cx="382074" cy="2067612"/>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6" name="Gray Callout">
            <a:extLst>
              <a:ext uri="{FF2B5EF4-FFF2-40B4-BE49-F238E27FC236}">
                <a16:creationId xmlns:a16="http://schemas.microsoft.com/office/drawing/2014/main" id="{987E1BF3-94A3-4029-9DD0-3B9C47F1CD9E}"/>
              </a:ext>
            </a:extLst>
          </p:cNvPr>
          <p:cNvGraphicFramePr>
            <a:graphicFrameLocks noGrp="1"/>
          </p:cNvGraphicFramePr>
          <p:nvPr>
            <p:extLst>
              <p:ext uri="{D42A27DB-BD31-4B8C-83A1-F6EECF244321}">
                <p14:modId xmlns:p14="http://schemas.microsoft.com/office/powerpoint/2010/main" val="1393535284"/>
              </p:ext>
            </p:extLst>
          </p:nvPr>
        </p:nvGraphicFramePr>
        <p:xfrm>
          <a:off x="3710007" y="2985718"/>
          <a:ext cx="1874520" cy="411480"/>
        </p:xfrm>
        <a:graphic>
          <a:graphicData uri="http://schemas.openxmlformats.org/drawingml/2006/table">
            <a:tbl>
              <a:tblPr firstRow="1" bandRow="1">
                <a:effectLst/>
              </a:tblPr>
              <a:tblGrid>
                <a:gridCol w="1874520">
                  <a:extLst>
                    <a:ext uri="{9D8B030D-6E8A-4147-A177-3AD203B41FA5}">
                      <a16:colId xmlns:a16="http://schemas.microsoft.com/office/drawing/2014/main" val="2480076844"/>
                    </a:ext>
                  </a:extLst>
                </a:gridCol>
              </a:tblGrid>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317947831"/>
                  </a:ext>
                </a:extLst>
              </a:tr>
              <a:tr h="33927">
                <a:tc>
                  <a:txBody>
                    <a:bodyPr/>
                    <a:lstStyle/>
                    <a:p>
                      <a:pPr algn="ctr"/>
                      <a:r>
                        <a:rPr lang="en-US" sz="1700" b="1" dirty="0">
                          <a:solidFill>
                            <a:schemeClr val="bg1"/>
                          </a:solidFill>
                        </a:rPr>
                        <a:t>450</a:t>
                      </a:r>
                      <a:r>
                        <a:rPr lang="en-US" sz="1700" dirty="0">
                          <a:solidFill>
                            <a:schemeClr val="bg1"/>
                          </a:solidFill>
                        </a:rPr>
                        <a:t> basis points?</a:t>
                      </a: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2739289196"/>
                  </a:ext>
                </a:extLst>
              </a:tr>
              <a:tr h="0">
                <a:tc>
                  <a:txBody>
                    <a:bodyPr/>
                    <a:lstStyle/>
                    <a:p>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2">
                        <a:lumMod val="25000"/>
                      </a:schemeClr>
                    </a:solidFill>
                  </a:tcPr>
                </a:tc>
                <a:extLst>
                  <a:ext uri="{0D108BD9-81ED-4DB2-BD59-A6C34878D82A}">
                    <a16:rowId xmlns:a16="http://schemas.microsoft.com/office/drawing/2014/main" val="3320712292"/>
                  </a:ext>
                </a:extLst>
              </a:tr>
            </a:tbl>
          </a:graphicData>
        </a:graphic>
      </p:graphicFrame>
    </p:spTree>
    <p:extLst>
      <p:ext uri="{BB962C8B-B14F-4D97-AF65-F5344CB8AC3E}">
        <p14:creationId xmlns:p14="http://schemas.microsoft.com/office/powerpoint/2010/main" val="276943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6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down)">
                                      <p:cBhvr>
                                        <p:cTn id="10" dur="600"/>
                                        <p:tgtEl>
                                          <p:spTgt spid="25"/>
                                        </p:tgtEl>
                                      </p:cBhvr>
                                    </p:animEffect>
                                  </p:childTnLst>
                                </p:cTn>
                              </p:par>
                              <p:par>
                                <p:cTn id="11" presetID="22" presetClass="entr" presetSubtype="8"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6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6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600"/>
                                        <p:tgtEl>
                                          <p:spTgt spid="3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600"/>
                                        <p:tgtEl>
                                          <p:spTgt spid="8"/>
                                        </p:tgtEl>
                                      </p:cBhvr>
                                    </p:animEffect>
                                  </p:childTnLst>
                                </p:cTn>
                              </p:par>
                            </p:childTnLst>
                          </p:cTn>
                        </p:par>
                        <p:par>
                          <p:cTn id="23" fill="hold">
                            <p:stCondLst>
                              <p:cond delay="6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600"/>
                                        <p:tgtEl>
                                          <p:spTgt spid="9"/>
                                        </p:tgtEl>
                                      </p:cBhvr>
                                    </p:animEffect>
                                  </p:childTnLst>
                                </p:cTn>
                              </p:par>
                            </p:childTnLst>
                          </p:cTn>
                        </p:par>
                        <p:par>
                          <p:cTn id="27" fill="hold">
                            <p:stCondLst>
                              <p:cond delay="1200"/>
                            </p:stCondLst>
                            <p:childTnLst>
                              <p:par>
                                <p:cTn id="28" presetID="10" presetClass="entr" presetSubtype="0"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600"/>
                                        <p:tgtEl>
                                          <p:spTgt spid="17"/>
                                        </p:tgtEl>
                                      </p:cBhvr>
                                    </p:animEffect>
                                  </p:childTnLst>
                                </p:cTn>
                              </p:par>
                            </p:childTnLst>
                          </p:cTn>
                        </p:par>
                        <p:par>
                          <p:cTn id="31" fill="hold">
                            <p:stCondLst>
                              <p:cond delay="18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600"/>
                                        <p:tgtEl>
                                          <p:spTgt spid="14"/>
                                        </p:tgtEl>
                                      </p:cBhvr>
                                    </p:animEffect>
                                  </p:childTnLst>
                                </p:cTn>
                              </p:par>
                              <p:par>
                                <p:cTn id="35" presetID="10" presetClass="entr" presetSubtype="0" fill="hold"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6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10" presetClass="entr" presetSubtype="0" fill="hold" nodeType="with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35" grpId="0"/>
      <p:bldP spid="12"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86102-27E1-4485-B631-3AFB23BB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3DF226AC-19BF-4CC4-ADCA-A60820452BCC}"/>
              </a:ext>
            </a:extLst>
          </p:cNvPr>
          <p:cNvSpPr>
            <a:spLocks noGrp="1"/>
          </p:cNvSpPr>
          <p:nvPr>
            <p:ph type="body" sz="quarter" idx="10"/>
          </p:nvPr>
        </p:nvSpPr>
        <p:spPr/>
        <p:txBody>
          <a:bodyPr/>
          <a:lstStyle/>
          <a:p>
            <a:r>
              <a:rPr lang="en-US" dirty="0"/>
              <a:t>ECONOMIC </a:t>
            </a:r>
          </a:p>
          <a:p>
            <a:r>
              <a:rPr lang="en-US" dirty="0"/>
              <a:t>OUTLOOK</a:t>
            </a:r>
          </a:p>
        </p:txBody>
      </p:sp>
    </p:spTree>
    <p:extLst>
      <p:ext uri="{BB962C8B-B14F-4D97-AF65-F5344CB8AC3E}">
        <p14:creationId xmlns:p14="http://schemas.microsoft.com/office/powerpoint/2010/main" val="1741235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02D748-0605-4C78-AF73-06F1E09C01F2}"/>
              </a:ext>
            </a:extLst>
          </p:cNvPr>
          <p:cNvSpPr/>
          <p:nvPr/>
        </p:nvSpPr>
        <p:spPr>
          <a:xfrm>
            <a:off x="0" y="0"/>
            <a:ext cx="12192000" cy="6858000"/>
          </a:xfrm>
          <a:prstGeom prst="rect">
            <a:avLst/>
          </a:prstGeom>
          <a:solidFill>
            <a:srgbClr val="004682">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Main Title">
            <a:extLst>
              <a:ext uri="{FF2B5EF4-FFF2-40B4-BE49-F238E27FC236}">
                <a16:creationId xmlns:a16="http://schemas.microsoft.com/office/drawing/2014/main" id="{B90A4401-9151-445B-8A3F-D32539017D37}"/>
              </a:ext>
            </a:extLst>
          </p:cNvPr>
          <p:cNvSpPr txBox="1">
            <a:spLocks/>
          </p:cNvSpPr>
          <p:nvPr/>
        </p:nvSpPr>
        <p:spPr>
          <a:xfrm>
            <a:off x="249115" y="28599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rgbClr val="82DCFF"/>
                </a:solidFill>
                <a:latin typeface="Roboto Black" panose="02000000000000000000" pitchFamily="2" charset="0"/>
                <a:ea typeface="Roboto Black" panose="02000000000000000000" pitchFamily="2" charset="0"/>
              </a:rPr>
              <a:t>Agenda</a:t>
            </a:r>
          </a:p>
        </p:txBody>
      </p:sp>
      <p:sp>
        <p:nvSpPr>
          <p:cNvPr id="6" name="Content Placeholder 2">
            <a:extLst>
              <a:ext uri="{FF2B5EF4-FFF2-40B4-BE49-F238E27FC236}">
                <a16:creationId xmlns:a16="http://schemas.microsoft.com/office/drawing/2014/main" id="{063FD96C-766B-4A62-9AAE-68A700FB1E14}"/>
              </a:ext>
            </a:extLst>
          </p:cNvPr>
          <p:cNvSpPr txBox="1">
            <a:spLocks/>
          </p:cNvSpPr>
          <p:nvPr/>
        </p:nvSpPr>
        <p:spPr>
          <a:xfrm>
            <a:off x="1583978" y="1337151"/>
            <a:ext cx="9024044" cy="4689535"/>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spcBef>
                <a:spcPts val="0"/>
              </a:spcBef>
              <a:buNone/>
            </a:pPr>
            <a:endParaRPr lang="en-US" sz="700" dirty="0">
              <a:solidFill>
                <a:schemeClr val="bg2"/>
              </a:solidFill>
              <a:latin typeface="Roboto Black" panose="02000000000000000000" pitchFamily="2" charset="0"/>
              <a:ea typeface="Roboto Black" panose="02000000000000000000" pitchFamily="2" charset="0"/>
            </a:endParaRP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CHINA / COVID</a:t>
            </a: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GEOPOLITICAL TENSION</a:t>
            </a: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INFLATION</a:t>
            </a: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FED ACTION</a:t>
            </a: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ECONOMIC OUTLOOK</a:t>
            </a: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FINANCIAL MARKETS</a:t>
            </a:r>
          </a:p>
          <a:p>
            <a:pPr marL="0" indent="0">
              <a:lnSpc>
                <a:spcPct val="150000"/>
              </a:lnSpc>
              <a:spcBef>
                <a:spcPts val="0"/>
              </a:spcBef>
              <a:buNone/>
            </a:pPr>
            <a:r>
              <a:rPr lang="en-US" dirty="0">
                <a:solidFill>
                  <a:schemeClr val="bg2"/>
                </a:solidFill>
                <a:latin typeface="Roboto Black" panose="02000000000000000000" pitchFamily="2" charset="0"/>
                <a:ea typeface="Roboto Black" panose="02000000000000000000" pitchFamily="2" charset="0"/>
              </a:rPr>
              <a:t>QUESTIONS</a:t>
            </a:r>
          </a:p>
        </p:txBody>
      </p:sp>
    </p:spTree>
    <p:extLst>
      <p:ext uri="{BB962C8B-B14F-4D97-AF65-F5344CB8AC3E}">
        <p14:creationId xmlns:p14="http://schemas.microsoft.com/office/powerpoint/2010/main" val="2757316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 calcmode="lin" valueType="num">
                                      <p:cBhvr additive="base">
                                        <p:cTn id="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 calcmode="lin" valueType="num">
                                      <p:cBhvr additive="base">
                                        <p:cTn id="12"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 calcmode="lin" valueType="num">
                                      <p:cBhvr additive="base">
                                        <p:cTn id="17"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6">
                                            <p:txEl>
                                              <p:pRg st="4" end="4"/>
                                            </p:txEl>
                                          </p:spTgt>
                                        </p:tgtEl>
                                        <p:attrNameLst>
                                          <p:attrName>style.visibility</p:attrName>
                                        </p:attrNameLst>
                                      </p:cBhvr>
                                      <p:to>
                                        <p:strVal val="visible"/>
                                      </p:to>
                                    </p:set>
                                    <p:anim calcmode="lin" valueType="num">
                                      <p:cBhvr additive="base">
                                        <p:cTn id="22"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 calcmode="lin" valueType="num">
                                      <p:cBhvr additive="base">
                                        <p:cTn id="32"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 calcmode="lin" valueType="num">
                                      <p:cBhvr additive="base">
                                        <p:cTn id="37"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ession 5">
            <a:extLst>
              <a:ext uri="{FF2B5EF4-FFF2-40B4-BE49-F238E27FC236}">
                <a16:creationId xmlns:a16="http://schemas.microsoft.com/office/drawing/2014/main" id="{FAA469FF-89E8-4EEA-B96F-2A22E05E21F0}"/>
              </a:ext>
            </a:extLst>
          </p:cNvPr>
          <p:cNvSpPr>
            <a:spLocks noChangeArrowheads="1"/>
          </p:cNvSpPr>
          <p:nvPr/>
        </p:nvSpPr>
        <p:spPr bwMode="auto">
          <a:xfrm>
            <a:off x="9929772" y="1414463"/>
            <a:ext cx="79248" cy="4265613"/>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Recession 4">
            <a:extLst>
              <a:ext uri="{FF2B5EF4-FFF2-40B4-BE49-F238E27FC236}">
                <a16:creationId xmlns:a16="http://schemas.microsoft.com/office/drawing/2014/main" id="{345B73D3-FA96-40C5-83EC-5DFB9CE24E22}"/>
              </a:ext>
            </a:extLst>
          </p:cNvPr>
          <p:cNvSpPr>
            <a:spLocks noChangeArrowheads="1"/>
          </p:cNvSpPr>
          <p:nvPr/>
        </p:nvSpPr>
        <p:spPr bwMode="auto">
          <a:xfrm>
            <a:off x="7342015" y="1414463"/>
            <a:ext cx="342422" cy="4265613"/>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ession 3">
            <a:extLst>
              <a:ext uri="{FF2B5EF4-FFF2-40B4-BE49-F238E27FC236}">
                <a16:creationId xmlns:a16="http://schemas.microsoft.com/office/drawing/2014/main" id="{49B2CBED-5E25-47F5-9D2D-D06AB6B87502}"/>
              </a:ext>
            </a:extLst>
          </p:cNvPr>
          <p:cNvSpPr>
            <a:spLocks noChangeArrowheads="1"/>
          </p:cNvSpPr>
          <p:nvPr/>
        </p:nvSpPr>
        <p:spPr bwMode="auto">
          <a:xfrm>
            <a:off x="5864548" y="1414463"/>
            <a:ext cx="198895" cy="4265613"/>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Recession 2">
            <a:extLst>
              <a:ext uri="{FF2B5EF4-FFF2-40B4-BE49-F238E27FC236}">
                <a16:creationId xmlns:a16="http://schemas.microsoft.com/office/drawing/2014/main" id="{417617B6-5A53-4616-9EA6-11091828B94B}"/>
              </a:ext>
            </a:extLst>
          </p:cNvPr>
          <p:cNvSpPr>
            <a:spLocks noChangeArrowheads="1"/>
          </p:cNvSpPr>
          <p:nvPr/>
        </p:nvSpPr>
        <p:spPr bwMode="auto">
          <a:xfrm>
            <a:off x="3662408" y="1414463"/>
            <a:ext cx="128971" cy="4265613"/>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ession 1">
            <a:extLst>
              <a:ext uri="{FF2B5EF4-FFF2-40B4-BE49-F238E27FC236}">
                <a16:creationId xmlns:a16="http://schemas.microsoft.com/office/drawing/2014/main" id="{932B4449-74B3-4323-922F-6F98FB15C863}"/>
              </a:ext>
            </a:extLst>
          </p:cNvPr>
          <p:cNvSpPr>
            <a:spLocks noChangeArrowheads="1"/>
          </p:cNvSpPr>
          <p:nvPr/>
        </p:nvSpPr>
        <p:spPr bwMode="auto">
          <a:xfrm>
            <a:off x="1688267" y="1414463"/>
            <a:ext cx="330773" cy="4265613"/>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Gridlines">
            <a:extLst>
              <a:ext uri="{FF2B5EF4-FFF2-40B4-BE49-F238E27FC236}">
                <a16:creationId xmlns:a16="http://schemas.microsoft.com/office/drawing/2014/main" id="{BA28DF23-BAA1-46DC-A516-4EF1EBF35AE2}"/>
              </a:ext>
            </a:extLst>
          </p:cNvPr>
          <p:cNvSpPr>
            <a:spLocks noEditPoints="1"/>
          </p:cNvSpPr>
          <p:nvPr/>
        </p:nvSpPr>
        <p:spPr bwMode="auto">
          <a:xfrm>
            <a:off x="1465094" y="1412876"/>
            <a:ext cx="9064625" cy="4267200"/>
          </a:xfrm>
          <a:custGeom>
            <a:avLst/>
            <a:gdLst>
              <a:gd name="T0" fmla="*/ 0 w 5710"/>
              <a:gd name="T1" fmla="*/ 2688 h 2688"/>
              <a:gd name="T2" fmla="*/ 5710 w 5710"/>
              <a:gd name="T3" fmla="*/ 2688 h 2688"/>
              <a:gd name="T4" fmla="*/ 0 w 5710"/>
              <a:gd name="T5" fmla="*/ 2150 h 2688"/>
              <a:gd name="T6" fmla="*/ 5710 w 5710"/>
              <a:gd name="T7" fmla="*/ 2150 h 2688"/>
              <a:gd name="T8" fmla="*/ 0 w 5710"/>
              <a:gd name="T9" fmla="*/ 1612 h 2688"/>
              <a:gd name="T10" fmla="*/ 5710 w 5710"/>
              <a:gd name="T11" fmla="*/ 1612 h 2688"/>
              <a:gd name="T12" fmla="*/ 0 w 5710"/>
              <a:gd name="T13" fmla="*/ 1075 h 2688"/>
              <a:gd name="T14" fmla="*/ 5710 w 5710"/>
              <a:gd name="T15" fmla="*/ 1075 h 2688"/>
              <a:gd name="T16" fmla="*/ 0 w 5710"/>
              <a:gd name="T17" fmla="*/ 538 h 2688"/>
              <a:gd name="T18" fmla="*/ 5710 w 5710"/>
              <a:gd name="T19" fmla="*/ 538 h 2688"/>
              <a:gd name="T20" fmla="*/ 0 w 5710"/>
              <a:gd name="T21" fmla="*/ 0 h 2688"/>
              <a:gd name="T22" fmla="*/ 5710 w 5710"/>
              <a:gd name="T2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710" h="2688">
                <a:moveTo>
                  <a:pt x="0" y="2688"/>
                </a:moveTo>
                <a:lnTo>
                  <a:pt x="5710" y="2688"/>
                </a:lnTo>
                <a:moveTo>
                  <a:pt x="0" y="2150"/>
                </a:moveTo>
                <a:lnTo>
                  <a:pt x="5710" y="2150"/>
                </a:lnTo>
                <a:moveTo>
                  <a:pt x="0" y="1612"/>
                </a:moveTo>
                <a:lnTo>
                  <a:pt x="5710" y="1612"/>
                </a:lnTo>
                <a:moveTo>
                  <a:pt x="0" y="1075"/>
                </a:moveTo>
                <a:lnTo>
                  <a:pt x="5710" y="1075"/>
                </a:lnTo>
                <a:moveTo>
                  <a:pt x="0" y="538"/>
                </a:moveTo>
                <a:lnTo>
                  <a:pt x="5710" y="538"/>
                </a:lnTo>
                <a:moveTo>
                  <a:pt x="0" y="0"/>
                </a:moveTo>
                <a:lnTo>
                  <a:pt x="5710"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12" name="Y-Axis Label">
            <a:extLst>
              <a:ext uri="{FF2B5EF4-FFF2-40B4-BE49-F238E27FC236}">
                <a16:creationId xmlns:a16="http://schemas.microsoft.com/office/drawing/2014/main" id="{8DEC7DB3-2B05-4549-9360-4AB9AD4E119C}"/>
              </a:ext>
            </a:extLst>
          </p:cNvPr>
          <p:cNvSpPr/>
          <p:nvPr/>
        </p:nvSpPr>
        <p:spPr>
          <a:xfrm rot="16200000">
            <a:off x="-934297" y="3518154"/>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6-Month Rate of Change</a:t>
            </a:r>
          </a:p>
        </p:txBody>
      </p:sp>
      <p:graphicFrame>
        <p:nvGraphicFramePr>
          <p:cNvPr id="17" name="Callout">
            <a:extLst>
              <a:ext uri="{FF2B5EF4-FFF2-40B4-BE49-F238E27FC236}">
                <a16:creationId xmlns:a16="http://schemas.microsoft.com/office/drawing/2014/main" id="{7652BD10-6BC0-4E69-AB17-A5AEDD0AB994}"/>
              </a:ext>
            </a:extLst>
          </p:cNvPr>
          <p:cNvGraphicFramePr>
            <a:graphicFrameLocks noGrp="1"/>
          </p:cNvGraphicFramePr>
          <p:nvPr>
            <p:extLst>
              <p:ext uri="{D42A27DB-BD31-4B8C-83A1-F6EECF244321}">
                <p14:modId xmlns:p14="http://schemas.microsoft.com/office/powerpoint/2010/main" val="1828487736"/>
              </p:ext>
            </p:extLst>
          </p:nvPr>
        </p:nvGraphicFramePr>
        <p:xfrm>
          <a:off x="10645684" y="3622225"/>
          <a:ext cx="760173" cy="381000"/>
        </p:xfrm>
        <a:graphic>
          <a:graphicData uri="http://schemas.openxmlformats.org/drawingml/2006/table">
            <a:tbl>
              <a:tblPr firstRow="1" bandRow="1"/>
              <a:tblGrid>
                <a:gridCol w="760173">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-7.0</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pSp>
        <p:nvGrpSpPr>
          <p:cNvPr id="62" name="Y Axis">
            <a:extLst>
              <a:ext uri="{FF2B5EF4-FFF2-40B4-BE49-F238E27FC236}">
                <a16:creationId xmlns:a16="http://schemas.microsoft.com/office/drawing/2014/main" id="{D3A8100E-FF00-46AF-8625-A497DCA18FBE}"/>
              </a:ext>
            </a:extLst>
          </p:cNvPr>
          <p:cNvGrpSpPr/>
          <p:nvPr/>
        </p:nvGrpSpPr>
        <p:grpSpPr>
          <a:xfrm>
            <a:off x="1004553" y="1302562"/>
            <a:ext cx="299489" cy="4499619"/>
            <a:chOff x="868363" y="1263651"/>
            <a:chExt cx="299489" cy="4499619"/>
          </a:xfrm>
        </p:grpSpPr>
        <p:sp>
          <p:nvSpPr>
            <p:cNvPr id="47" name="Rectangle 22">
              <a:extLst>
                <a:ext uri="{FF2B5EF4-FFF2-40B4-BE49-F238E27FC236}">
                  <a16:creationId xmlns:a16="http://schemas.microsoft.com/office/drawing/2014/main" id="{7D8C3123-9D0F-476B-8212-89F627CBD221}"/>
                </a:ext>
              </a:extLst>
            </p:cNvPr>
            <p:cNvSpPr>
              <a:spLocks noChangeArrowheads="1"/>
            </p:cNvSpPr>
            <p:nvPr/>
          </p:nvSpPr>
          <p:spPr bwMode="auto">
            <a:xfrm>
              <a:off x="868363" y="5532438"/>
              <a:ext cx="2677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-30</a:t>
              </a:r>
              <a:endParaRPr kumimoji="0" lang="en-US" altLang="en-US" sz="1500" b="0" i="0" u="none" strike="noStrike" cap="none" normalizeH="0" baseline="0">
                <a:ln>
                  <a:noFill/>
                </a:ln>
                <a:solidFill>
                  <a:schemeClr val="tx1"/>
                </a:solidFill>
                <a:effectLst/>
              </a:endParaRPr>
            </a:p>
          </p:txBody>
        </p:sp>
        <p:sp>
          <p:nvSpPr>
            <p:cNvPr id="48" name="Rectangle 23">
              <a:extLst>
                <a:ext uri="{FF2B5EF4-FFF2-40B4-BE49-F238E27FC236}">
                  <a16:creationId xmlns:a16="http://schemas.microsoft.com/office/drawing/2014/main" id="{A60B162F-93F4-4E9D-8D0E-C67ECCD43563}"/>
                </a:ext>
              </a:extLst>
            </p:cNvPr>
            <p:cNvSpPr>
              <a:spLocks noChangeArrowheads="1"/>
            </p:cNvSpPr>
            <p:nvPr/>
          </p:nvSpPr>
          <p:spPr bwMode="auto">
            <a:xfrm>
              <a:off x="868363" y="4678363"/>
              <a:ext cx="2677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-20</a:t>
              </a:r>
              <a:endParaRPr kumimoji="0" lang="en-US" altLang="en-US" sz="1500" b="0" i="0" u="none" strike="noStrike" cap="none" normalizeH="0" baseline="0">
                <a:ln>
                  <a:noFill/>
                </a:ln>
                <a:solidFill>
                  <a:schemeClr val="tx1"/>
                </a:solidFill>
                <a:effectLst/>
              </a:endParaRPr>
            </a:p>
          </p:txBody>
        </p:sp>
        <p:sp>
          <p:nvSpPr>
            <p:cNvPr id="49" name="Rectangle 24">
              <a:extLst>
                <a:ext uri="{FF2B5EF4-FFF2-40B4-BE49-F238E27FC236}">
                  <a16:creationId xmlns:a16="http://schemas.microsoft.com/office/drawing/2014/main" id="{6F270533-6D6B-4D8D-B4BB-3A2762E4434D}"/>
                </a:ext>
              </a:extLst>
            </p:cNvPr>
            <p:cNvSpPr>
              <a:spLocks noChangeArrowheads="1"/>
            </p:cNvSpPr>
            <p:nvPr/>
          </p:nvSpPr>
          <p:spPr bwMode="auto">
            <a:xfrm>
              <a:off x="868363" y="3825876"/>
              <a:ext cx="2677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a:t>
              </a:r>
              <a:endParaRPr kumimoji="0" lang="en-US" altLang="en-US" sz="1500" b="0" i="0" u="none" strike="noStrike" cap="none" normalizeH="0" baseline="0">
                <a:ln>
                  <a:noFill/>
                </a:ln>
                <a:solidFill>
                  <a:schemeClr val="tx1"/>
                </a:solidFill>
                <a:effectLst/>
              </a:endParaRPr>
            </a:p>
          </p:txBody>
        </p:sp>
        <p:sp>
          <p:nvSpPr>
            <p:cNvPr id="50" name="Rectangle 25">
              <a:extLst>
                <a:ext uri="{FF2B5EF4-FFF2-40B4-BE49-F238E27FC236}">
                  <a16:creationId xmlns:a16="http://schemas.microsoft.com/office/drawing/2014/main" id="{9C36CCBE-C1C2-4D51-9FE0-5AE97E3B6003}"/>
                </a:ext>
              </a:extLst>
            </p:cNvPr>
            <p:cNvSpPr>
              <a:spLocks noChangeArrowheads="1"/>
            </p:cNvSpPr>
            <p:nvPr/>
          </p:nvSpPr>
          <p:spPr bwMode="auto">
            <a:xfrm>
              <a:off x="1060450" y="2971801"/>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500" b="0" i="0" u="none" strike="noStrike" cap="none" normalizeH="0" baseline="0">
                <a:ln>
                  <a:noFill/>
                </a:ln>
                <a:solidFill>
                  <a:schemeClr val="tx1"/>
                </a:solidFill>
                <a:effectLst/>
              </a:endParaRPr>
            </a:p>
          </p:txBody>
        </p:sp>
        <p:sp>
          <p:nvSpPr>
            <p:cNvPr id="51" name="Rectangle 26">
              <a:extLst>
                <a:ext uri="{FF2B5EF4-FFF2-40B4-BE49-F238E27FC236}">
                  <a16:creationId xmlns:a16="http://schemas.microsoft.com/office/drawing/2014/main" id="{905C8122-0E8A-44FB-A3B8-65CAED2D8296}"/>
                </a:ext>
              </a:extLst>
            </p:cNvPr>
            <p:cNvSpPr>
              <a:spLocks noChangeArrowheads="1"/>
            </p:cNvSpPr>
            <p:nvPr/>
          </p:nvSpPr>
          <p:spPr bwMode="auto">
            <a:xfrm>
              <a:off x="931863" y="2119313"/>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10</a:t>
              </a:r>
              <a:endParaRPr kumimoji="0" lang="en-US" altLang="en-US" sz="1500" b="0" i="0" u="none" strike="noStrike" cap="none" normalizeH="0" baseline="0" dirty="0">
                <a:ln>
                  <a:noFill/>
                </a:ln>
                <a:solidFill>
                  <a:schemeClr val="tx1"/>
                </a:solidFill>
                <a:effectLst/>
              </a:endParaRPr>
            </a:p>
          </p:txBody>
        </p:sp>
        <p:sp>
          <p:nvSpPr>
            <p:cNvPr id="52" name="Rectangle 27">
              <a:extLst>
                <a:ext uri="{FF2B5EF4-FFF2-40B4-BE49-F238E27FC236}">
                  <a16:creationId xmlns:a16="http://schemas.microsoft.com/office/drawing/2014/main" id="{D507BBE4-6165-4F30-82CA-225F161DD44F}"/>
                </a:ext>
              </a:extLst>
            </p:cNvPr>
            <p:cNvSpPr>
              <a:spLocks noChangeArrowheads="1"/>
            </p:cNvSpPr>
            <p:nvPr/>
          </p:nvSpPr>
          <p:spPr bwMode="auto">
            <a:xfrm>
              <a:off x="931863" y="1263651"/>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20</a:t>
              </a:r>
              <a:endParaRPr kumimoji="0" lang="en-US" altLang="en-US" sz="1500" b="0" i="0" u="none" strike="noStrike" cap="none" normalizeH="0" baseline="0">
                <a:ln>
                  <a:noFill/>
                </a:ln>
                <a:solidFill>
                  <a:schemeClr val="tx1"/>
                </a:solidFill>
                <a:effectLst/>
              </a:endParaRPr>
            </a:p>
          </p:txBody>
        </p:sp>
      </p:grpSp>
      <p:sp>
        <p:nvSpPr>
          <p:cNvPr id="60" name="Red Line">
            <a:extLst>
              <a:ext uri="{FF2B5EF4-FFF2-40B4-BE49-F238E27FC236}">
                <a16:creationId xmlns:a16="http://schemas.microsoft.com/office/drawing/2014/main" id="{C0D0C416-4541-491A-8187-3B6C980E397F}"/>
              </a:ext>
            </a:extLst>
          </p:cNvPr>
          <p:cNvSpPr>
            <a:spLocks noEditPoints="1"/>
          </p:cNvSpPr>
          <p:nvPr/>
        </p:nvSpPr>
        <p:spPr bwMode="auto">
          <a:xfrm>
            <a:off x="1465094" y="3344863"/>
            <a:ext cx="9067800" cy="41275"/>
          </a:xfrm>
          <a:custGeom>
            <a:avLst/>
            <a:gdLst>
              <a:gd name="T0" fmla="*/ 105 w 5712"/>
              <a:gd name="T1" fmla="*/ 26 h 26"/>
              <a:gd name="T2" fmla="*/ 183 w 5712"/>
              <a:gd name="T3" fmla="*/ 0 h 26"/>
              <a:gd name="T4" fmla="*/ 183 w 5712"/>
              <a:gd name="T5" fmla="*/ 26 h 26"/>
              <a:gd name="T6" fmla="*/ 468 w 5712"/>
              <a:gd name="T7" fmla="*/ 0 h 26"/>
              <a:gd name="T8" fmla="*/ 365 w 5712"/>
              <a:gd name="T9" fmla="*/ 0 h 26"/>
              <a:gd name="T10" fmla="*/ 651 w 5712"/>
              <a:gd name="T11" fmla="*/ 26 h 26"/>
              <a:gd name="T12" fmla="*/ 729 w 5712"/>
              <a:gd name="T13" fmla="*/ 0 h 26"/>
              <a:gd name="T14" fmla="*/ 729 w 5712"/>
              <a:gd name="T15" fmla="*/ 26 h 26"/>
              <a:gd name="T16" fmla="*/ 1015 w 5712"/>
              <a:gd name="T17" fmla="*/ 0 h 26"/>
              <a:gd name="T18" fmla="*/ 911 w 5712"/>
              <a:gd name="T19" fmla="*/ 0 h 26"/>
              <a:gd name="T20" fmla="*/ 1197 w 5712"/>
              <a:gd name="T21" fmla="*/ 26 h 26"/>
              <a:gd name="T22" fmla="*/ 1275 w 5712"/>
              <a:gd name="T23" fmla="*/ 0 h 26"/>
              <a:gd name="T24" fmla="*/ 1275 w 5712"/>
              <a:gd name="T25" fmla="*/ 26 h 26"/>
              <a:gd name="T26" fmla="*/ 1561 w 5712"/>
              <a:gd name="T27" fmla="*/ 0 h 26"/>
              <a:gd name="T28" fmla="*/ 1457 w 5712"/>
              <a:gd name="T29" fmla="*/ 0 h 26"/>
              <a:gd name="T30" fmla="*/ 1743 w 5712"/>
              <a:gd name="T31" fmla="*/ 26 h 26"/>
              <a:gd name="T32" fmla="*/ 1821 w 5712"/>
              <a:gd name="T33" fmla="*/ 0 h 26"/>
              <a:gd name="T34" fmla="*/ 1821 w 5712"/>
              <a:gd name="T35" fmla="*/ 26 h 26"/>
              <a:gd name="T36" fmla="*/ 2107 w 5712"/>
              <a:gd name="T37" fmla="*/ 0 h 26"/>
              <a:gd name="T38" fmla="*/ 2003 w 5712"/>
              <a:gd name="T39" fmla="*/ 0 h 26"/>
              <a:gd name="T40" fmla="*/ 2289 w 5712"/>
              <a:gd name="T41" fmla="*/ 26 h 26"/>
              <a:gd name="T42" fmla="*/ 2367 w 5712"/>
              <a:gd name="T43" fmla="*/ 0 h 26"/>
              <a:gd name="T44" fmla="*/ 2367 w 5712"/>
              <a:gd name="T45" fmla="*/ 26 h 26"/>
              <a:gd name="T46" fmla="*/ 2653 w 5712"/>
              <a:gd name="T47" fmla="*/ 0 h 26"/>
              <a:gd name="T48" fmla="*/ 2549 w 5712"/>
              <a:gd name="T49" fmla="*/ 0 h 26"/>
              <a:gd name="T50" fmla="*/ 2835 w 5712"/>
              <a:gd name="T51" fmla="*/ 26 h 26"/>
              <a:gd name="T52" fmla="*/ 2913 w 5712"/>
              <a:gd name="T53" fmla="*/ 0 h 26"/>
              <a:gd name="T54" fmla="*/ 2913 w 5712"/>
              <a:gd name="T55" fmla="*/ 26 h 26"/>
              <a:gd name="T56" fmla="*/ 3199 w 5712"/>
              <a:gd name="T57" fmla="*/ 0 h 26"/>
              <a:gd name="T58" fmla="*/ 3095 w 5712"/>
              <a:gd name="T59" fmla="*/ 0 h 26"/>
              <a:gd name="T60" fmla="*/ 3381 w 5712"/>
              <a:gd name="T61" fmla="*/ 26 h 26"/>
              <a:gd name="T62" fmla="*/ 3459 w 5712"/>
              <a:gd name="T63" fmla="*/ 0 h 26"/>
              <a:gd name="T64" fmla="*/ 3459 w 5712"/>
              <a:gd name="T65" fmla="*/ 26 h 26"/>
              <a:gd name="T66" fmla="*/ 3745 w 5712"/>
              <a:gd name="T67" fmla="*/ 0 h 26"/>
              <a:gd name="T68" fmla="*/ 3641 w 5712"/>
              <a:gd name="T69" fmla="*/ 0 h 26"/>
              <a:gd name="T70" fmla="*/ 3927 w 5712"/>
              <a:gd name="T71" fmla="*/ 26 h 26"/>
              <a:gd name="T72" fmla="*/ 4005 w 5712"/>
              <a:gd name="T73" fmla="*/ 0 h 26"/>
              <a:gd name="T74" fmla="*/ 4005 w 5712"/>
              <a:gd name="T75" fmla="*/ 26 h 26"/>
              <a:gd name="T76" fmla="*/ 4291 w 5712"/>
              <a:gd name="T77" fmla="*/ 0 h 26"/>
              <a:gd name="T78" fmla="*/ 4187 w 5712"/>
              <a:gd name="T79" fmla="*/ 0 h 26"/>
              <a:gd name="T80" fmla="*/ 4473 w 5712"/>
              <a:gd name="T81" fmla="*/ 26 h 26"/>
              <a:gd name="T82" fmla="*/ 4551 w 5712"/>
              <a:gd name="T83" fmla="*/ 0 h 26"/>
              <a:gd name="T84" fmla="*/ 4551 w 5712"/>
              <a:gd name="T85" fmla="*/ 26 h 26"/>
              <a:gd name="T86" fmla="*/ 4837 w 5712"/>
              <a:gd name="T87" fmla="*/ 0 h 26"/>
              <a:gd name="T88" fmla="*/ 4733 w 5712"/>
              <a:gd name="T89" fmla="*/ 0 h 26"/>
              <a:gd name="T90" fmla="*/ 5020 w 5712"/>
              <a:gd name="T91" fmla="*/ 26 h 26"/>
              <a:gd name="T92" fmla="*/ 5098 w 5712"/>
              <a:gd name="T93" fmla="*/ 0 h 26"/>
              <a:gd name="T94" fmla="*/ 5098 w 5712"/>
              <a:gd name="T95" fmla="*/ 26 h 26"/>
              <a:gd name="T96" fmla="*/ 5383 w 5712"/>
              <a:gd name="T97" fmla="*/ 0 h 26"/>
              <a:gd name="T98" fmla="*/ 5280 w 5712"/>
              <a:gd name="T99" fmla="*/ 0 h 26"/>
              <a:gd name="T100" fmla="*/ 5566 w 5712"/>
              <a:gd name="T101" fmla="*/ 26 h 26"/>
              <a:gd name="T102" fmla="*/ 5644 w 5712"/>
              <a:gd name="T103" fmla="*/ 0 h 26"/>
              <a:gd name="T104" fmla="*/ 5644 w 5712"/>
              <a:gd name="T10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12" h="26">
                <a:moveTo>
                  <a:pt x="0" y="0"/>
                </a:moveTo>
                <a:lnTo>
                  <a:pt x="105" y="0"/>
                </a:lnTo>
                <a:lnTo>
                  <a:pt x="105" y="26"/>
                </a:lnTo>
                <a:lnTo>
                  <a:pt x="0" y="26"/>
                </a:lnTo>
                <a:lnTo>
                  <a:pt x="0" y="0"/>
                </a:lnTo>
                <a:close/>
                <a:moveTo>
                  <a:pt x="183" y="0"/>
                </a:moveTo>
                <a:lnTo>
                  <a:pt x="286" y="0"/>
                </a:lnTo>
                <a:lnTo>
                  <a:pt x="286" y="26"/>
                </a:lnTo>
                <a:lnTo>
                  <a:pt x="183" y="26"/>
                </a:lnTo>
                <a:lnTo>
                  <a:pt x="183" y="0"/>
                </a:lnTo>
                <a:close/>
                <a:moveTo>
                  <a:pt x="365" y="0"/>
                </a:moveTo>
                <a:lnTo>
                  <a:pt x="468" y="0"/>
                </a:lnTo>
                <a:lnTo>
                  <a:pt x="468" y="26"/>
                </a:lnTo>
                <a:lnTo>
                  <a:pt x="365" y="26"/>
                </a:lnTo>
                <a:lnTo>
                  <a:pt x="365" y="0"/>
                </a:lnTo>
                <a:close/>
                <a:moveTo>
                  <a:pt x="546" y="0"/>
                </a:moveTo>
                <a:lnTo>
                  <a:pt x="651" y="0"/>
                </a:lnTo>
                <a:lnTo>
                  <a:pt x="651" y="26"/>
                </a:lnTo>
                <a:lnTo>
                  <a:pt x="546" y="26"/>
                </a:lnTo>
                <a:lnTo>
                  <a:pt x="546" y="0"/>
                </a:lnTo>
                <a:close/>
                <a:moveTo>
                  <a:pt x="729" y="0"/>
                </a:moveTo>
                <a:lnTo>
                  <a:pt x="833" y="0"/>
                </a:lnTo>
                <a:lnTo>
                  <a:pt x="833" y="26"/>
                </a:lnTo>
                <a:lnTo>
                  <a:pt x="729" y="26"/>
                </a:lnTo>
                <a:lnTo>
                  <a:pt x="729" y="0"/>
                </a:lnTo>
                <a:close/>
                <a:moveTo>
                  <a:pt x="911" y="0"/>
                </a:moveTo>
                <a:lnTo>
                  <a:pt x="1015" y="0"/>
                </a:lnTo>
                <a:lnTo>
                  <a:pt x="1015" y="26"/>
                </a:lnTo>
                <a:lnTo>
                  <a:pt x="911" y="26"/>
                </a:lnTo>
                <a:lnTo>
                  <a:pt x="911" y="0"/>
                </a:lnTo>
                <a:close/>
                <a:moveTo>
                  <a:pt x="1093" y="0"/>
                </a:moveTo>
                <a:lnTo>
                  <a:pt x="1197" y="0"/>
                </a:lnTo>
                <a:lnTo>
                  <a:pt x="1197" y="26"/>
                </a:lnTo>
                <a:lnTo>
                  <a:pt x="1093" y="26"/>
                </a:lnTo>
                <a:lnTo>
                  <a:pt x="1093" y="0"/>
                </a:lnTo>
                <a:close/>
                <a:moveTo>
                  <a:pt x="1275" y="0"/>
                </a:moveTo>
                <a:lnTo>
                  <a:pt x="1379" y="0"/>
                </a:lnTo>
                <a:lnTo>
                  <a:pt x="1379" y="26"/>
                </a:lnTo>
                <a:lnTo>
                  <a:pt x="1275" y="26"/>
                </a:lnTo>
                <a:lnTo>
                  <a:pt x="1275" y="0"/>
                </a:lnTo>
                <a:close/>
                <a:moveTo>
                  <a:pt x="1457" y="0"/>
                </a:moveTo>
                <a:lnTo>
                  <a:pt x="1561" y="0"/>
                </a:lnTo>
                <a:lnTo>
                  <a:pt x="1561" y="26"/>
                </a:lnTo>
                <a:lnTo>
                  <a:pt x="1457" y="26"/>
                </a:lnTo>
                <a:lnTo>
                  <a:pt x="1457" y="0"/>
                </a:lnTo>
                <a:close/>
                <a:moveTo>
                  <a:pt x="1639" y="0"/>
                </a:moveTo>
                <a:lnTo>
                  <a:pt x="1743" y="0"/>
                </a:lnTo>
                <a:lnTo>
                  <a:pt x="1743" y="26"/>
                </a:lnTo>
                <a:lnTo>
                  <a:pt x="1639" y="26"/>
                </a:lnTo>
                <a:lnTo>
                  <a:pt x="1639" y="0"/>
                </a:lnTo>
                <a:close/>
                <a:moveTo>
                  <a:pt x="1821" y="0"/>
                </a:moveTo>
                <a:lnTo>
                  <a:pt x="1925" y="0"/>
                </a:lnTo>
                <a:lnTo>
                  <a:pt x="1925" y="26"/>
                </a:lnTo>
                <a:lnTo>
                  <a:pt x="1821" y="26"/>
                </a:lnTo>
                <a:lnTo>
                  <a:pt x="1821" y="0"/>
                </a:lnTo>
                <a:close/>
                <a:moveTo>
                  <a:pt x="2003" y="0"/>
                </a:moveTo>
                <a:lnTo>
                  <a:pt x="2107" y="0"/>
                </a:lnTo>
                <a:lnTo>
                  <a:pt x="2107" y="26"/>
                </a:lnTo>
                <a:lnTo>
                  <a:pt x="2003" y="26"/>
                </a:lnTo>
                <a:lnTo>
                  <a:pt x="2003" y="0"/>
                </a:lnTo>
                <a:close/>
                <a:moveTo>
                  <a:pt x="2185" y="0"/>
                </a:moveTo>
                <a:lnTo>
                  <a:pt x="2289" y="0"/>
                </a:lnTo>
                <a:lnTo>
                  <a:pt x="2289" y="26"/>
                </a:lnTo>
                <a:lnTo>
                  <a:pt x="2185" y="26"/>
                </a:lnTo>
                <a:lnTo>
                  <a:pt x="2185" y="0"/>
                </a:lnTo>
                <a:close/>
                <a:moveTo>
                  <a:pt x="2367" y="0"/>
                </a:moveTo>
                <a:lnTo>
                  <a:pt x="2471" y="0"/>
                </a:lnTo>
                <a:lnTo>
                  <a:pt x="2471" y="26"/>
                </a:lnTo>
                <a:lnTo>
                  <a:pt x="2367" y="26"/>
                </a:lnTo>
                <a:lnTo>
                  <a:pt x="2367" y="0"/>
                </a:lnTo>
                <a:close/>
                <a:moveTo>
                  <a:pt x="2549" y="0"/>
                </a:moveTo>
                <a:lnTo>
                  <a:pt x="2653" y="0"/>
                </a:lnTo>
                <a:lnTo>
                  <a:pt x="2653" y="26"/>
                </a:lnTo>
                <a:lnTo>
                  <a:pt x="2549" y="26"/>
                </a:lnTo>
                <a:lnTo>
                  <a:pt x="2549" y="0"/>
                </a:lnTo>
                <a:close/>
                <a:moveTo>
                  <a:pt x="2731" y="0"/>
                </a:moveTo>
                <a:lnTo>
                  <a:pt x="2835" y="0"/>
                </a:lnTo>
                <a:lnTo>
                  <a:pt x="2835" y="26"/>
                </a:lnTo>
                <a:lnTo>
                  <a:pt x="2731" y="26"/>
                </a:lnTo>
                <a:lnTo>
                  <a:pt x="2731" y="0"/>
                </a:lnTo>
                <a:close/>
                <a:moveTo>
                  <a:pt x="2913" y="0"/>
                </a:moveTo>
                <a:lnTo>
                  <a:pt x="3017" y="0"/>
                </a:lnTo>
                <a:lnTo>
                  <a:pt x="3017" y="26"/>
                </a:lnTo>
                <a:lnTo>
                  <a:pt x="2913" y="26"/>
                </a:lnTo>
                <a:lnTo>
                  <a:pt x="2913" y="0"/>
                </a:lnTo>
                <a:close/>
                <a:moveTo>
                  <a:pt x="3095" y="0"/>
                </a:moveTo>
                <a:lnTo>
                  <a:pt x="3199" y="0"/>
                </a:lnTo>
                <a:lnTo>
                  <a:pt x="3199" y="26"/>
                </a:lnTo>
                <a:lnTo>
                  <a:pt x="3095" y="26"/>
                </a:lnTo>
                <a:lnTo>
                  <a:pt x="3095" y="0"/>
                </a:lnTo>
                <a:close/>
                <a:moveTo>
                  <a:pt x="3277" y="0"/>
                </a:moveTo>
                <a:lnTo>
                  <a:pt x="3381" y="0"/>
                </a:lnTo>
                <a:lnTo>
                  <a:pt x="3381" y="26"/>
                </a:lnTo>
                <a:lnTo>
                  <a:pt x="3277" y="26"/>
                </a:lnTo>
                <a:lnTo>
                  <a:pt x="3277" y="0"/>
                </a:lnTo>
                <a:close/>
                <a:moveTo>
                  <a:pt x="3459" y="0"/>
                </a:moveTo>
                <a:lnTo>
                  <a:pt x="3563" y="0"/>
                </a:lnTo>
                <a:lnTo>
                  <a:pt x="3563" y="26"/>
                </a:lnTo>
                <a:lnTo>
                  <a:pt x="3459" y="26"/>
                </a:lnTo>
                <a:lnTo>
                  <a:pt x="3459" y="0"/>
                </a:lnTo>
                <a:close/>
                <a:moveTo>
                  <a:pt x="3641" y="0"/>
                </a:moveTo>
                <a:lnTo>
                  <a:pt x="3745" y="0"/>
                </a:lnTo>
                <a:lnTo>
                  <a:pt x="3745" y="26"/>
                </a:lnTo>
                <a:lnTo>
                  <a:pt x="3641" y="26"/>
                </a:lnTo>
                <a:lnTo>
                  <a:pt x="3641" y="0"/>
                </a:lnTo>
                <a:close/>
                <a:moveTo>
                  <a:pt x="3823" y="0"/>
                </a:moveTo>
                <a:lnTo>
                  <a:pt x="3927" y="0"/>
                </a:lnTo>
                <a:lnTo>
                  <a:pt x="3927" y="26"/>
                </a:lnTo>
                <a:lnTo>
                  <a:pt x="3823" y="26"/>
                </a:lnTo>
                <a:lnTo>
                  <a:pt x="3823" y="0"/>
                </a:lnTo>
                <a:close/>
                <a:moveTo>
                  <a:pt x="4005" y="0"/>
                </a:moveTo>
                <a:lnTo>
                  <a:pt x="4109" y="0"/>
                </a:lnTo>
                <a:lnTo>
                  <a:pt x="4109" y="26"/>
                </a:lnTo>
                <a:lnTo>
                  <a:pt x="4005" y="26"/>
                </a:lnTo>
                <a:lnTo>
                  <a:pt x="4005" y="0"/>
                </a:lnTo>
                <a:close/>
                <a:moveTo>
                  <a:pt x="4187" y="0"/>
                </a:moveTo>
                <a:lnTo>
                  <a:pt x="4291" y="0"/>
                </a:lnTo>
                <a:lnTo>
                  <a:pt x="4291" y="26"/>
                </a:lnTo>
                <a:lnTo>
                  <a:pt x="4187" y="26"/>
                </a:lnTo>
                <a:lnTo>
                  <a:pt x="4187" y="0"/>
                </a:lnTo>
                <a:close/>
                <a:moveTo>
                  <a:pt x="4369" y="0"/>
                </a:moveTo>
                <a:lnTo>
                  <a:pt x="4473" y="0"/>
                </a:lnTo>
                <a:lnTo>
                  <a:pt x="4473" y="26"/>
                </a:lnTo>
                <a:lnTo>
                  <a:pt x="4369" y="26"/>
                </a:lnTo>
                <a:lnTo>
                  <a:pt x="4369" y="0"/>
                </a:lnTo>
                <a:close/>
                <a:moveTo>
                  <a:pt x="4551" y="0"/>
                </a:moveTo>
                <a:lnTo>
                  <a:pt x="4655" y="0"/>
                </a:lnTo>
                <a:lnTo>
                  <a:pt x="4655" y="26"/>
                </a:lnTo>
                <a:lnTo>
                  <a:pt x="4551" y="26"/>
                </a:lnTo>
                <a:lnTo>
                  <a:pt x="4551" y="0"/>
                </a:lnTo>
                <a:close/>
                <a:moveTo>
                  <a:pt x="4733" y="0"/>
                </a:moveTo>
                <a:lnTo>
                  <a:pt x="4837" y="0"/>
                </a:lnTo>
                <a:lnTo>
                  <a:pt x="4837" y="26"/>
                </a:lnTo>
                <a:lnTo>
                  <a:pt x="4733" y="26"/>
                </a:lnTo>
                <a:lnTo>
                  <a:pt x="4733" y="0"/>
                </a:lnTo>
                <a:close/>
                <a:moveTo>
                  <a:pt x="4915" y="0"/>
                </a:moveTo>
                <a:lnTo>
                  <a:pt x="5020" y="0"/>
                </a:lnTo>
                <a:lnTo>
                  <a:pt x="5020" y="26"/>
                </a:lnTo>
                <a:lnTo>
                  <a:pt x="4915" y="26"/>
                </a:lnTo>
                <a:lnTo>
                  <a:pt x="4915" y="0"/>
                </a:lnTo>
                <a:close/>
                <a:moveTo>
                  <a:pt x="5098" y="0"/>
                </a:moveTo>
                <a:lnTo>
                  <a:pt x="5202" y="0"/>
                </a:lnTo>
                <a:lnTo>
                  <a:pt x="5202" y="26"/>
                </a:lnTo>
                <a:lnTo>
                  <a:pt x="5098" y="26"/>
                </a:lnTo>
                <a:lnTo>
                  <a:pt x="5098" y="0"/>
                </a:lnTo>
                <a:close/>
                <a:moveTo>
                  <a:pt x="5280" y="0"/>
                </a:moveTo>
                <a:lnTo>
                  <a:pt x="5383" y="0"/>
                </a:lnTo>
                <a:lnTo>
                  <a:pt x="5383" y="26"/>
                </a:lnTo>
                <a:lnTo>
                  <a:pt x="5280" y="26"/>
                </a:lnTo>
                <a:lnTo>
                  <a:pt x="5280" y="0"/>
                </a:lnTo>
                <a:close/>
                <a:moveTo>
                  <a:pt x="5461" y="0"/>
                </a:moveTo>
                <a:lnTo>
                  <a:pt x="5566" y="0"/>
                </a:lnTo>
                <a:lnTo>
                  <a:pt x="5566" y="26"/>
                </a:lnTo>
                <a:lnTo>
                  <a:pt x="5461" y="26"/>
                </a:lnTo>
                <a:lnTo>
                  <a:pt x="5461" y="0"/>
                </a:lnTo>
                <a:close/>
                <a:moveTo>
                  <a:pt x="5644" y="0"/>
                </a:moveTo>
                <a:lnTo>
                  <a:pt x="5712" y="0"/>
                </a:lnTo>
                <a:lnTo>
                  <a:pt x="5712" y="26"/>
                </a:lnTo>
                <a:lnTo>
                  <a:pt x="5644" y="26"/>
                </a:lnTo>
                <a:lnTo>
                  <a:pt x="564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Recession: Leading Economic Index</a:t>
            </a:r>
          </a:p>
        </p:txBody>
      </p:sp>
      <p:sp>
        <p:nvSpPr>
          <p:cNvPr id="46" name="Chart Line">
            <a:extLst>
              <a:ext uri="{FF2B5EF4-FFF2-40B4-BE49-F238E27FC236}">
                <a16:creationId xmlns:a16="http://schemas.microsoft.com/office/drawing/2014/main" id="{878AC26A-790E-4A7D-867A-0F9D0447B816}"/>
              </a:ext>
            </a:extLst>
          </p:cNvPr>
          <p:cNvSpPr>
            <a:spLocks/>
          </p:cNvSpPr>
          <p:nvPr/>
        </p:nvSpPr>
        <p:spPr bwMode="auto">
          <a:xfrm>
            <a:off x="1492082" y="1693863"/>
            <a:ext cx="9028113" cy="3567113"/>
          </a:xfrm>
          <a:custGeom>
            <a:avLst/>
            <a:gdLst>
              <a:gd name="T0" fmla="*/ 79 w 5687"/>
              <a:gd name="T1" fmla="*/ 1113 h 2247"/>
              <a:gd name="T2" fmla="*/ 169 w 5687"/>
              <a:gd name="T3" fmla="*/ 1161 h 2247"/>
              <a:gd name="T4" fmla="*/ 260 w 5687"/>
              <a:gd name="T5" fmla="*/ 850 h 2247"/>
              <a:gd name="T6" fmla="*/ 351 w 5687"/>
              <a:gd name="T7" fmla="*/ 65 h 2247"/>
              <a:gd name="T8" fmla="*/ 441 w 5687"/>
              <a:gd name="T9" fmla="*/ 285 h 2247"/>
              <a:gd name="T10" fmla="*/ 531 w 5687"/>
              <a:gd name="T11" fmla="*/ 726 h 2247"/>
              <a:gd name="T12" fmla="*/ 621 w 5687"/>
              <a:gd name="T13" fmla="*/ 650 h 2247"/>
              <a:gd name="T14" fmla="*/ 713 w 5687"/>
              <a:gd name="T15" fmla="*/ 699 h 2247"/>
              <a:gd name="T16" fmla="*/ 803 w 5687"/>
              <a:gd name="T17" fmla="*/ 720 h 2247"/>
              <a:gd name="T18" fmla="*/ 893 w 5687"/>
              <a:gd name="T19" fmla="*/ 635 h 2247"/>
              <a:gd name="T20" fmla="*/ 983 w 5687"/>
              <a:gd name="T21" fmla="*/ 731 h 2247"/>
              <a:gd name="T22" fmla="*/ 1074 w 5687"/>
              <a:gd name="T23" fmla="*/ 716 h 2247"/>
              <a:gd name="T24" fmla="*/ 1165 w 5687"/>
              <a:gd name="T25" fmla="*/ 1027 h 2247"/>
              <a:gd name="T26" fmla="*/ 1255 w 5687"/>
              <a:gd name="T27" fmla="*/ 946 h 2247"/>
              <a:gd name="T28" fmla="*/ 1345 w 5687"/>
              <a:gd name="T29" fmla="*/ 1575 h 2247"/>
              <a:gd name="T30" fmla="*/ 1436 w 5687"/>
              <a:gd name="T31" fmla="*/ 699 h 2247"/>
              <a:gd name="T32" fmla="*/ 1526 w 5687"/>
              <a:gd name="T33" fmla="*/ 720 h 2247"/>
              <a:gd name="T34" fmla="*/ 1617 w 5687"/>
              <a:gd name="T35" fmla="*/ 608 h 2247"/>
              <a:gd name="T36" fmla="*/ 1707 w 5687"/>
              <a:gd name="T37" fmla="*/ 656 h 2247"/>
              <a:gd name="T38" fmla="*/ 1798 w 5687"/>
              <a:gd name="T39" fmla="*/ 409 h 2247"/>
              <a:gd name="T40" fmla="*/ 1888 w 5687"/>
              <a:gd name="T41" fmla="*/ 478 h 2247"/>
              <a:gd name="T42" fmla="*/ 1978 w 5687"/>
              <a:gd name="T43" fmla="*/ 871 h 2247"/>
              <a:gd name="T44" fmla="*/ 2069 w 5687"/>
              <a:gd name="T45" fmla="*/ 941 h 2247"/>
              <a:gd name="T46" fmla="*/ 2160 w 5687"/>
              <a:gd name="T47" fmla="*/ 650 h 2247"/>
              <a:gd name="T48" fmla="*/ 2250 w 5687"/>
              <a:gd name="T49" fmla="*/ 398 h 2247"/>
              <a:gd name="T50" fmla="*/ 2340 w 5687"/>
              <a:gd name="T51" fmla="*/ 656 h 2247"/>
              <a:gd name="T52" fmla="*/ 2430 w 5687"/>
              <a:gd name="T53" fmla="*/ 1022 h 2247"/>
              <a:gd name="T54" fmla="*/ 2522 w 5687"/>
              <a:gd name="T55" fmla="*/ 672 h 2247"/>
              <a:gd name="T56" fmla="*/ 2612 w 5687"/>
              <a:gd name="T57" fmla="*/ 532 h 2247"/>
              <a:gd name="T58" fmla="*/ 2702 w 5687"/>
              <a:gd name="T59" fmla="*/ 1097 h 2247"/>
              <a:gd name="T60" fmla="*/ 2792 w 5687"/>
              <a:gd name="T61" fmla="*/ 1403 h 2247"/>
              <a:gd name="T62" fmla="*/ 2884 w 5687"/>
              <a:gd name="T63" fmla="*/ 726 h 2247"/>
              <a:gd name="T64" fmla="*/ 2974 w 5687"/>
              <a:gd name="T65" fmla="*/ 909 h 2247"/>
              <a:gd name="T66" fmla="*/ 3064 w 5687"/>
              <a:gd name="T67" fmla="*/ 731 h 2247"/>
              <a:gd name="T68" fmla="*/ 3154 w 5687"/>
              <a:gd name="T69" fmla="*/ 145 h 2247"/>
              <a:gd name="T70" fmla="*/ 3245 w 5687"/>
              <a:gd name="T71" fmla="*/ 478 h 2247"/>
              <a:gd name="T72" fmla="*/ 3336 w 5687"/>
              <a:gd name="T73" fmla="*/ 726 h 2247"/>
              <a:gd name="T74" fmla="*/ 3426 w 5687"/>
              <a:gd name="T75" fmla="*/ 694 h 2247"/>
              <a:gd name="T76" fmla="*/ 3516 w 5687"/>
              <a:gd name="T77" fmla="*/ 1032 h 2247"/>
              <a:gd name="T78" fmla="*/ 3607 w 5687"/>
              <a:gd name="T79" fmla="*/ 962 h 2247"/>
              <a:gd name="T80" fmla="*/ 3697 w 5687"/>
              <a:gd name="T81" fmla="*/ 1548 h 2247"/>
              <a:gd name="T82" fmla="*/ 3788 w 5687"/>
              <a:gd name="T83" fmla="*/ 2048 h 2247"/>
              <a:gd name="T84" fmla="*/ 3878 w 5687"/>
              <a:gd name="T85" fmla="*/ 1022 h 2247"/>
              <a:gd name="T86" fmla="*/ 3969 w 5687"/>
              <a:gd name="T87" fmla="*/ 360 h 2247"/>
              <a:gd name="T88" fmla="*/ 4059 w 5687"/>
              <a:gd name="T89" fmla="*/ 699 h 2247"/>
              <a:gd name="T90" fmla="*/ 4149 w 5687"/>
              <a:gd name="T91" fmla="*/ 565 h 2247"/>
              <a:gd name="T92" fmla="*/ 4240 w 5687"/>
              <a:gd name="T93" fmla="*/ 597 h 2247"/>
              <a:gd name="T94" fmla="*/ 4331 w 5687"/>
              <a:gd name="T95" fmla="*/ 909 h 2247"/>
              <a:gd name="T96" fmla="*/ 4421 w 5687"/>
              <a:gd name="T97" fmla="*/ 753 h 2247"/>
              <a:gd name="T98" fmla="*/ 4511 w 5687"/>
              <a:gd name="T99" fmla="*/ 565 h 2247"/>
              <a:gd name="T100" fmla="*/ 4601 w 5687"/>
              <a:gd name="T101" fmla="*/ 613 h 2247"/>
              <a:gd name="T102" fmla="*/ 4693 w 5687"/>
              <a:gd name="T103" fmla="*/ 753 h 2247"/>
              <a:gd name="T104" fmla="*/ 4783 w 5687"/>
              <a:gd name="T105" fmla="*/ 919 h 2247"/>
              <a:gd name="T106" fmla="*/ 4873 w 5687"/>
              <a:gd name="T107" fmla="*/ 834 h 2247"/>
              <a:gd name="T108" fmla="*/ 4963 w 5687"/>
              <a:gd name="T109" fmla="*/ 629 h 2247"/>
              <a:gd name="T110" fmla="*/ 5054 w 5687"/>
              <a:gd name="T111" fmla="*/ 425 h 2247"/>
              <a:gd name="T112" fmla="*/ 5145 w 5687"/>
              <a:gd name="T113" fmla="*/ 672 h 2247"/>
              <a:gd name="T114" fmla="*/ 5235 w 5687"/>
              <a:gd name="T115" fmla="*/ 812 h 2247"/>
              <a:gd name="T116" fmla="*/ 5325 w 5687"/>
              <a:gd name="T117" fmla="*/ 1409 h 2247"/>
              <a:gd name="T118" fmla="*/ 5416 w 5687"/>
              <a:gd name="T119" fmla="*/ 130 h 2247"/>
              <a:gd name="T120" fmla="*/ 5507 w 5687"/>
              <a:gd name="T121" fmla="*/ 393 h 2247"/>
              <a:gd name="T122" fmla="*/ 5597 w 5687"/>
              <a:gd name="T123" fmla="*/ 742 h 2247"/>
              <a:gd name="T124" fmla="*/ 5687 w 5687"/>
              <a:gd name="T125" fmla="*/ 1291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687" h="2247">
                <a:moveTo>
                  <a:pt x="0" y="586"/>
                </a:moveTo>
                <a:lnTo>
                  <a:pt x="11" y="812"/>
                </a:lnTo>
                <a:lnTo>
                  <a:pt x="22" y="962"/>
                </a:lnTo>
                <a:lnTo>
                  <a:pt x="34" y="1027"/>
                </a:lnTo>
                <a:lnTo>
                  <a:pt x="45" y="1043"/>
                </a:lnTo>
                <a:lnTo>
                  <a:pt x="57" y="1129"/>
                </a:lnTo>
                <a:lnTo>
                  <a:pt x="67" y="1151"/>
                </a:lnTo>
                <a:lnTo>
                  <a:pt x="79" y="1113"/>
                </a:lnTo>
                <a:lnTo>
                  <a:pt x="90" y="1091"/>
                </a:lnTo>
                <a:lnTo>
                  <a:pt x="102" y="1237"/>
                </a:lnTo>
                <a:lnTo>
                  <a:pt x="113" y="1382"/>
                </a:lnTo>
                <a:lnTo>
                  <a:pt x="124" y="1344"/>
                </a:lnTo>
                <a:lnTo>
                  <a:pt x="136" y="1306"/>
                </a:lnTo>
                <a:lnTo>
                  <a:pt x="147" y="1328"/>
                </a:lnTo>
                <a:lnTo>
                  <a:pt x="159" y="1226"/>
                </a:lnTo>
                <a:lnTo>
                  <a:pt x="169" y="1161"/>
                </a:lnTo>
                <a:lnTo>
                  <a:pt x="181" y="1076"/>
                </a:lnTo>
                <a:lnTo>
                  <a:pt x="192" y="1097"/>
                </a:lnTo>
                <a:lnTo>
                  <a:pt x="204" y="1124"/>
                </a:lnTo>
                <a:lnTo>
                  <a:pt x="214" y="989"/>
                </a:lnTo>
                <a:lnTo>
                  <a:pt x="226" y="1145"/>
                </a:lnTo>
                <a:lnTo>
                  <a:pt x="237" y="989"/>
                </a:lnTo>
                <a:lnTo>
                  <a:pt x="249" y="946"/>
                </a:lnTo>
                <a:lnTo>
                  <a:pt x="260" y="850"/>
                </a:lnTo>
                <a:lnTo>
                  <a:pt x="271" y="689"/>
                </a:lnTo>
                <a:lnTo>
                  <a:pt x="282" y="522"/>
                </a:lnTo>
                <a:lnTo>
                  <a:pt x="294" y="275"/>
                </a:lnTo>
                <a:lnTo>
                  <a:pt x="306" y="232"/>
                </a:lnTo>
                <a:lnTo>
                  <a:pt x="316" y="184"/>
                </a:lnTo>
                <a:lnTo>
                  <a:pt x="328" y="43"/>
                </a:lnTo>
                <a:lnTo>
                  <a:pt x="339" y="0"/>
                </a:lnTo>
                <a:lnTo>
                  <a:pt x="351" y="65"/>
                </a:lnTo>
                <a:lnTo>
                  <a:pt x="362" y="167"/>
                </a:lnTo>
                <a:lnTo>
                  <a:pt x="373" y="178"/>
                </a:lnTo>
                <a:lnTo>
                  <a:pt x="384" y="114"/>
                </a:lnTo>
                <a:lnTo>
                  <a:pt x="396" y="215"/>
                </a:lnTo>
                <a:lnTo>
                  <a:pt x="407" y="226"/>
                </a:lnTo>
                <a:lnTo>
                  <a:pt x="418" y="232"/>
                </a:lnTo>
                <a:lnTo>
                  <a:pt x="429" y="172"/>
                </a:lnTo>
                <a:lnTo>
                  <a:pt x="441" y="285"/>
                </a:lnTo>
                <a:lnTo>
                  <a:pt x="452" y="382"/>
                </a:lnTo>
                <a:lnTo>
                  <a:pt x="464" y="387"/>
                </a:lnTo>
                <a:lnTo>
                  <a:pt x="475" y="474"/>
                </a:lnTo>
                <a:lnTo>
                  <a:pt x="486" y="581"/>
                </a:lnTo>
                <a:lnTo>
                  <a:pt x="498" y="662"/>
                </a:lnTo>
                <a:lnTo>
                  <a:pt x="509" y="683"/>
                </a:lnTo>
                <a:lnTo>
                  <a:pt x="520" y="704"/>
                </a:lnTo>
                <a:lnTo>
                  <a:pt x="531" y="726"/>
                </a:lnTo>
                <a:lnTo>
                  <a:pt x="543" y="689"/>
                </a:lnTo>
                <a:lnTo>
                  <a:pt x="554" y="646"/>
                </a:lnTo>
                <a:lnTo>
                  <a:pt x="565" y="608"/>
                </a:lnTo>
                <a:lnTo>
                  <a:pt x="576" y="571"/>
                </a:lnTo>
                <a:lnTo>
                  <a:pt x="588" y="592"/>
                </a:lnTo>
                <a:lnTo>
                  <a:pt x="599" y="613"/>
                </a:lnTo>
                <a:lnTo>
                  <a:pt x="611" y="635"/>
                </a:lnTo>
                <a:lnTo>
                  <a:pt x="621" y="650"/>
                </a:lnTo>
                <a:lnTo>
                  <a:pt x="633" y="672"/>
                </a:lnTo>
                <a:lnTo>
                  <a:pt x="644" y="672"/>
                </a:lnTo>
                <a:lnTo>
                  <a:pt x="656" y="672"/>
                </a:lnTo>
                <a:lnTo>
                  <a:pt x="667" y="677"/>
                </a:lnTo>
                <a:lnTo>
                  <a:pt x="678" y="677"/>
                </a:lnTo>
                <a:lnTo>
                  <a:pt x="690" y="677"/>
                </a:lnTo>
                <a:lnTo>
                  <a:pt x="701" y="677"/>
                </a:lnTo>
                <a:lnTo>
                  <a:pt x="713" y="699"/>
                </a:lnTo>
                <a:lnTo>
                  <a:pt x="723" y="662"/>
                </a:lnTo>
                <a:lnTo>
                  <a:pt x="735" y="646"/>
                </a:lnTo>
                <a:lnTo>
                  <a:pt x="746" y="623"/>
                </a:lnTo>
                <a:lnTo>
                  <a:pt x="758" y="662"/>
                </a:lnTo>
                <a:lnTo>
                  <a:pt x="768" y="683"/>
                </a:lnTo>
                <a:lnTo>
                  <a:pt x="780" y="667"/>
                </a:lnTo>
                <a:lnTo>
                  <a:pt x="791" y="699"/>
                </a:lnTo>
                <a:lnTo>
                  <a:pt x="803" y="720"/>
                </a:lnTo>
                <a:lnTo>
                  <a:pt x="814" y="720"/>
                </a:lnTo>
                <a:lnTo>
                  <a:pt x="825" y="720"/>
                </a:lnTo>
                <a:lnTo>
                  <a:pt x="836" y="667"/>
                </a:lnTo>
                <a:lnTo>
                  <a:pt x="848" y="667"/>
                </a:lnTo>
                <a:lnTo>
                  <a:pt x="860" y="672"/>
                </a:lnTo>
                <a:lnTo>
                  <a:pt x="870" y="672"/>
                </a:lnTo>
                <a:lnTo>
                  <a:pt x="882" y="689"/>
                </a:lnTo>
                <a:lnTo>
                  <a:pt x="893" y="635"/>
                </a:lnTo>
                <a:lnTo>
                  <a:pt x="905" y="672"/>
                </a:lnTo>
                <a:lnTo>
                  <a:pt x="916" y="656"/>
                </a:lnTo>
                <a:lnTo>
                  <a:pt x="927" y="640"/>
                </a:lnTo>
                <a:lnTo>
                  <a:pt x="938" y="710"/>
                </a:lnTo>
                <a:lnTo>
                  <a:pt x="950" y="764"/>
                </a:lnTo>
                <a:lnTo>
                  <a:pt x="961" y="780"/>
                </a:lnTo>
                <a:lnTo>
                  <a:pt x="972" y="731"/>
                </a:lnTo>
                <a:lnTo>
                  <a:pt x="983" y="731"/>
                </a:lnTo>
                <a:lnTo>
                  <a:pt x="995" y="747"/>
                </a:lnTo>
                <a:lnTo>
                  <a:pt x="1006" y="662"/>
                </a:lnTo>
                <a:lnTo>
                  <a:pt x="1018" y="592"/>
                </a:lnTo>
                <a:lnTo>
                  <a:pt x="1029" y="629"/>
                </a:lnTo>
                <a:lnTo>
                  <a:pt x="1040" y="683"/>
                </a:lnTo>
                <a:lnTo>
                  <a:pt x="1052" y="716"/>
                </a:lnTo>
                <a:lnTo>
                  <a:pt x="1063" y="683"/>
                </a:lnTo>
                <a:lnTo>
                  <a:pt x="1074" y="716"/>
                </a:lnTo>
                <a:lnTo>
                  <a:pt x="1085" y="753"/>
                </a:lnTo>
                <a:lnTo>
                  <a:pt x="1097" y="737"/>
                </a:lnTo>
                <a:lnTo>
                  <a:pt x="1108" y="769"/>
                </a:lnTo>
                <a:lnTo>
                  <a:pt x="1120" y="834"/>
                </a:lnTo>
                <a:lnTo>
                  <a:pt x="1130" y="865"/>
                </a:lnTo>
                <a:lnTo>
                  <a:pt x="1142" y="914"/>
                </a:lnTo>
                <a:lnTo>
                  <a:pt x="1153" y="962"/>
                </a:lnTo>
                <a:lnTo>
                  <a:pt x="1165" y="1027"/>
                </a:lnTo>
                <a:lnTo>
                  <a:pt x="1175" y="995"/>
                </a:lnTo>
                <a:lnTo>
                  <a:pt x="1187" y="946"/>
                </a:lnTo>
                <a:lnTo>
                  <a:pt x="1198" y="995"/>
                </a:lnTo>
                <a:lnTo>
                  <a:pt x="1210" y="946"/>
                </a:lnTo>
                <a:lnTo>
                  <a:pt x="1221" y="931"/>
                </a:lnTo>
                <a:lnTo>
                  <a:pt x="1232" y="898"/>
                </a:lnTo>
                <a:lnTo>
                  <a:pt x="1244" y="962"/>
                </a:lnTo>
                <a:lnTo>
                  <a:pt x="1255" y="946"/>
                </a:lnTo>
                <a:lnTo>
                  <a:pt x="1267" y="962"/>
                </a:lnTo>
                <a:lnTo>
                  <a:pt x="1277" y="979"/>
                </a:lnTo>
                <a:lnTo>
                  <a:pt x="1289" y="979"/>
                </a:lnTo>
                <a:lnTo>
                  <a:pt x="1300" y="1010"/>
                </a:lnTo>
                <a:lnTo>
                  <a:pt x="1312" y="1140"/>
                </a:lnTo>
                <a:lnTo>
                  <a:pt x="1322" y="1296"/>
                </a:lnTo>
                <a:lnTo>
                  <a:pt x="1334" y="1393"/>
                </a:lnTo>
                <a:lnTo>
                  <a:pt x="1345" y="1575"/>
                </a:lnTo>
                <a:lnTo>
                  <a:pt x="1357" y="1683"/>
                </a:lnTo>
                <a:lnTo>
                  <a:pt x="1368" y="1757"/>
                </a:lnTo>
                <a:lnTo>
                  <a:pt x="1379" y="1651"/>
                </a:lnTo>
                <a:lnTo>
                  <a:pt x="1391" y="1548"/>
                </a:lnTo>
                <a:lnTo>
                  <a:pt x="1402" y="1333"/>
                </a:lnTo>
                <a:lnTo>
                  <a:pt x="1414" y="1070"/>
                </a:lnTo>
                <a:lnTo>
                  <a:pt x="1424" y="968"/>
                </a:lnTo>
                <a:lnTo>
                  <a:pt x="1436" y="699"/>
                </a:lnTo>
                <a:lnTo>
                  <a:pt x="1447" y="646"/>
                </a:lnTo>
                <a:lnTo>
                  <a:pt x="1459" y="517"/>
                </a:lnTo>
                <a:lnTo>
                  <a:pt x="1470" y="629"/>
                </a:lnTo>
                <a:lnTo>
                  <a:pt x="1481" y="699"/>
                </a:lnTo>
                <a:lnTo>
                  <a:pt x="1492" y="699"/>
                </a:lnTo>
                <a:lnTo>
                  <a:pt x="1504" y="758"/>
                </a:lnTo>
                <a:lnTo>
                  <a:pt x="1515" y="742"/>
                </a:lnTo>
                <a:lnTo>
                  <a:pt x="1526" y="720"/>
                </a:lnTo>
                <a:lnTo>
                  <a:pt x="1537" y="635"/>
                </a:lnTo>
                <a:lnTo>
                  <a:pt x="1549" y="527"/>
                </a:lnTo>
                <a:lnTo>
                  <a:pt x="1560" y="436"/>
                </a:lnTo>
                <a:lnTo>
                  <a:pt x="1572" y="457"/>
                </a:lnTo>
                <a:lnTo>
                  <a:pt x="1583" y="457"/>
                </a:lnTo>
                <a:lnTo>
                  <a:pt x="1594" y="517"/>
                </a:lnTo>
                <a:lnTo>
                  <a:pt x="1606" y="586"/>
                </a:lnTo>
                <a:lnTo>
                  <a:pt x="1617" y="608"/>
                </a:lnTo>
                <a:lnTo>
                  <a:pt x="1628" y="527"/>
                </a:lnTo>
                <a:lnTo>
                  <a:pt x="1639" y="511"/>
                </a:lnTo>
                <a:lnTo>
                  <a:pt x="1651" y="457"/>
                </a:lnTo>
                <a:lnTo>
                  <a:pt x="1662" y="511"/>
                </a:lnTo>
                <a:lnTo>
                  <a:pt x="1674" y="441"/>
                </a:lnTo>
                <a:lnTo>
                  <a:pt x="1684" y="478"/>
                </a:lnTo>
                <a:lnTo>
                  <a:pt x="1696" y="602"/>
                </a:lnTo>
                <a:lnTo>
                  <a:pt x="1707" y="656"/>
                </a:lnTo>
                <a:lnTo>
                  <a:pt x="1719" y="656"/>
                </a:lnTo>
                <a:lnTo>
                  <a:pt x="1729" y="592"/>
                </a:lnTo>
                <a:lnTo>
                  <a:pt x="1741" y="592"/>
                </a:lnTo>
                <a:lnTo>
                  <a:pt x="1753" y="575"/>
                </a:lnTo>
                <a:lnTo>
                  <a:pt x="1764" y="447"/>
                </a:lnTo>
                <a:lnTo>
                  <a:pt x="1776" y="468"/>
                </a:lnTo>
                <a:lnTo>
                  <a:pt x="1786" y="501"/>
                </a:lnTo>
                <a:lnTo>
                  <a:pt x="1798" y="409"/>
                </a:lnTo>
                <a:lnTo>
                  <a:pt x="1809" y="393"/>
                </a:lnTo>
                <a:lnTo>
                  <a:pt x="1821" y="382"/>
                </a:lnTo>
                <a:lnTo>
                  <a:pt x="1831" y="452"/>
                </a:lnTo>
                <a:lnTo>
                  <a:pt x="1843" y="404"/>
                </a:lnTo>
                <a:lnTo>
                  <a:pt x="1854" y="344"/>
                </a:lnTo>
                <a:lnTo>
                  <a:pt x="1866" y="447"/>
                </a:lnTo>
                <a:lnTo>
                  <a:pt x="1876" y="430"/>
                </a:lnTo>
                <a:lnTo>
                  <a:pt x="1888" y="478"/>
                </a:lnTo>
                <a:lnTo>
                  <a:pt x="1899" y="501"/>
                </a:lnTo>
                <a:lnTo>
                  <a:pt x="1911" y="517"/>
                </a:lnTo>
                <a:lnTo>
                  <a:pt x="1922" y="623"/>
                </a:lnTo>
                <a:lnTo>
                  <a:pt x="1933" y="683"/>
                </a:lnTo>
                <a:lnTo>
                  <a:pt x="1945" y="758"/>
                </a:lnTo>
                <a:lnTo>
                  <a:pt x="1956" y="769"/>
                </a:lnTo>
                <a:lnTo>
                  <a:pt x="1968" y="844"/>
                </a:lnTo>
                <a:lnTo>
                  <a:pt x="1978" y="871"/>
                </a:lnTo>
                <a:lnTo>
                  <a:pt x="1990" y="812"/>
                </a:lnTo>
                <a:lnTo>
                  <a:pt x="2001" y="769"/>
                </a:lnTo>
                <a:lnTo>
                  <a:pt x="2013" y="801"/>
                </a:lnTo>
                <a:lnTo>
                  <a:pt x="2024" y="812"/>
                </a:lnTo>
                <a:lnTo>
                  <a:pt x="2035" y="801"/>
                </a:lnTo>
                <a:lnTo>
                  <a:pt x="2046" y="995"/>
                </a:lnTo>
                <a:lnTo>
                  <a:pt x="2058" y="925"/>
                </a:lnTo>
                <a:lnTo>
                  <a:pt x="2069" y="941"/>
                </a:lnTo>
                <a:lnTo>
                  <a:pt x="2080" y="882"/>
                </a:lnTo>
                <a:lnTo>
                  <a:pt x="2091" y="785"/>
                </a:lnTo>
                <a:lnTo>
                  <a:pt x="2103" y="731"/>
                </a:lnTo>
                <a:lnTo>
                  <a:pt x="2115" y="544"/>
                </a:lnTo>
                <a:lnTo>
                  <a:pt x="2126" y="646"/>
                </a:lnTo>
                <a:lnTo>
                  <a:pt x="2137" y="629"/>
                </a:lnTo>
                <a:lnTo>
                  <a:pt x="2148" y="635"/>
                </a:lnTo>
                <a:lnTo>
                  <a:pt x="2160" y="650"/>
                </a:lnTo>
                <a:lnTo>
                  <a:pt x="2171" y="704"/>
                </a:lnTo>
                <a:lnTo>
                  <a:pt x="2182" y="623"/>
                </a:lnTo>
                <a:lnTo>
                  <a:pt x="2193" y="495"/>
                </a:lnTo>
                <a:lnTo>
                  <a:pt x="2205" y="501"/>
                </a:lnTo>
                <a:lnTo>
                  <a:pt x="2216" y="517"/>
                </a:lnTo>
                <a:lnTo>
                  <a:pt x="2228" y="517"/>
                </a:lnTo>
                <a:lnTo>
                  <a:pt x="2238" y="447"/>
                </a:lnTo>
                <a:lnTo>
                  <a:pt x="2250" y="398"/>
                </a:lnTo>
                <a:lnTo>
                  <a:pt x="2261" y="501"/>
                </a:lnTo>
                <a:lnTo>
                  <a:pt x="2273" y="457"/>
                </a:lnTo>
                <a:lnTo>
                  <a:pt x="2284" y="463"/>
                </a:lnTo>
                <a:lnTo>
                  <a:pt x="2295" y="517"/>
                </a:lnTo>
                <a:lnTo>
                  <a:pt x="2307" y="559"/>
                </a:lnTo>
                <a:lnTo>
                  <a:pt x="2318" y="667"/>
                </a:lnTo>
                <a:lnTo>
                  <a:pt x="2330" y="602"/>
                </a:lnTo>
                <a:lnTo>
                  <a:pt x="2340" y="656"/>
                </a:lnTo>
                <a:lnTo>
                  <a:pt x="2352" y="710"/>
                </a:lnTo>
                <a:lnTo>
                  <a:pt x="2363" y="672"/>
                </a:lnTo>
                <a:lnTo>
                  <a:pt x="2375" y="758"/>
                </a:lnTo>
                <a:lnTo>
                  <a:pt x="2385" y="747"/>
                </a:lnTo>
                <a:lnTo>
                  <a:pt x="2397" y="861"/>
                </a:lnTo>
                <a:lnTo>
                  <a:pt x="2408" y="957"/>
                </a:lnTo>
                <a:lnTo>
                  <a:pt x="2420" y="995"/>
                </a:lnTo>
                <a:lnTo>
                  <a:pt x="2430" y="1022"/>
                </a:lnTo>
                <a:lnTo>
                  <a:pt x="2442" y="936"/>
                </a:lnTo>
                <a:lnTo>
                  <a:pt x="2453" y="973"/>
                </a:lnTo>
                <a:lnTo>
                  <a:pt x="2465" y="925"/>
                </a:lnTo>
                <a:lnTo>
                  <a:pt x="2477" y="850"/>
                </a:lnTo>
                <a:lnTo>
                  <a:pt x="2487" y="774"/>
                </a:lnTo>
                <a:lnTo>
                  <a:pt x="2499" y="747"/>
                </a:lnTo>
                <a:lnTo>
                  <a:pt x="2510" y="747"/>
                </a:lnTo>
                <a:lnTo>
                  <a:pt x="2522" y="672"/>
                </a:lnTo>
                <a:lnTo>
                  <a:pt x="2532" y="710"/>
                </a:lnTo>
                <a:lnTo>
                  <a:pt x="2544" y="699"/>
                </a:lnTo>
                <a:lnTo>
                  <a:pt x="2555" y="662"/>
                </a:lnTo>
                <a:lnTo>
                  <a:pt x="2567" y="650"/>
                </a:lnTo>
                <a:lnTo>
                  <a:pt x="2578" y="575"/>
                </a:lnTo>
                <a:lnTo>
                  <a:pt x="2589" y="554"/>
                </a:lnTo>
                <a:lnTo>
                  <a:pt x="2600" y="629"/>
                </a:lnTo>
                <a:lnTo>
                  <a:pt x="2612" y="532"/>
                </a:lnTo>
                <a:lnTo>
                  <a:pt x="2623" y="554"/>
                </a:lnTo>
                <a:lnTo>
                  <a:pt x="2634" y="742"/>
                </a:lnTo>
                <a:lnTo>
                  <a:pt x="2646" y="801"/>
                </a:lnTo>
                <a:lnTo>
                  <a:pt x="2657" y="936"/>
                </a:lnTo>
                <a:lnTo>
                  <a:pt x="2669" y="936"/>
                </a:lnTo>
                <a:lnTo>
                  <a:pt x="2680" y="1000"/>
                </a:lnTo>
                <a:lnTo>
                  <a:pt x="2691" y="1140"/>
                </a:lnTo>
                <a:lnTo>
                  <a:pt x="2702" y="1097"/>
                </a:lnTo>
                <a:lnTo>
                  <a:pt x="2714" y="1301"/>
                </a:lnTo>
                <a:lnTo>
                  <a:pt x="2725" y="1333"/>
                </a:lnTo>
                <a:lnTo>
                  <a:pt x="2736" y="1403"/>
                </a:lnTo>
                <a:lnTo>
                  <a:pt x="2747" y="1591"/>
                </a:lnTo>
                <a:lnTo>
                  <a:pt x="2759" y="1602"/>
                </a:lnTo>
                <a:lnTo>
                  <a:pt x="2770" y="1527"/>
                </a:lnTo>
                <a:lnTo>
                  <a:pt x="2782" y="1441"/>
                </a:lnTo>
                <a:lnTo>
                  <a:pt x="2792" y="1403"/>
                </a:lnTo>
                <a:lnTo>
                  <a:pt x="2804" y="1301"/>
                </a:lnTo>
                <a:lnTo>
                  <a:pt x="2815" y="1317"/>
                </a:lnTo>
                <a:lnTo>
                  <a:pt x="2827" y="1274"/>
                </a:lnTo>
                <a:lnTo>
                  <a:pt x="2838" y="1248"/>
                </a:lnTo>
                <a:lnTo>
                  <a:pt x="2849" y="1140"/>
                </a:lnTo>
                <a:lnTo>
                  <a:pt x="2861" y="1091"/>
                </a:lnTo>
                <a:lnTo>
                  <a:pt x="2872" y="989"/>
                </a:lnTo>
                <a:lnTo>
                  <a:pt x="2884" y="726"/>
                </a:lnTo>
                <a:lnTo>
                  <a:pt x="2894" y="549"/>
                </a:lnTo>
                <a:lnTo>
                  <a:pt x="2906" y="522"/>
                </a:lnTo>
                <a:lnTo>
                  <a:pt x="2917" y="538"/>
                </a:lnTo>
                <a:lnTo>
                  <a:pt x="2929" y="608"/>
                </a:lnTo>
                <a:lnTo>
                  <a:pt x="2939" y="662"/>
                </a:lnTo>
                <a:lnTo>
                  <a:pt x="2951" y="780"/>
                </a:lnTo>
                <a:lnTo>
                  <a:pt x="2962" y="887"/>
                </a:lnTo>
                <a:lnTo>
                  <a:pt x="2974" y="909"/>
                </a:lnTo>
                <a:lnTo>
                  <a:pt x="2985" y="925"/>
                </a:lnTo>
                <a:lnTo>
                  <a:pt x="2996" y="861"/>
                </a:lnTo>
                <a:lnTo>
                  <a:pt x="3008" y="909"/>
                </a:lnTo>
                <a:lnTo>
                  <a:pt x="3019" y="871"/>
                </a:lnTo>
                <a:lnTo>
                  <a:pt x="3031" y="887"/>
                </a:lnTo>
                <a:lnTo>
                  <a:pt x="3041" y="834"/>
                </a:lnTo>
                <a:lnTo>
                  <a:pt x="3053" y="758"/>
                </a:lnTo>
                <a:lnTo>
                  <a:pt x="3064" y="731"/>
                </a:lnTo>
                <a:lnTo>
                  <a:pt x="3076" y="623"/>
                </a:lnTo>
                <a:lnTo>
                  <a:pt x="3086" y="478"/>
                </a:lnTo>
                <a:lnTo>
                  <a:pt x="3098" y="333"/>
                </a:lnTo>
                <a:lnTo>
                  <a:pt x="3109" y="312"/>
                </a:lnTo>
                <a:lnTo>
                  <a:pt x="3121" y="290"/>
                </a:lnTo>
                <a:lnTo>
                  <a:pt x="3132" y="211"/>
                </a:lnTo>
                <a:lnTo>
                  <a:pt x="3143" y="178"/>
                </a:lnTo>
                <a:lnTo>
                  <a:pt x="3154" y="145"/>
                </a:lnTo>
                <a:lnTo>
                  <a:pt x="3166" y="248"/>
                </a:lnTo>
                <a:lnTo>
                  <a:pt x="3177" y="263"/>
                </a:lnTo>
                <a:lnTo>
                  <a:pt x="3188" y="312"/>
                </a:lnTo>
                <a:lnTo>
                  <a:pt x="3200" y="356"/>
                </a:lnTo>
                <a:lnTo>
                  <a:pt x="3211" y="409"/>
                </a:lnTo>
                <a:lnTo>
                  <a:pt x="3223" y="474"/>
                </a:lnTo>
                <a:lnTo>
                  <a:pt x="3234" y="463"/>
                </a:lnTo>
                <a:lnTo>
                  <a:pt x="3245" y="478"/>
                </a:lnTo>
                <a:lnTo>
                  <a:pt x="3256" y="425"/>
                </a:lnTo>
                <a:lnTo>
                  <a:pt x="3268" y="425"/>
                </a:lnTo>
                <a:lnTo>
                  <a:pt x="3279" y="430"/>
                </a:lnTo>
                <a:lnTo>
                  <a:pt x="3290" y="549"/>
                </a:lnTo>
                <a:lnTo>
                  <a:pt x="3301" y="527"/>
                </a:lnTo>
                <a:lnTo>
                  <a:pt x="3313" y="629"/>
                </a:lnTo>
                <a:lnTo>
                  <a:pt x="3324" y="667"/>
                </a:lnTo>
                <a:lnTo>
                  <a:pt x="3336" y="726"/>
                </a:lnTo>
                <a:lnTo>
                  <a:pt x="3346" y="704"/>
                </a:lnTo>
                <a:lnTo>
                  <a:pt x="3358" y="716"/>
                </a:lnTo>
                <a:lnTo>
                  <a:pt x="3369" y="747"/>
                </a:lnTo>
                <a:lnTo>
                  <a:pt x="3381" y="683"/>
                </a:lnTo>
                <a:lnTo>
                  <a:pt x="3392" y="758"/>
                </a:lnTo>
                <a:lnTo>
                  <a:pt x="3403" y="694"/>
                </a:lnTo>
                <a:lnTo>
                  <a:pt x="3415" y="758"/>
                </a:lnTo>
                <a:lnTo>
                  <a:pt x="3426" y="694"/>
                </a:lnTo>
                <a:lnTo>
                  <a:pt x="3438" y="769"/>
                </a:lnTo>
                <a:lnTo>
                  <a:pt x="3448" y="865"/>
                </a:lnTo>
                <a:lnTo>
                  <a:pt x="3460" y="909"/>
                </a:lnTo>
                <a:lnTo>
                  <a:pt x="3471" y="1010"/>
                </a:lnTo>
                <a:lnTo>
                  <a:pt x="3483" y="1054"/>
                </a:lnTo>
                <a:lnTo>
                  <a:pt x="3493" y="1091"/>
                </a:lnTo>
                <a:lnTo>
                  <a:pt x="3505" y="1054"/>
                </a:lnTo>
                <a:lnTo>
                  <a:pt x="3516" y="1032"/>
                </a:lnTo>
                <a:lnTo>
                  <a:pt x="3528" y="973"/>
                </a:lnTo>
                <a:lnTo>
                  <a:pt x="3539" y="973"/>
                </a:lnTo>
                <a:lnTo>
                  <a:pt x="3550" y="952"/>
                </a:lnTo>
                <a:lnTo>
                  <a:pt x="3562" y="898"/>
                </a:lnTo>
                <a:lnTo>
                  <a:pt x="3573" y="931"/>
                </a:lnTo>
                <a:lnTo>
                  <a:pt x="3585" y="909"/>
                </a:lnTo>
                <a:lnTo>
                  <a:pt x="3595" y="973"/>
                </a:lnTo>
                <a:lnTo>
                  <a:pt x="3607" y="962"/>
                </a:lnTo>
                <a:lnTo>
                  <a:pt x="3618" y="1006"/>
                </a:lnTo>
                <a:lnTo>
                  <a:pt x="3630" y="1107"/>
                </a:lnTo>
                <a:lnTo>
                  <a:pt x="3641" y="1129"/>
                </a:lnTo>
                <a:lnTo>
                  <a:pt x="3652" y="1221"/>
                </a:lnTo>
                <a:lnTo>
                  <a:pt x="3663" y="1285"/>
                </a:lnTo>
                <a:lnTo>
                  <a:pt x="3675" y="1387"/>
                </a:lnTo>
                <a:lnTo>
                  <a:pt x="3686" y="1463"/>
                </a:lnTo>
                <a:lnTo>
                  <a:pt x="3697" y="1548"/>
                </a:lnTo>
                <a:lnTo>
                  <a:pt x="3708" y="1548"/>
                </a:lnTo>
                <a:lnTo>
                  <a:pt x="3720" y="1554"/>
                </a:lnTo>
                <a:lnTo>
                  <a:pt x="3731" y="1511"/>
                </a:lnTo>
                <a:lnTo>
                  <a:pt x="3742" y="1612"/>
                </a:lnTo>
                <a:lnTo>
                  <a:pt x="3754" y="1608"/>
                </a:lnTo>
                <a:lnTo>
                  <a:pt x="3765" y="1651"/>
                </a:lnTo>
                <a:lnTo>
                  <a:pt x="3777" y="1903"/>
                </a:lnTo>
                <a:lnTo>
                  <a:pt x="3788" y="2048"/>
                </a:lnTo>
                <a:lnTo>
                  <a:pt x="3799" y="2247"/>
                </a:lnTo>
                <a:lnTo>
                  <a:pt x="3810" y="2215"/>
                </a:lnTo>
                <a:lnTo>
                  <a:pt x="3822" y="2215"/>
                </a:lnTo>
                <a:lnTo>
                  <a:pt x="3833" y="2198"/>
                </a:lnTo>
                <a:lnTo>
                  <a:pt x="3844" y="1898"/>
                </a:lnTo>
                <a:lnTo>
                  <a:pt x="3855" y="1612"/>
                </a:lnTo>
                <a:lnTo>
                  <a:pt x="3867" y="1269"/>
                </a:lnTo>
                <a:lnTo>
                  <a:pt x="3878" y="1022"/>
                </a:lnTo>
                <a:lnTo>
                  <a:pt x="3890" y="785"/>
                </a:lnTo>
                <a:lnTo>
                  <a:pt x="3900" y="490"/>
                </a:lnTo>
                <a:lnTo>
                  <a:pt x="3912" y="463"/>
                </a:lnTo>
                <a:lnTo>
                  <a:pt x="3924" y="404"/>
                </a:lnTo>
                <a:lnTo>
                  <a:pt x="3935" y="366"/>
                </a:lnTo>
                <a:lnTo>
                  <a:pt x="3946" y="356"/>
                </a:lnTo>
                <a:lnTo>
                  <a:pt x="3957" y="457"/>
                </a:lnTo>
                <a:lnTo>
                  <a:pt x="3969" y="360"/>
                </a:lnTo>
                <a:lnTo>
                  <a:pt x="3980" y="366"/>
                </a:lnTo>
                <a:lnTo>
                  <a:pt x="3992" y="441"/>
                </a:lnTo>
                <a:lnTo>
                  <a:pt x="4002" y="544"/>
                </a:lnTo>
                <a:lnTo>
                  <a:pt x="4014" y="613"/>
                </a:lnTo>
                <a:lnTo>
                  <a:pt x="4025" y="575"/>
                </a:lnTo>
                <a:lnTo>
                  <a:pt x="4037" y="716"/>
                </a:lnTo>
                <a:lnTo>
                  <a:pt x="4047" y="769"/>
                </a:lnTo>
                <a:lnTo>
                  <a:pt x="4059" y="699"/>
                </a:lnTo>
                <a:lnTo>
                  <a:pt x="4070" y="597"/>
                </a:lnTo>
                <a:lnTo>
                  <a:pt x="4082" y="571"/>
                </a:lnTo>
                <a:lnTo>
                  <a:pt x="4093" y="527"/>
                </a:lnTo>
                <a:lnTo>
                  <a:pt x="4104" y="463"/>
                </a:lnTo>
                <a:lnTo>
                  <a:pt x="4116" y="452"/>
                </a:lnTo>
                <a:lnTo>
                  <a:pt x="4127" y="468"/>
                </a:lnTo>
                <a:lnTo>
                  <a:pt x="4139" y="592"/>
                </a:lnTo>
                <a:lnTo>
                  <a:pt x="4149" y="565"/>
                </a:lnTo>
                <a:lnTo>
                  <a:pt x="4161" y="720"/>
                </a:lnTo>
                <a:lnTo>
                  <a:pt x="4172" y="898"/>
                </a:lnTo>
                <a:lnTo>
                  <a:pt x="4184" y="834"/>
                </a:lnTo>
                <a:lnTo>
                  <a:pt x="4195" y="925"/>
                </a:lnTo>
                <a:lnTo>
                  <a:pt x="4206" y="861"/>
                </a:lnTo>
                <a:lnTo>
                  <a:pt x="4217" y="871"/>
                </a:lnTo>
                <a:lnTo>
                  <a:pt x="4229" y="726"/>
                </a:lnTo>
                <a:lnTo>
                  <a:pt x="4240" y="597"/>
                </a:lnTo>
                <a:lnTo>
                  <a:pt x="4251" y="689"/>
                </a:lnTo>
                <a:lnTo>
                  <a:pt x="4262" y="662"/>
                </a:lnTo>
                <a:lnTo>
                  <a:pt x="4274" y="774"/>
                </a:lnTo>
                <a:lnTo>
                  <a:pt x="4286" y="801"/>
                </a:lnTo>
                <a:lnTo>
                  <a:pt x="4296" y="909"/>
                </a:lnTo>
                <a:lnTo>
                  <a:pt x="4308" y="919"/>
                </a:lnTo>
                <a:lnTo>
                  <a:pt x="4319" y="887"/>
                </a:lnTo>
                <a:lnTo>
                  <a:pt x="4331" y="909"/>
                </a:lnTo>
                <a:lnTo>
                  <a:pt x="4342" y="850"/>
                </a:lnTo>
                <a:lnTo>
                  <a:pt x="4353" y="791"/>
                </a:lnTo>
                <a:lnTo>
                  <a:pt x="4364" y="716"/>
                </a:lnTo>
                <a:lnTo>
                  <a:pt x="4376" y="791"/>
                </a:lnTo>
                <a:lnTo>
                  <a:pt x="4387" y="742"/>
                </a:lnTo>
                <a:lnTo>
                  <a:pt x="4398" y="704"/>
                </a:lnTo>
                <a:lnTo>
                  <a:pt x="4409" y="716"/>
                </a:lnTo>
                <a:lnTo>
                  <a:pt x="4421" y="753"/>
                </a:lnTo>
                <a:lnTo>
                  <a:pt x="4432" y="731"/>
                </a:lnTo>
                <a:lnTo>
                  <a:pt x="4444" y="619"/>
                </a:lnTo>
                <a:lnTo>
                  <a:pt x="4455" y="656"/>
                </a:lnTo>
                <a:lnTo>
                  <a:pt x="4466" y="608"/>
                </a:lnTo>
                <a:lnTo>
                  <a:pt x="4478" y="586"/>
                </a:lnTo>
                <a:lnTo>
                  <a:pt x="4489" y="608"/>
                </a:lnTo>
                <a:lnTo>
                  <a:pt x="4500" y="586"/>
                </a:lnTo>
                <a:lnTo>
                  <a:pt x="4511" y="565"/>
                </a:lnTo>
                <a:lnTo>
                  <a:pt x="4523" y="581"/>
                </a:lnTo>
                <a:lnTo>
                  <a:pt x="4534" y="619"/>
                </a:lnTo>
                <a:lnTo>
                  <a:pt x="4546" y="549"/>
                </a:lnTo>
                <a:lnTo>
                  <a:pt x="4556" y="501"/>
                </a:lnTo>
                <a:lnTo>
                  <a:pt x="4568" y="575"/>
                </a:lnTo>
                <a:lnTo>
                  <a:pt x="4579" y="597"/>
                </a:lnTo>
                <a:lnTo>
                  <a:pt x="4591" y="602"/>
                </a:lnTo>
                <a:lnTo>
                  <a:pt x="4601" y="613"/>
                </a:lnTo>
                <a:lnTo>
                  <a:pt x="4613" y="623"/>
                </a:lnTo>
                <a:lnTo>
                  <a:pt x="4624" y="694"/>
                </a:lnTo>
                <a:lnTo>
                  <a:pt x="4636" y="672"/>
                </a:lnTo>
                <a:lnTo>
                  <a:pt x="4648" y="731"/>
                </a:lnTo>
                <a:lnTo>
                  <a:pt x="4658" y="699"/>
                </a:lnTo>
                <a:lnTo>
                  <a:pt x="4670" y="699"/>
                </a:lnTo>
                <a:lnTo>
                  <a:pt x="4681" y="710"/>
                </a:lnTo>
                <a:lnTo>
                  <a:pt x="4693" y="753"/>
                </a:lnTo>
                <a:lnTo>
                  <a:pt x="4703" y="791"/>
                </a:lnTo>
                <a:lnTo>
                  <a:pt x="4715" y="823"/>
                </a:lnTo>
                <a:lnTo>
                  <a:pt x="4726" y="844"/>
                </a:lnTo>
                <a:lnTo>
                  <a:pt x="4738" y="834"/>
                </a:lnTo>
                <a:lnTo>
                  <a:pt x="4749" y="909"/>
                </a:lnTo>
                <a:lnTo>
                  <a:pt x="4760" y="919"/>
                </a:lnTo>
                <a:lnTo>
                  <a:pt x="4771" y="931"/>
                </a:lnTo>
                <a:lnTo>
                  <a:pt x="4783" y="919"/>
                </a:lnTo>
                <a:lnTo>
                  <a:pt x="4794" y="909"/>
                </a:lnTo>
                <a:lnTo>
                  <a:pt x="4805" y="962"/>
                </a:lnTo>
                <a:lnTo>
                  <a:pt x="4817" y="931"/>
                </a:lnTo>
                <a:lnTo>
                  <a:pt x="4828" y="844"/>
                </a:lnTo>
                <a:lnTo>
                  <a:pt x="4840" y="823"/>
                </a:lnTo>
                <a:lnTo>
                  <a:pt x="4851" y="812"/>
                </a:lnTo>
                <a:lnTo>
                  <a:pt x="4862" y="855"/>
                </a:lnTo>
                <a:lnTo>
                  <a:pt x="4873" y="834"/>
                </a:lnTo>
                <a:lnTo>
                  <a:pt x="4885" y="801"/>
                </a:lnTo>
                <a:lnTo>
                  <a:pt x="4896" y="747"/>
                </a:lnTo>
                <a:lnTo>
                  <a:pt x="4907" y="716"/>
                </a:lnTo>
                <a:lnTo>
                  <a:pt x="4918" y="672"/>
                </a:lnTo>
                <a:lnTo>
                  <a:pt x="4930" y="623"/>
                </a:lnTo>
                <a:lnTo>
                  <a:pt x="4941" y="592"/>
                </a:lnTo>
                <a:lnTo>
                  <a:pt x="4952" y="586"/>
                </a:lnTo>
                <a:lnTo>
                  <a:pt x="4963" y="629"/>
                </a:lnTo>
                <a:lnTo>
                  <a:pt x="4975" y="629"/>
                </a:lnTo>
                <a:lnTo>
                  <a:pt x="4986" y="646"/>
                </a:lnTo>
                <a:lnTo>
                  <a:pt x="4998" y="571"/>
                </a:lnTo>
                <a:lnTo>
                  <a:pt x="5009" y="549"/>
                </a:lnTo>
                <a:lnTo>
                  <a:pt x="5020" y="538"/>
                </a:lnTo>
                <a:lnTo>
                  <a:pt x="5032" y="478"/>
                </a:lnTo>
                <a:lnTo>
                  <a:pt x="5043" y="447"/>
                </a:lnTo>
                <a:lnTo>
                  <a:pt x="5054" y="425"/>
                </a:lnTo>
                <a:lnTo>
                  <a:pt x="5065" y="484"/>
                </a:lnTo>
                <a:lnTo>
                  <a:pt x="5077" y="505"/>
                </a:lnTo>
                <a:lnTo>
                  <a:pt x="5088" y="501"/>
                </a:lnTo>
                <a:lnTo>
                  <a:pt x="5100" y="544"/>
                </a:lnTo>
                <a:lnTo>
                  <a:pt x="5110" y="586"/>
                </a:lnTo>
                <a:lnTo>
                  <a:pt x="5122" y="586"/>
                </a:lnTo>
                <a:lnTo>
                  <a:pt x="5133" y="629"/>
                </a:lnTo>
                <a:lnTo>
                  <a:pt x="5145" y="672"/>
                </a:lnTo>
                <a:lnTo>
                  <a:pt x="5155" y="753"/>
                </a:lnTo>
                <a:lnTo>
                  <a:pt x="5167" y="828"/>
                </a:lnTo>
                <a:lnTo>
                  <a:pt x="5179" y="839"/>
                </a:lnTo>
                <a:lnTo>
                  <a:pt x="5190" y="871"/>
                </a:lnTo>
                <a:lnTo>
                  <a:pt x="5202" y="861"/>
                </a:lnTo>
                <a:lnTo>
                  <a:pt x="5212" y="861"/>
                </a:lnTo>
                <a:lnTo>
                  <a:pt x="5224" y="861"/>
                </a:lnTo>
                <a:lnTo>
                  <a:pt x="5235" y="812"/>
                </a:lnTo>
                <a:lnTo>
                  <a:pt x="5247" y="861"/>
                </a:lnTo>
                <a:lnTo>
                  <a:pt x="5257" y="919"/>
                </a:lnTo>
                <a:lnTo>
                  <a:pt x="5269" y="973"/>
                </a:lnTo>
                <a:lnTo>
                  <a:pt x="5280" y="962"/>
                </a:lnTo>
                <a:lnTo>
                  <a:pt x="5292" y="984"/>
                </a:lnTo>
                <a:lnTo>
                  <a:pt x="5303" y="957"/>
                </a:lnTo>
                <a:lnTo>
                  <a:pt x="5314" y="936"/>
                </a:lnTo>
                <a:lnTo>
                  <a:pt x="5325" y="1409"/>
                </a:lnTo>
                <a:lnTo>
                  <a:pt x="5337" y="1881"/>
                </a:lnTo>
                <a:lnTo>
                  <a:pt x="5348" y="1742"/>
                </a:lnTo>
                <a:lnTo>
                  <a:pt x="5359" y="1521"/>
                </a:lnTo>
                <a:lnTo>
                  <a:pt x="5371" y="1403"/>
                </a:lnTo>
                <a:lnTo>
                  <a:pt x="5382" y="1312"/>
                </a:lnTo>
                <a:lnTo>
                  <a:pt x="5394" y="737"/>
                </a:lnTo>
                <a:lnTo>
                  <a:pt x="5405" y="17"/>
                </a:lnTo>
                <a:lnTo>
                  <a:pt x="5416" y="130"/>
                </a:lnTo>
                <a:lnTo>
                  <a:pt x="5427" y="323"/>
                </a:lnTo>
                <a:lnTo>
                  <a:pt x="5439" y="447"/>
                </a:lnTo>
                <a:lnTo>
                  <a:pt x="5450" y="554"/>
                </a:lnTo>
                <a:lnTo>
                  <a:pt x="5461" y="495"/>
                </a:lnTo>
                <a:lnTo>
                  <a:pt x="5472" y="447"/>
                </a:lnTo>
                <a:lnTo>
                  <a:pt x="5484" y="430"/>
                </a:lnTo>
                <a:lnTo>
                  <a:pt x="5495" y="430"/>
                </a:lnTo>
                <a:lnTo>
                  <a:pt x="5507" y="393"/>
                </a:lnTo>
                <a:lnTo>
                  <a:pt x="5517" y="302"/>
                </a:lnTo>
                <a:lnTo>
                  <a:pt x="5529" y="409"/>
                </a:lnTo>
                <a:lnTo>
                  <a:pt x="5541" y="484"/>
                </a:lnTo>
                <a:lnTo>
                  <a:pt x="5552" y="517"/>
                </a:lnTo>
                <a:lnTo>
                  <a:pt x="5563" y="538"/>
                </a:lnTo>
                <a:lnTo>
                  <a:pt x="5574" y="720"/>
                </a:lnTo>
                <a:lnTo>
                  <a:pt x="5586" y="716"/>
                </a:lnTo>
                <a:lnTo>
                  <a:pt x="5597" y="742"/>
                </a:lnTo>
                <a:lnTo>
                  <a:pt x="5608" y="844"/>
                </a:lnTo>
                <a:lnTo>
                  <a:pt x="5619" y="979"/>
                </a:lnTo>
                <a:lnTo>
                  <a:pt x="5631" y="1097"/>
                </a:lnTo>
                <a:lnTo>
                  <a:pt x="5642" y="1076"/>
                </a:lnTo>
                <a:lnTo>
                  <a:pt x="5654" y="1167"/>
                </a:lnTo>
                <a:lnTo>
                  <a:pt x="5664" y="1210"/>
                </a:lnTo>
                <a:lnTo>
                  <a:pt x="5676" y="1252"/>
                </a:lnTo>
                <a:lnTo>
                  <a:pt x="5687" y="1291"/>
                </a:lnTo>
              </a:path>
            </a:pathLst>
          </a:custGeom>
          <a:noFill/>
          <a:ln w="539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lowchart: Connector 32">
            <a:extLst>
              <a:ext uri="{FF2B5EF4-FFF2-40B4-BE49-F238E27FC236}">
                <a16:creationId xmlns:a16="http://schemas.microsoft.com/office/drawing/2014/main" id="{D12C8C7D-E4B3-48BF-A410-1598A7F3D90D}"/>
              </a:ext>
            </a:extLst>
          </p:cNvPr>
          <p:cNvSpPr>
            <a:spLocks noChangeAspect="1"/>
          </p:cNvSpPr>
          <p:nvPr/>
        </p:nvSpPr>
        <p:spPr>
          <a:xfrm>
            <a:off x="1305436" y="3160078"/>
            <a:ext cx="489858" cy="457200"/>
          </a:xfrm>
          <a:custGeom>
            <a:avLst/>
            <a:gdLst>
              <a:gd name="connsiteX0" fmla="*/ 0 w 489858"/>
              <a:gd name="connsiteY0" fmla="*/ 228600 h 457200"/>
              <a:gd name="connsiteX1" fmla="*/ 244929 w 489858"/>
              <a:gd name="connsiteY1" fmla="*/ 0 h 457200"/>
              <a:gd name="connsiteX2" fmla="*/ 489858 w 489858"/>
              <a:gd name="connsiteY2" fmla="*/ 228600 h 457200"/>
              <a:gd name="connsiteX3" fmla="*/ 244929 w 489858"/>
              <a:gd name="connsiteY3" fmla="*/ 457200 h 457200"/>
              <a:gd name="connsiteX4" fmla="*/ 0 w 489858"/>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8" h="457200" extrusionOk="0">
                <a:moveTo>
                  <a:pt x="0" y="228600"/>
                </a:moveTo>
                <a:cubicBezTo>
                  <a:pt x="-12150" y="100094"/>
                  <a:pt x="84522" y="-2660"/>
                  <a:pt x="244929" y="0"/>
                </a:cubicBezTo>
                <a:cubicBezTo>
                  <a:pt x="375070" y="13333"/>
                  <a:pt x="488340" y="101058"/>
                  <a:pt x="489858" y="228600"/>
                </a:cubicBezTo>
                <a:cubicBezTo>
                  <a:pt x="492396" y="353041"/>
                  <a:pt x="405733" y="455008"/>
                  <a:pt x="244929" y="457200"/>
                </a:cubicBezTo>
                <a:cubicBezTo>
                  <a:pt x="105996"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Connector 35">
            <a:extLst>
              <a:ext uri="{FF2B5EF4-FFF2-40B4-BE49-F238E27FC236}">
                <a16:creationId xmlns:a16="http://schemas.microsoft.com/office/drawing/2014/main" id="{4AA40C7A-9DBC-4C81-BC2F-C0DCBB52DBEC}"/>
              </a:ext>
            </a:extLst>
          </p:cNvPr>
          <p:cNvSpPr>
            <a:spLocks noChangeAspect="1"/>
          </p:cNvSpPr>
          <p:nvPr/>
        </p:nvSpPr>
        <p:spPr>
          <a:xfrm rot="3092623">
            <a:off x="5515456" y="3186667"/>
            <a:ext cx="489858" cy="457200"/>
          </a:xfrm>
          <a:custGeom>
            <a:avLst/>
            <a:gdLst>
              <a:gd name="connsiteX0" fmla="*/ 0 w 489858"/>
              <a:gd name="connsiteY0" fmla="*/ 228600 h 457200"/>
              <a:gd name="connsiteX1" fmla="*/ 244929 w 489858"/>
              <a:gd name="connsiteY1" fmla="*/ 0 h 457200"/>
              <a:gd name="connsiteX2" fmla="*/ 489858 w 489858"/>
              <a:gd name="connsiteY2" fmla="*/ 228600 h 457200"/>
              <a:gd name="connsiteX3" fmla="*/ 244929 w 489858"/>
              <a:gd name="connsiteY3" fmla="*/ 457200 h 457200"/>
              <a:gd name="connsiteX4" fmla="*/ 0 w 489858"/>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8" h="457200" extrusionOk="0">
                <a:moveTo>
                  <a:pt x="0" y="228600"/>
                </a:moveTo>
                <a:cubicBezTo>
                  <a:pt x="-12150" y="100094"/>
                  <a:pt x="84522" y="-2660"/>
                  <a:pt x="244929" y="0"/>
                </a:cubicBezTo>
                <a:cubicBezTo>
                  <a:pt x="375070" y="13333"/>
                  <a:pt x="488340" y="101058"/>
                  <a:pt x="489858" y="228600"/>
                </a:cubicBezTo>
                <a:cubicBezTo>
                  <a:pt x="492396" y="353041"/>
                  <a:pt x="405733" y="455008"/>
                  <a:pt x="244929" y="457200"/>
                </a:cubicBezTo>
                <a:cubicBezTo>
                  <a:pt x="105996"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Connector 36">
            <a:extLst>
              <a:ext uri="{FF2B5EF4-FFF2-40B4-BE49-F238E27FC236}">
                <a16:creationId xmlns:a16="http://schemas.microsoft.com/office/drawing/2014/main" id="{76711572-5848-42B3-AE99-117F40BDFE7B}"/>
              </a:ext>
            </a:extLst>
          </p:cNvPr>
          <p:cNvSpPr>
            <a:spLocks noChangeAspect="1"/>
          </p:cNvSpPr>
          <p:nvPr/>
        </p:nvSpPr>
        <p:spPr>
          <a:xfrm rot="7216128">
            <a:off x="3282119" y="3166065"/>
            <a:ext cx="489858" cy="457200"/>
          </a:xfrm>
          <a:custGeom>
            <a:avLst/>
            <a:gdLst>
              <a:gd name="connsiteX0" fmla="*/ 0 w 489858"/>
              <a:gd name="connsiteY0" fmla="*/ 228600 h 457200"/>
              <a:gd name="connsiteX1" fmla="*/ 244929 w 489858"/>
              <a:gd name="connsiteY1" fmla="*/ 0 h 457200"/>
              <a:gd name="connsiteX2" fmla="*/ 489858 w 489858"/>
              <a:gd name="connsiteY2" fmla="*/ 228600 h 457200"/>
              <a:gd name="connsiteX3" fmla="*/ 244929 w 489858"/>
              <a:gd name="connsiteY3" fmla="*/ 457200 h 457200"/>
              <a:gd name="connsiteX4" fmla="*/ 0 w 489858"/>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8" h="457200" extrusionOk="0">
                <a:moveTo>
                  <a:pt x="0" y="228600"/>
                </a:moveTo>
                <a:cubicBezTo>
                  <a:pt x="-12150" y="100094"/>
                  <a:pt x="84522" y="-2660"/>
                  <a:pt x="244929" y="0"/>
                </a:cubicBezTo>
                <a:cubicBezTo>
                  <a:pt x="375070" y="13333"/>
                  <a:pt x="488340" y="101058"/>
                  <a:pt x="489858" y="228600"/>
                </a:cubicBezTo>
                <a:cubicBezTo>
                  <a:pt x="492396" y="353041"/>
                  <a:pt x="405733" y="455008"/>
                  <a:pt x="244929" y="457200"/>
                </a:cubicBezTo>
                <a:cubicBezTo>
                  <a:pt x="105996"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Connector 38">
            <a:extLst>
              <a:ext uri="{FF2B5EF4-FFF2-40B4-BE49-F238E27FC236}">
                <a16:creationId xmlns:a16="http://schemas.microsoft.com/office/drawing/2014/main" id="{906FF7D9-3C44-4055-98FE-3E580D48B4BC}"/>
              </a:ext>
            </a:extLst>
          </p:cNvPr>
          <p:cNvSpPr>
            <a:spLocks noChangeAspect="1"/>
          </p:cNvSpPr>
          <p:nvPr/>
        </p:nvSpPr>
        <p:spPr>
          <a:xfrm>
            <a:off x="7012099" y="3160078"/>
            <a:ext cx="489858" cy="457200"/>
          </a:xfrm>
          <a:custGeom>
            <a:avLst/>
            <a:gdLst>
              <a:gd name="connsiteX0" fmla="*/ 0 w 489858"/>
              <a:gd name="connsiteY0" fmla="*/ 228600 h 457200"/>
              <a:gd name="connsiteX1" fmla="*/ 244929 w 489858"/>
              <a:gd name="connsiteY1" fmla="*/ 0 h 457200"/>
              <a:gd name="connsiteX2" fmla="*/ 489858 w 489858"/>
              <a:gd name="connsiteY2" fmla="*/ 228600 h 457200"/>
              <a:gd name="connsiteX3" fmla="*/ 244929 w 489858"/>
              <a:gd name="connsiteY3" fmla="*/ 457200 h 457200"/>
              <a:gd name="connsiteX4" fmla="*/ 0 w 489858"/>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8" h="457200" extrusionOk="0">
                <a:moveTo>
                  <a:pt x="0" y="228600"/>
                </a:moveTo>
                <a:cubicBezTo>
                  <a:pt x="-12150" y="100094"/>
                  <a:pt x="84522" y="-2660"/>
                  <a:pt x="244929" y="0"/>
                </a:cubicBezTo>
                <a:cubicBezTo>
                  <a:pt x="375070" y="13333"/>
                  <a:pt x="488340" y="101058"/>
                  <a:pt x="489858" y="228600"/>
                </a:cubicBezTo>
                <a:cubicBezTo>
                  <a:pt x="492396" y="353041"/>
                  <a:pt x="405733" y="455008"/>
                  <a:pt x="244929" y="457200"/>
                </a:cubicBezTo>
                <a:cubicBezTo>
                  <a:pt x="105996"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Connector 39">
            <a:extLst>
              <a:ext uri="{FF2B5EF4-FFF2-40B4-BE49-F238E27FC236}">
                <a16:creationId xmlns:a16="http://schemas.microsoft.com/office/drawing/2014/main" id="{7F57DE4B-D333-4362-8260-66363163795B}"/>
              </a:ext>
            </a:extLst>
          </p:cNvPr>
          <p:cNvSpPr>
            <a:spLocks noChangeAspect="1"/>
          </p:cNvSpPr>
          <p:nvPr/>
        </p:nvSpPr>
        <p:spPr>
          <a:xfrm rot="7216128">
            <a:off x="9633480" y="3166065"/>
            <a:ext cx="489858" cy="457200"/>
          </a:xfrm>
          <a:custGeom>
            <a:avLst/>
            <a:gdLst>
              <a:gd name="connsiteX0" fmla="*/ 0 w 489858"/>
              <a:gd name="connsiteY0" fmla="*/ 228600 h 457200"/>
              <a:gd name="connsiteX1" fmla="*/ 244929 w 489858"/>
              <a:gd name="connsiteY1" fmla="*/ 0 h 457200"/>
              <a:gd name="connsiteX2" fmla="*/ 489858 w 489858"/>
              <a:gd name="connsiteY2" fmla="*/ 228600 h 457200"/>
              <a:gd name="connsiteX3" fmla="*/ 244929 w 489858"/>
              <a:gd name="connsiteY3" fmla="*/ 457200 h 457200"/>
              <a:gd name="connsiteX4" fmla="*/ 0 w 489858"/>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858" h="457200" extrusionOk="0">
                <a:moveTo>
                  <a:pt x="0" y="228600"/>
                </a:moveTo>
                <a:cubicBezTo>
                  <a:pt x="-12150" y="100094"/>
                  <a:pt x="84522" y="-2660"/>
                  <a:pt x="244929" y="0"/>
                </a:cubicBezTo>
                <a:cubicBezTo>
                  <a:pt x="375070" y="13333"/>
                  <a:pt x="488340" y="101058"/>
                  <a:pt x="489858" y="228600"/>
                </a:cubicBezTo>
                <a:cubicBezTo>
                  <a:pt x="492396" y="353041"/>
                  <a:pt x="405733" y="455008"/>
                  <a:pt x="244929" y="457200"/>
                </a:cubicBezTo>
                <a:cubicBezTo>
                  <a:pt x="105996"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X Axis">
            <a:extLst>
              <a:ext uri="{FF2B5EF4-FFF2-40B4-BE49-F238E27FC236}">
                <a16:creationId xmlns:a16="http://schemas.microsoft.com/office/drawing/2014/main" id="{29E59EC3-E321-47C9-A2FC-BA34166F17D8}"/>
              </a:ext>
            </a:extLst>
          </p:cNvPr>
          <p:cNvGraphicFramePr>
            <a:graphicFrameLocks noGrp="1"/>
          </p:cNvGraphicFramePr>
          <p:nvPr>
            <p:extLst>
              <p:ext uri="{D42A27DB-BD31-4B8C-83A1-F6EECF244321}">
                <p14:modId xmlns:p14="http://schemas.microsoft.com/office/powerpoint/2010/main" val="1912571911"/>
              </p:ext>
            </p:extLst>
          </p:nvPr>
        </p:nvGraphicFramePr>
        <p:xfrm>
          <a:off x="1004552" y="5719125"/>
          <a:ext cx="10078736" cy="370840"/>
        </p:xfrm>
        <a:graphic>
          <a:graphicData uri="http://schemas.openxmlformats.org/drawingml/2006/table">
            <a:tbl>
              <a:tblPr firstRow="1" bandRow="1"/>
              <a:tblGrid>
                <a:gridCol w="1259842">
                  <a:extLst>
                    <a:ext uri="{9D8B030D-6E8A-4147-A177-3AD203B41FA5}">
                      <a16:colId xmlns:a16="http://schemas.microsoft.com/office/drawing/2014/main" val="748264372"/>
                    </a:ext>
                  </a:extLst>
                </a:gridCol>
                <a:gridCol w="1259842">
                  <a:extLst>
                    <a:ext uri="{9D8B030D-6E8A-4147-A177-3AD203B41FA5}">
                      <a16:colId xmlns:a16="http://schemas.microsoft.com/office/drawing/2014/main" val="2976569353"/>
                    </a:ext>
                  </a:extLst>
                </a:gridCol>
                <a:gridCol w="1259842">
                  <a:extLst>
                    <a:ext uri="{9D8B030D-6E8A-4147-A177-3AD203B41FA5}">
                      <a16:colId xmlns:a16="http://schemas.microsoft.com/office/drawing/2014/main" val="4025211175"/>
                    </a:ext>
                  </a:extLst>
                </a:gridCol>
                <a:gridCol w="1259842">
                  <a:extLst>
                    <a:ext uri="{9D8B030D-6E8A-4147-A177-3AD203B41FA5}">
                      <a16:colId xmlns:a16="http://schemas.microsoft.com/office/drawing/2014/main" val="1717217344"/>
                    </a:ext>
                  </a:extLst>
                </a:gridCol>
                <a:gridCol w="1259842">
                  <a:extLst>
                    <a:ext uri="{9D8B030D-6E8A-4147-A177-3AD203B41FA5}">
                      <a16:colId xmlns:a16="http://schemas.microsoft.com/office/drawing/2014/main" val="1670733452"/>
                    </a:ext>
                  </a:extLst>
                </a:gridCol>
                <a:gridCol w="1259842">
                  <a:extLst>
                    <a:ext uri="{9D8B030D-6E8A-4147-A177-3AD203B41FA5}">
                      <a16:colId xmlns:a16="http://schemas.microsoft.com/office/drawing/2014/main" val="2203402168"/>
                    </a:ext>
                  </a:extLst>
                </a:gridCol>
                <a:gridCol w="1259842">
                  <a:extLst>
                    <a:ext uri="{9D8B030D-6E8A-4147-A177-3AD203B41FA5}">
                      <a16:colId xmlns:a16="http://schemas.microsoft.com/office/drawing/2014/main" val="2343670536"/>
                    </a:ext>
                  </a:extLst>
                </a:gridCol>
                <a:gridCol w="1259842">
                  <a:extLst>
                    <a:ext uri="{9D8B030D-6E8A-4147-A177-3AD203B41FA5}">
                      <a16:colId xmlns:a16="http://schemas.microsoft.com/office/drawing/2014/main" val="3129681055"/>
                    </a:ext>
                  </a:extLst>
                </a:gridCol>
              </a:tblGrid>
              <a:tr h="370840">
                <a:tc>
                  <a:txBody>
                    <a:bodyPr/>
                    <a:lstStyle/>
                    <a:p>
                      <a:pPr algn="ctr"/>
                      <a:r>
                        <a:rPr lang="en-US" sz="1500" dirty="0">
                          <a:solidFill>
                            <a:schemeClr val="bg1"/>
                          </a:solidFill>
                        </a:rPr>
                        <a:t>Jan ’80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’86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’92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’98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’04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’10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‘17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500" dirty="0">
                          <a:solidFill>
                            <a:schemeClr val="bg1"/>
                          </a:solidFill>
                        </a:rPr>
                        <a:t>Jan ‘23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2557445497"/>
                  </a:ext>
                </a:extLst>
              </a:tr>
            </a:tbl>
          </a:graphicData>
        </a:graphic>
      </p:graphicFrame>
    </p:spTree>
    <p:extLst>
      <p:ext uri="{BB962C8B-B14F-4D97-AF65-F5344CB8AC3E}">
        <p14:creationId xmlns:p14="http://schemas.microsoft.com/office/powerpoint/2010/main" val="54951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down)">
                                      <p:cBhvr>
                                        <p:cTn id="7" dur="600"/>
                                        <p:tgtEl>
                                          <p:spTgt spid="6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600"/>
                                        <p:tgtEl>
                                          <p:spTgt spid="35"/>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600"/>
                                        <p:tgtEl>
                                          <p:spTgt spid="2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wipe(left)">
                                      <p:cBhvr>
                                        <p:cTn id="19" dur="600"/>
                                        <p:tgtEl>
                                          <p:spTgt spid="4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down)">
                                      <p:cBhvr>
                                        <p:cTn id="22" dur="500"/>
                                        <p:tgtEl>
                                          <p:spTgt spid="44"/>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wipe(down)">
                                      <p:cBhvr>
                                        <p:cTn id="25" dur="500"/>
                                        <p:tgtEl>
                                          <p:spTgt spid="4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down)">
                                      <p:cBhvr>
                                        <p:cTn id="28" dur="500"/>
                                        <p:tgtEl>
                                          <p:spTgt spid="3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8"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left)">
                                      <p:cBhvr>
                                        <p:cTn id="37" dur="500"/>
                                        <p:tgtEl>
                                          <p:spTgt spid="2"/>
                                        </p:tgtEl>
                                      </p:cBhvr>
                                    </p:animEffect>
                                  </p:childTnLst>
                                </p:cTn>
                              </p:par>
                            </p:childTnLst>
                          </p:cTn>
                        </p:par>
                        <p:par>
                          <p:cTn id="38" fill="hold">
                            <p:stCondLst>
                              <p:cond delay="600"/>
                            </p:stCondLst>
                            <p:childTnLst>
                              <p:par>
                                <p:cTn id="39" presetID="22" presetClass="entr" presetSubtype="8"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600"/>
                                        <p:tgtEl>
                                          <p:spTgt spid="46"/>
                                        </p:tgtEl>
                                      </p:cBhvr>
                                    </p:animEffect>
                                  </p:childTnLst>
                                </p:cTn>
                              </p:par>
                            </p:childTnLst>
                          </p:cTn>
                        </p:par>
                        <p:par>
                          <p:cTn id="42" fill="hold">
                            <p:stCondLst>
                              <p:cond delay="1200"/>
                            </p:stCondLst>
                            <p:childTnLst>
                              <p:par>
                                <p:cTn id="43" presetID="22" presetClass="entr" presetSubtype="8" fill="hold" grpId="0" nodeType="afterEffect">
                                  <p:stCondLst>
                                    <p:cond delay="0"/>
                                  </p:stCondLst>
                                  <p:childTnLst>
                                    <p:set>
                                      <p:cBhvr>
                                        <p:cTn id="44" dur="1" fill="hold">
                                          <p:stCondLst>
                                            <p:cond delay="0"/>
                                          </p:stCondLst>
                                        </p:cTn>
                                        <p:tgtEl>
                                          <p:spTgt spid="60"/>
                                        </p:tgtEl>
                                        <p:attrNameLst>
                                          <p:attrName>style.visibility</p:attrName>
                                        </p:attrNameLst>
                                      </p:cBhvr>
                                      <p:to>
                                        <p:strVal val="visible"/>
                                      </p:to>
                                    </p:set>
                                    <p:animEffect transition="in" filter="wipe(left)">
                                      <p:cBhvr>
                                        <p:cTn id="45" dur="100"/>
                                        <p:tgtEl>
                                          <p:spTgt spid="60"/>
                                        </p:tgtEl>
                                      </p:cBhvr>
                                    </p:animEffect>
                                  </p:childTnLst>
                                </p:cTn>
                              </p:par>
                            </p:childTnLst>
                          </p:cTn>
                        </p:par>
                        <p:par>
                          <p:cTn id="46" fill="hold">
                            <p:stCondLst>
                              <p:cond delay="1300"/>
                            </p:stCondLst>
                            <p:childTnLst>
                              <p:par>
                                <p:cTn id="47" presetID="10" presetClass="entr" presetSubtype="0"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6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heel(1)">
                                      <p:cBhvr>
                                        <p:cTn id="54" dur="400"/>
                                        <p:tgtEl>
                                          <p:spTgt spid="33"/>
                                        </p:tgtEl>
                                      </p:cBhvr>
                                    </p:animEffect>
                                  </p:childTnLst>
                                </p:cTn>
                              </p:par>
                            </p:childTnLst>
                          </p:cTn>
                        </p:par>
                        <p:par>
                          <p:cTn id="55" fill="hold">
                            <p:stCondLst>
                              <p:cond delay="400"/>
                            </p:stCondLst>
                            <p:childTnLst>
                              <p:par>
                                <p:cTn id="56" presetID="21" presetClass="entr" presetSubtype="1" fill="hold" grpId="0" nodeType="after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wheel(1)">
                                      <p:cBhvr>
                                        <p:cTn id="58" dur="400"/>
                                        <p:tgtEl>
                                          <p:spTgt spid="37"/>
                                        </p:tgtEl>
                                      </p:cBhvr>
                                    </p:animEffect>
                                  </p:childTnLst>
                                </p:cTn>
                              </p:par>
                            </p:childTnLst>
                          </p:cTn>
                        </p:par>
                        <p:par>
                          <p:cTn id="59" fill="hold">
                            <p:stCondLst>
                              <p:cond delay="800"/>
                            </p:stCondLst>
                            <p:childTnLst>
                              <p:par>
                                <p:cTn id="60" presetID="21" presetClass="entr" presetSubtype="1"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heel(1)">
                                      <p:cBhvr>
                                        <p:cTn id="62" dur="400"/>
                                        <p:tgtEl>
                                          <p:spTgt spid="36"/>
                                        </p:tgtEl>
                                      </p:cBhvr>
                                    </p:animEffect>
                                  </p:childTnLst>
                                </p:cTn>
                              </p:par>
                            </p:childTnLst>
                          </p:cTn>
                        </p:par>
                        <p:par>
                          <p:cTn id="63" fill="hold">
                            <p:stCondLst>
                              <p:cond delay="1200"/>
                            </p:stCondLst>
                            <p:childTnLst>
                              <p:par>
                                <p:cTn id="64" presetID="21" presetClass="entr" presetSubtype="1"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wheel(1)">
                                      <p:cBhvr>
                                        <p:cTn id="66" dur="400"/>
                                        <p:tgtEl>
                                          <p:spTgt spid="39"/>
                                        </p:tgtEl>
                                      </p:cBhvr>
                                    </p:animEffect>
                                  </p:childTnLst>
                                </p:cTn>
                              </p:par>
                            </p:childTnLst>
                          </p:cTn>
                        </p:par>
                        <p:par>
                          <p:cTn id="67" fill="hold">
                            <p:stCondLst>
                              <p:cond delay="1600"/>
                            </p:stCondLst>
                            <p:childTnLst>
                              <p:par>
                                <p:cTn id="68" presetID="21" presetClass="entr" presetSubtype="1"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heel(1)">
                                      <p:cBhvr>
                                        <p:cTn id="70" dur="4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8" grpId="0" animBg="1"/>
      <p:bldP spid="41" grpId="0" animBg="1"/>
      <p:bldP spid="44" grpId="0" animBg="1"/>
      <p:bldP spid="45" grpId="0" animBg="1"/>
      <p:bldP spid="35" grpId="0"/>
      <p:bldP spid="12" grpId="0"/>
      <p:bldP spid="60" grpId="0" animBg="1"/>
      <p:bldP spid="46" grpId="0" animBg="1"/>
      <p:bldP spid="33" grpId="0" animBg="1"/>
      <p:bldP spid="36" grpId="0" animBg="1"/>
      <p:bldP spid="37"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Recessions">
            <a:extLst>
              <a:ext uri="{FF2B5EF4-FFF2-40B4-BE49-F238E27FC236}">
                <a16:creationId xmlns:a16="http://schemas.microsoft.com/office/drawing/2014/main" id="{9E3AF5E7-7133-4DF7-B704-417C50AF8A1F}"/>
              </a:ext>
            </a:extLst>
          </p:cNvPr>
          <p:cNvGrpSpPr/>
          <p:nvPr/>
        </p:nvGrpSpPr>
        <p:grpSpPr>
          <a:xfrm>
            <a:off x="1422400" y="1414463"/>
            <a:ext cx="8330144" cy="4265613"/>
            <a:chOff x="1422400" y="1414463"/>
            <a:chExt cx="8501285" cy="4265613"/>
          </a:xfrm>
        </p:grpSpPr>
        <p:sp>
          <p:nvSpPr>
            <p:cNvPr id="32" name="Recession 4">
              <a:extLst>
                <a:ext uri="{FF2B5EF4-FFF2-40B4-BE49-F238E27FC236}">
                  <a16:creationId xmlns:a16="http://schemas.microsoft.com/office/drawing/2014/main" id="{4399123A-B6DC-4F7F-82F8-E4CE18777909}"/>
                </a:ext>
              </a:extLst>
            </p:cNvPr>
            <p:cNvSpPr>
              <a:spLocks noChangeArrowheads="1"/>
            </p:cNvSpPr>
            <p:nvPr/>
          </p:nvSpPr>
          <p:spPr bwMode="auto">
            <a:xfrm>
              <a:off x="9823672" y="1414463"/>
              <a:ext cx="100013" cy="4265613"/>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Recession 3">
              <a:extLst>
                <a:ext uri="{FF2B5EF4-FFF2-40B4-BE49-F238E27FC236}">
                  <a16:creationId xmlns:a16="http://schemas.microsoft.com/office/drawing/2014/main" id="{7FE69B1F-18DB-4472-B153-954FB4F13E7C}"/>
                </a:ext>
              </a:extLst>
            </p:cNvPr>
            <p:cNvSpPr>
              <a:spLocks noChangeArrowheads="1"/>
            </p:cNvSpPr>
            <p:nvPr/>
          </p:nvSpPr>
          <p:spPr bwMode="auto">
            <a:xfrm>
              <a:off x="6002338" y="1414463"/>
              <a:ext cx="325332" cy="4265613"/>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ession 2">
              <a:extLst>
                <a:ext uri="{FF2B5EF4-FFF2-40B4-BE49-F238E27FC236}">
                  <a16:creationId xmlns:a16="http://schemas.microsoft.com/office/drawing/2014/main" id="{F2D3CAFC-A6D8-4B87-9B02-58A6B3F10934}"/>
                </a:ext>
              </a:extLst>
            </p:cNvPr>
            <p:cNvSpPr>
              <a:spLocks noChangeArrowheads="1"/>
            </p:cNvSpPr>
            <p:nvPr/>
          </p:nvSpPr>
          <p:spPr bwMode="auto">
            <a:xfrm>
              <a:off x="3951907" y="1414463"/>
              <a:ext cx="173676" cy="4265613"/>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ession 1">
              <a:extLst>
                <a:ext uri="{FF2B5EF4-FFF2-40B4-BE49-F238E27FC236}">
                  <a16:creationId xmlns:a16="http://schemas.microsoft.com/office/drawing/2014/main" id="{CDF9F272-2669-49B2-8284-00A4E7121C91}"/>
                </a:ext>
              </a:extLst>
            </p:cNvPr>
            <p:cNvSpPr>
              <a:spLocks noChangeArrowheads="1"/>
            </p:cNvSpPr>
            <p:nvPr/>
          </p:nvSpPr>
          <p:spPr bwMode="auto">
            <a:xfrm>
              <a:off x="1422400" y="1414463"/>
              <a:ext cx="53975" cy="4265613"/>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33" name="Gridlines">
            <a:extLst>
              <a:ext uri="{FF2B5EF4-FFF2-40B4-BE49-F238E27FC236}">
                <a16:creationId xmlns:a16="http://schemas.microsoft.com/office/drawing/2014/main" id="{37140AFD-8856-43EC-AAA7-5DB1B61B8CF8}"/>
              </a:ext>
            </a:extLst>
          </p:cNvPr>
          <p:cNvSpPr>
            <a:spLocks noEditPoints="1"/>
          </p:cNvSpPr>
          <p:nvPr/>
        </p:nvSpPr>
        <p:spPr bwMode="auto">
          <a:xfrm>
            <a:off x="1420813" y="1412876"/>
            <a:ext cx="9043988" cy="4267200"/>
          </a:xfrm>
          <a:custGeom>
            <a:avLst/>
            <a:gdLst>
              <a:gd name="T0" fmla="*/ 0 w 5697"/>
              <a:gd name="T1" fmla="*/ 2688 h 2688"/>
              <a:gd name="T2" fmla="*/ 5697 w 5697"/>
              <a:gd name="T3" fmla="*/ 2688 h 2688"/>
              <a:gd name="T4" fmla="*/ 0 w 5697"/>
              <a:gd name="T5" fmla="*/ 2419 h 2688"/>
              <a:gd name="T6" fmla="*/ 5697 w 5697"/>
              <a:gd name="T7" fmla="*/ 2419 h 2688"/>
              <a:gd name="T8" fmla="*/ 0 w 5697"/>
              <a:gd name="T9" fmla="*/ 2150 h 2688"/>
              <a:gd name="T10" fmla="*/ 5697 w 5697"/>
              <a:gd name="T11" fmla="*/ 2150 h 2688"/>
              <a:gd name="T12" fmla="*/ 0 w 5697"/>
              <a:gd name="T13" fmla="*/ 1881 h 2688"/>
              <a:gd name="T14" fmla="*/ 5697 w 5697"/>
              <a:gd name="T15" fmla="*/ 1881 h 2688"/>
              <a:gd name="T16" fmla="*/ 0 w 5697"/>
              <a:gd name="T17" fmla="*/ 1612 h 2688"/>
              <a:gd name="T18" fmla="*/ 5697 w 5697"/>
              <a:gd name="T19" fmla="*/ 1612 h 2688"/>
              <a:gd name="T20" fmla="*/ 0 w 5697"/>
              <a:gd name="T21" fmla="*/ 1343 h 2688"/>
              <a:gd name="T22" fmla="*/ 5697 w 5697"/>
              <a:gd name="T23" fmla="*/ 1343 h 2688"/>
              <a:gd name="T24" fmla="*/ 0 w 5697"/>
              <a:gd name="T25" fmla="*/ 1075 h 2688"/>
              <a:gd name="T26" fmla="*/ 5697 w 5697"/>
              <a:gd name="T27" fmla="*/ 1075 h 2688"/>
              <a:gd name="T28" fmla="*/ 0 w 5697"/>
              <a:gd name="T29" fmla="*/ 807 h 2688"/>
              <a:gd name="T30" fmla="*/ 5697 w 5697"/>
              <a:gd name="T31" fmla="*/ 807 h 2688"/>
              <a:gd name="T32" fmla="*/ 0 w 5697"/>
              <a:gd name="T33" fmla="*/ 538 h 2688"/>
              <a:gd name="T34" fmla="*/ 5697 w 5697"/>
              <a:gd name="T35" fmla="*/ 538 h 2688"/>
              <a:gd name="T36" fmla="*/ 0 w 5697"/>
              <a:gd name="T37" fmla="*/ 269 h 2688"/>
              <a:gd name="T38" fmla="*/ 5697 w 5697"/>
              <a:gd name="T39" fmla="*/ 269 h 2688"/>
              <a:gd name="T40" fmla="*/ 0 w 5697"/>
              <a:gd name="T41" fmla="*/ 0 h 2688"/>
              <a:gd name="T42" fmla="*/ 5697 w 5697"/>
              <a:gd name="T43" fmla="*/ 0 h 2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97" h="2688">
                <a:moveTo>
                  <a:pt x="0" y="2688"/>
                </a:moveTo>
                <a:lnTo>
                  <a:pt x="5697" y="2688"/>
                </a:lnTo>
                <a:moveTo>
                  <a:pt x="0" y="2419"/>
                </a:moveTo>
                <a:lnTo>
                  <a:pt x="5697" y="2419"/>
                </a:lnTo>
                <a:moveTo>
                  <a:pt x="0" y="2150"/>
                </a:moveTo>
                <a:lnTo>
                  <a:pt x="5697" y="2150"/>
                </a:lnTo>
                <a:moveTo>
                  <a:pt x="0" y="1881"/>
                </a:moveTo>
                <a:lnTo>
                  <a:pt x="5697" y="1881"/>
                </a:lnTo>
                <a:moveTo>
                  <a:pt x="0" y="1612"/>
                </a:moveTo>
                <a:lnTo>
                  <a:pt x="5697" y="1612"/>
                </a:lnTo>
                <a:moveTo>
                  <a:pt x="0" y="1343"/>
                </a:moveTo>
                <a:lnTo>
                  <a:pt x="5697" y="1343"/>
                </a:lnTo>
                <a:moveTo>
                  <a:pt x="0" y="1075"/>
                </a:moveTo>
                <a:lnTo>
                  <a:pt x="5697" y="1075"/>
                </a:lnTo>
                <a:moveTo>
                  <a:pt x="0" y="807"/>
                </a:moveTo>
                <a:lnTo>
                  <a:pt x="5697" y="807"/>
                </a:lnTo>
                <a:moveTo>
                  <a:pt x="0" y="538"/>
                </a:moveTo>
                <a:lnTo>
                  <a:pt x="5697" y="538"/>
                </a:lnTo>
                <a:moveTo>
                  <a:pt x="0" y="269"/>
                </a:moveTo>
                <a:lnTo>
                  <a:pt x="5697" y="269"/>
                </a:lnTo>
                <a:moveTo>
                  <a:pt x="0" y="0"/>
                </a:moveTo>
                <a:lnTo>
                  <a:pt x="5697" y="0"/>
                </a:lnTo>
              </a:path>
            </a:pathLst>
          </a:custGeom>
          <a:noFill/>
          <a:ln w="15875"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graphicFrame>
        <p:nvGraphicFramePr>
          <p:cNvPr id="38" name="3-10 Callout">
            <a:extLst>
              <a:ext uri="{FF2B5EF4-FFF2-40B4-BE49-F238E27FC236}">
                <a16:creationId xmlns:a16="http://schemas.microsoft.com/office/drawing/2014/main" id="{C17F270D-32CD-4FD9-9963-20D244D4A22D}"/>
              </a:ext>
            </a:extLst>
          </p:cNvPr>
          <p:cNvGraphicFramePr>
            <a:graphicFrameLocks noGrp="1"/>
          </p:cNvGraphicFramePr>
          <p:nvPr>
            <p:extLst>
              <p:ext uri="{D42A27DB-BD31-4B8C-83A1-F6EECF244321}">
                <p14:modId xmlns:p14="http://schemas.microsoft.com/office/powerpoint/2010/main" val="3272196744"/>
              </p:ext>
            </p:extLst>
          </p:nvPr>
        </p:nvGraphicFramePr>
        <p:xfrm>
          <a:off x="10658728" y="5267235"/>
          <a:ext cx="766311" cy="381000"/>
        </p:xfrm>
        <a:graphic>
          <a:graphicData uri="http://schemas.openxmlformats.org/drawingml/2006/table">
            <a:tbl>
              <a:tblPr firstRow="1" bandRow="1"/>
              <a:tblGrid>
                <a:gridCol w="766311">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9050" cap="flat" cmpd="sng" algn="ctr">
                      <a:solidFill>
                        <a:srgbClr val="B3B3B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-93 bps</a:t>
                      </a: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2700" cmpd="sng">
                      <a:noFill/>
                      <a:prstDash val="solid"/>
                    </a:lnT>
                    <a:lnB w="190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8" name="2-10 Callout">
            <a:extLst>
              <a:ext uri="{FF2B5EF4-FFF2-40B4-BE49-F238E27FC236}">
                <a16:creationId xmlns:a16="http://schemas.microsoft.com/office/drawing/2014/main" id="{0708E33C-CEAB-4357-84FA-F4B47DA5E031}"/>
              </a:ext>
            </a:extLst>
          </p:cNvPr>
          <p:cNvGraphicFramePr>
            <a:graphicFrameLocks noGrp="1"/>
          </p:cNvGraphicFramePr>
          <p:nvPr>
            <p:extLst>
              <p:ext uri="{D42A27DB-BD31-4B8C-83A1-F6EECF244321}">
                <p14:modId xmlns:p14="http://schemas.microsoft.com/office/powerpoint/2010/main" val="501146389"/>
              </p:ext>
            </p:extLst>
          </p:nvPr>
        </p:nvGraphicFramePr>
        <p:xfrm>
          <a:off x="10658728" y="4814759"/>
          <a:ext cx="766311" cy="381000"/>
        </p:xfrm>
        <a:graphic>
          <a:graphicData uri="http://schemas.openxmlformats.org/drawingml/2006/table">
            <a:tbl>
              <a:tblPr firstRow="1" bandRow="1"/>
              <a:tblGrid>
                <a:gridCol w="766311">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9050" cap="flat" cmpd="sng" algn="ctr">
                      <a:solidFill>
                        <a:srgbClr val="0AB4F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-90 bps</a:t>
                      </a: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9050" cap="flat" cmpd="sng" algn="ctr">
                      <a:solidFill>
                        <a:srgbClr val="0AB4FA"/>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12" name="Y-Axis Label">
            <a:extLst>
              <a:ext uri="{FF2B5EF4-FFF2-40B4-BE49-F238E27FC236}">
                <a16:creationId xmlns:a16="http://schemas.microsoft.com/office/drawing/2014/main" id="{8DEC7DB3-2B05-4549-9360-4AB9AD4E119C}"/>
              </a:ext>
            </a:extLst>
          </p:cNvPr>
          <p:cNvSpPr/>
          <p:nvPr/>
        </p:nvSpPr>
        <p:spPr>
          <a:xfrm rot="16200000">
            <a:off x="-1075671" y="3241040"/>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Slope</a:t>
            </a:r>
          </a:p>
        </p:txBody>
      </p:sp>
      <p:sp>
        <p:nvSpPr>
          <p:cNvPr id="57" name="Red Line">
            <a:extLst>
              <a:ext uri="{FF2B5EF4-FFF2-40B4-BE49-F238E27FC236}">
                <a16:creationId xmlns:a16="http://schemas.microsoft.com/office/drawing/2014/main" id="{2E895C80-ABEF-43E4-A445-0566A66B32F6}"/>
              </a:ext>
            </a:extLst>
          </p:cNvPr>
          <p:cNvSpPr>
            <a:spLocks noEditPoints="1"/>
          </p:cNvSpPr>
          <p:nvPr/>
        </p:nvSpPr>
        <p:spPr bwMode="auto">
          <a:xfrm>
            <a:off x="1420495" y="4808665"/>
            <a:ext cx="9052560" cy="41275"/>
          </a:xfrm>
          <a:custGeom>
            <a:avLst/>
            <a:gdLst>
              <a:gd name="T0" fmla="*/ 105 w 5712"/>
              <a:gd name="T1" fmla="*/ 26 h 26"/>
              <a:gd name="T2" fmla="*/ 183 w 5712"/>
              <a:gd name="T3" fmla="*/ 0 h 26"/>
              <a:gd name="T4" fmla="*/ 183 w 5712"/>
              <a:gd name="T5" fmla="*/ 26 h 26"/>
              <a:gd name="T6" fmla="*/ 468 w 5712"/>
              <a:gd name="T7" fmla="*/ 0 h 26"/>
              <a:gd name="T8" fmla="*/ 365 w 5712"/>
              <a:gd name="T9" fmla="*/ 0 h 26"/>
              <a:gd name="T10" fmla="*/ 651 w 5712"/>
              <a:gd name="T11" fmla="*/ 26 h 26"/>
              <a:gd name="T12" fmla="*/ 729 w 5712"/>
              <a:gd name="T13" fmla="*/ 0 h 26"/>
              <a:gd name="T14" fmla="*/ 729 w 5712"/>
              <a:gd name="T15" fmla="*/ 26 h 26"/>
              <a:gd name="T16" fmla="*/ 1015 w 5712"/>
              <a:gd name="T17" fmla="*/ 0 h 26"/>
              <a:gd name="T18" fmla="*/ 911 w 5712"/>
              <a:gd name="T19" fmla="*/ 0 h 26"/>
              <a:gd name="T20" fmla="*/ 1197 w 5712"/>
              <a:gd name="T21" fmla="*/ 26 h 26"/>
              <a:gd name="T22" fmla="*/ 1275 w 5712"/>
              <a:gd name="T23" fmla="*/ 0 h 26"/>
              <a:gd name="T24" fmla="*/ 1275 w 5712"/>
              <a:gd name="T25" fmla="*/ 26 h 26"/>
              <a:gd name="T26" fmla="*/ 1561 w 5712"/>
              <a:gd name="T27" fmla="*/ 0 h 26"/>
              <a:gd name="T28" fmla="*/ 1457 w 5712"/>
              <a:gd name="T29" fmla="*/ 0 h 26"/>
              <a:gd name="T30" fmla="*/ 1743 w 5712"/>
              <a:gd name="T31" fmla="*/ 26 h 26"/>
              <a:gd name="T32" fmla="*/ 1821 w 5712"/>
              <a:gd name="T33" fmla="*/ 0 h 26"/>
              <a:gd name="T34" fmla="*/ 1821 w 5712"/>
              <a:gd name="T35" fmla="*/ 26 h 26"/>
              <a:gd name="T36" fmla="*/ 2107 w 5712"/>
              <a:gd name="T37" fmla="*/ 0 h 26"/>
              <a:gd name="T38" fmla="*/ 2003 w 5712"/>
              <a:gd name="T39" fmla="*/ 0 h 26"/>
              <a:gd name="T40" fmla="*/ 2289 w 5712"/>
              <a:gd name="T41" fmla="*/ 26 h 26"/>
              <a:gd name="T42" fmla="*/ 2367 w 5712"/>
              <a:gd name="T43" fmla="*/ 0 h 26"/>
              <a:gd name="T44" fmla="*/ 2367 w 5712"/>
              <a:gd name="T45" fmla="*/ 26 h 26"/>
              <a:gd name="T46" fmla="*/ 2653 w 5712"/>
              <a:gd name="T47" fmla="*/ 0 h 26"/>
              <a:gd name="T48" fmla="*/ 2549 w 5712"/>
              <a:gd name="T49" fmla="*/ 0 h 26"/>
              <a:gd name="T50" fmla="*/ 2835 w 5712"/>
              <a:gd name="T51" fmla="*/ 26 h 26"/>
              <a:gd name="T52" fmla="*/ 2913 w 5712"/>
              <a:gd name="T53" fmla="*/ 0 h 26"/>
              <a:gd name="T54" fmla="*/ 2913 w 5712"/>
              <a:gd name="T55" fmla="*/ 26 h 26"/>
              <a:gd name="T56" fmla="*/ 3199 w 5712"/>
              <a:gd name="T57" fmla="*/ 0 h 26"/>
              <a:gd name="T58" fmla="*/ 3095 w 5712"/>
              <a:gd name="T59" fmla="*/ 0 h 26"/>
              <a:gd name="T60" fmla="*/ 3381 w 5712"/>
              <a:gd name="T61" fmla="*/ 26 h 26"/>
              <a:gd name="T62" fmla="*/ 3459 w 5712"/>
              <a:gd name="T63" fmla="*/ 0 h 26"/>
              <a:gd name="T64" fmla="*/ 3459 w 5712"/>
              <a:gd name="T65" fmla="*/ 26 h 26"/>
              <a:gd name="T66" fmla="*/ 3745 w 5712"/>
              <a:gd name="T67" fmla="*/ 0 h 26"/>
              <a:gd name="T68" fmla="*/ 3641 w 5712"/>
              <a:gd name="T69" fmla="*/ 0 h 26"/>
              <a:gd name="T70" fmla="*/ 3927 w 5712"/>
              <a:gd name="T71" fmla="*/ 26 h 26"/>
              <a:gd name="T72" fmla="*/ 4005 w 5712"/>
              <a:gd name="T73" fmla="*/ 0 h 26"/>
              <a:gd name="T74" fmla="*/ 4005 w 5712"/>
              <a:gd name="T75" fmla="*/ 26 h 26"/>
              <a:gd name="T76" fmla="*/ 4291 w 5712"/>
              <a:gd name="T77" fmla="*/ 0 h 26"/>
              <a:gd name="T78" fmla="*/ 4187 w 5712"/>
              <a:gd name="T79" fmla="*/ 0 h 26"/>
              <a:gd name="T80" fmla="*/ 4473 w 5712"/>
              <a:gd name="T81" fmla="*/ 26 h 26"/>
              <a:gd name="T82" fmla="*/ 4551 w 5712"/>
              <a:gd name="T83" fmla="*/ 0 h 26"/>
              <a:gd name="T84" fmla="*/ 4551 w 5712"/>
              <a:gd name="T85" fmla="*/ 26 h 26"/>
              <a:gd name="T86" fmla="*/ 4837 w 5712"/>
              <a:gd name="T87" fmla="*/ 0 h 26"/>
              <a:gd name="T88" fmla="*/ 4733 w 5712"/>
              <a:gd name="T89" fmla="*/ 0 h 26"/>
              <a:gd name="T90" fmla="*/ 5020 w 5712"/>
              <a:gd name="T91" fmla="*/ 26 h 26"/>
              <a:gd name="T92" fmla="*/ 5098 w 5712"/>
              <a:gd name="T93" fmla="*/ 0 h 26"/>
              <a:gd name="T94" fmla="*/ 5098 w 5712"/>
              <a:gd name="T95" fmla="*/ 26 h 26"/>
              <a:gd name="T96" fmla="*/ 5383 w 5712"/>
              <a:gd name="T97" fmla="*/ 0 h 26"/>
              <a:gd name="T98" fmla="*/ 5280 w 5712"/>
              <a:gd name="T99" fmla="*/ 0 h 26"/>
              <a:gd name="T100" fmla="*/ 5566 w 5712"/>
              <a:gd name="T101" fmla="*/ 26 h 26"/>
              <a:gd name="T102" fmla="*/ 5644 w 5712"/>
              <a:gd name="T103" fmla="*/ 0 h 26"/>
              <a:gd name="T104" fmla="*/ 5644 w 5712"/>
              <a:gd name="T10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712" h="26">
                <a:moveTo>
                  <a:pt x="0" y="0"/>
                </a:moveTo>
                <a:lnTo>
                  <a:pt x="105" y="0"/>
                </a:lnTo>
                <a:lnTo>
                  <a:pt x="105" y="26"/>
                </a:lnTo>
                <a:lnTo>
                  <a:pt x="0" y="26"/>
                </a:lnTo>
                <a:lnTo>
                  <a:pt x="0" y="0"/>
                </a:lnTo>
                <a:close/>
                <a:moveTo>
                  <a:pt x="183" y="0"/>
                </a:moveTo>
                <a:lnTo>
                  <a:pt x="286" y="0"/>
                </a:lnTo>
                <a:lnTo>
                  <a:pt x="286" y="26"/>
                </a:lnTo>
                <a:lnTo>
                  <a:pt x="183" y="26"/>
                </a:lnTo>
                <a:lnTo>
                  <a:pt x="183" y="0"/>
                </a:lnTo>
                <a:close/>
                <a:moveTo>
                  <a:pt x="365" y="0"/>
                </a:moveTo>
                <a:lnTo>
                  <a:pt x="468" y="0"/>
                </a:lnTo>
                <a:lnTo>
                  <a:pt x="468" y="26"/>
                </a:lnTo>
                <a:lnTo>
                  <a:pt x="365" y="26"/>
                </a:lnTo>
                <a:lnTo>
                  <a:pt x="365" y="0"/>
                </a:lnTo>
                <a:close/>
                <a:moveTo>
                  <a:pt x="546" y="0"/>
                </a:moveTo>
                <a:lnTo>
                  <a:pt x="651" y="0"/>
                </a:lnTo>
                <a:lnTo>
                  <a:pt x="651" y="26"/>
                </a:lnTo>
                <a:lnTo>
                  <a:pt x="546" y="26"/>
                </a:lnTo>
                <a:lnTo>
                  <a:pt x="546" y="0"/>
                </a:lnTo>
                <a:close/>
                <a:moveTo>
                  <a:pt x="729" y="0"/>
                </a:moveTo>
                <a:lnTo>
                  <a:pt x="833" y="0"/>
                </a:lnTo>
                <a:lnTo>
                  <a:pt x="833" y="26"/>
                </a:lnTo>
                <a:lnTo>
                  <a:pt x="729" y="26"/>
                </a:lnTo>
                <a:lnTo>
                  <a:pt x="729" y="0"/>
                </a:lnTo>
                <a:close/>
                <a:moveTo>
                  <a:pt x="911" y="0"/>
                </a:moveTo>
                <a:lnTo>
                  <a:pt x="1015" y="0"/>
                </a:lnTo>
                <a:lnTo>
                  <a:pt x="1015" y="26"/>
                </a:lnTo>
                <a:lnTo>
                  <a:pt x="911" y="26"/>
                </a:lnTo>
                <a:lnTo>
                  <a:pt x="911" y="0"/>
                </a:lnTo>
                <a:close/>
                <a:moveTo>
                  <a:pt x="1093" y="0"/>
                </a:moveTo>
                <a:lnTo>
                  <a:pt x="1197" y="0"/>
                </a:lnTo>
                <a:lnTo>
                  <a:pt x="1197" y="26"/>
                </a:lnTo>
                <a:lnTo>
                  <a:pt x="1093" y="26"/>
                </a:lnTo>
                <a:lnTo>
                  <a:pt x="1093" y="0"/>
                </a:lnTo>
                <a:close/>
                <a:moveTo>
                  <a:pt x="1275" y="0"/>
                </a:moveTo>
                <a:lnTo>
                  <a:pt x="1379" y="0"/>
                </a:lnTo>
                <a:lnTo>
                  <a:pt x="1379" y="26"/>
                </a:lnTo>
                <a:lnTo>
                  <a:pt x="1275" y="26"/>
                </a:lnTo>
                <a:lnTo>
                  <a:pt x="1275" y="0"/>
                </a:lnTo>
                <a:close/>
                <a:moveTo>
                  <a:pt x="1457" y="0"/>
                </a:moveTo>
                <a:lnTo>
                  <a:pt x="1561" y="0"/>
                </a:lnTo>
                <a:lnTo>
                  <a:pt x="1561" y="26"/>
                </a:lnTo>
                <a:lnTo>
                  <a:pt x="1457" y="26"/>
                </a:lnTo>
                <a:lnTo>
                  <a:pt x="1457" y="0"/>
                </a:lnTo>
                <a:close/>
                <a:moveTo>
                  <a:pt x="1639" y="0"/>
                </a:moveTo>
                <a:lnTo>
                  <a:pt x="1743" y="0"/>
                </a:lnTo>
                <a:lnTo>
                  <a:pt x="1743" y="26"/>
                </a:lnTo>
                <a:lnTo>
                  <a:pt x="1639" y="26"/>
                </a:lnTo>
                <a:lnTo>
                  <a:pt x="1639" y="0"/>
                </a:lnTo>
                <a:close/>
                <a:moveTo>
                  <a:pt x="1821" y="0"/>
                </a:moveTo>
                <a:lnTo>
                  <a:pt x="1925" y="0"/>
                </a:lnTo>
                <a:lnTo>
                  <a:pt x="1925" y="26"/>
                </a:lnTo>
                <a:lnTo>
                  <a:pt x="1821" y="26"/>
                </a:lnTo>
                <a:lnTo>
                  <a:pt x="1821" y="0"/>
                </a:lnTo>
                <a:close/>
                <a:moveTo>
                  <a:pt x="2003" y="0"/>
                </a:moveTo>
                <a:lnTo>
                  <a:pt x="2107" y="0"/>
                </a:lnTo>
                <a:lnTo>
                  <a:pt x="2107" y="26"/>
                </a:lnTo>
                <a:lnTo>
                  <a:pt x="2003" y="26"/>
                </a:lnTo>
                <a:lnTo>
                  <a:pt x="2003" y="0"/>
                </a:lnTo>
                <a:close/>
                <a:moveTo>
                  <a:pt x="2185" y="0"/>
                </a:moveTo>
                <a:lnTo>
                  <a:pt x="2289" y="0"/>
                </a:lnTo>
                <a:lnTo>
                  <a:pt x="2289" y="26"/>
                </a:lnTo>
                <a:lnTo>
                  <a:pt x="2185" y="26"/>
                </a:lnTo>
                <a:lnTo>
                  <a:pt x="2185" y="0"/>
                </a:lnTo>
                <a:close/>
                <a:moveTo>
                  <a:pt x="2367" y="0"/>
                </a:moveTo>
                <a:lnTo>
                  <a:pt x="2471" y="0"/>
                </a:lnTo>
                <a:lnTo>
                  <a:pt x="2471" y="26"/>
                </a:lnTo>
                <a:lnTo>
                  <a:pt x="2367" y="26"/>
                </a:lnTo>
                <a:lnTo>
                  <a:pt x="2367" y="0"/>
                </a:lnTo>
                <a:close/>
                <a:moveTo>
                  <a:pt x="2549" y="0"/>
                </a:moveTo>
                <a:lnTo>
                  <a:pt x="2653" y="0"/>
                </a:lnTo>
                <a:lnTo>
                  <a:pt x="2653" y="26"/>
                </a:lnTo>
                <a:lnTo>
                  <a:pt x="2549" y="26"/>
                </a:lnTo>
                <a:lnTo>
                  <a:pt x="2549" y="0"/>
                </a:lnTo>
                <a:close/>
                <a:moveTo>
                  <a:pt x="2731" y="0"/>
                </a:moveTo>
                <a:lnTo>
                  <a:pt x="2835" y="0"/>
                </a:lnTo>
                <a:lnTo>
                  <a:pt x="2835" y="26"/>
                </a:lnTo>
                <a:lnTo>
                  <a:pt x="2731" y="26"/>
                </a:lnTo>
                <a:lnTo>
                  <a:pt x="2731" y="0"/>
                </a:lnTo>
                <a:close/>
                <a:moveTo>
                  <a:pt x="2913" y="0"/>
                </a:moveTo>
                <a:lnTo>
                  <a:pt x="3017" y="0"/>
                </a:lnTo>
                <a:lnTo>
                  <a:pt x="3017" y="26"/>
                </a:lnTo>
                <a:lnTo>
                  <a:pt x="2913" y="26"/>
                </a:lnTo>
                <a:lnTo>
                  <a:pt x="2913" y="0"/>
                </a:lnTo>
                <a:close/>
                <a:moveTo>
                  <a:pt x="3095" y="0"/>
                </a:moveTo>
                <a:lnTo>
                  <a:pt x="3199" y="0"/>
                </a:lnTo>
                <a:lnTo>
                  <a:pt x="3199" y="26"/>
                </a:lnTo>
                <a:lnTo>
                  <a:pt x="3095" y="26"/>
                </a:lnTo>
                <a:lnTo>
                  <a:pt x="3095" y="0"/>
                </a:lnTo>
                <a:close/>
                <a:moveTo>
                  <a:pt x="3277" y="0"/>
                </a:moveTo>
                <a:lnTo>
                  <a:pt x="3381" y="0"/>
                </a:lnTo>
                <a:lnTo>
                  <a:pt x="3381" y="26"/>
                </a:lnTo>
                <a:lnTo>
                  <a:pt x="3277" y="26"/>
                </a:lnTo>
                <a:lnTo>
                  <a:pt x="3277" y="0"/>
                </a:lnTo>
                <a:close/>
                <a:moveTo>
                  <a:pt x="3459" y="0"/>
                </a:moveTo>
                <a:lnTo>
                  <a:pt x="3563" y="0"/>
                </a:lnTo>
                <a:lnTo>
                  <a:pt x="3563" y="26"/>
                </a:lnTo>
                <a:lnTo>
                  <a:pt x="3459" y="26"/>
                </a:lnTo>
                <a:lnTo>
                  <a:pt x="3459" y="0"/>
                </a:lnTo>
                <a:close/>
                <a:moveTo>
                  <a:pt x="3641" y="0"/>
                </a:moveTo>
                <a:lnTo>
                  <a:pt x="3745" y="0"/>
                </a:lnTo>
                <a:lnTo>
                  <a:pt x="3745" y="26"/>
                </a:lnTo>
                <a:lnTo>
                  <a:pt x="3641" y="26"/>
                </a:lnTo>
                <a:lnTo>
                  <a:pt x="3641" y="0"/>
                </a:lnTo>
                <a:close/>
                <a:moveTo>
                  <a:pt x="3823" y="0"/>
                </a:moveTo>
                <a:lnTo>
                  <a:pt x="3927" y="0"/>
                </a:lnTo>
                <a:lnTo>
                  <a:pt x="3927" y="26"/>
                </a:lnTo>
                <a:lnTo>
                  <a:pt x="3823" y="26"/>
                </a:lnTo>
                <a:lnTo>
                  <a:pt x="3823" y="0"/>
                </a:lnTo>
                <a:close/>
                <a:moveTo>
                  <a:pt x="4005" y="0"/>
                </a:moveTo>
                <a:lnTo>
                  <a:pt x="4109" y="0"/>
                </a:lnTo>
                <a:lnTo>
                  <a:pt x="4109" y="26"/>
                </a:lnTo>
                <a:lnTo>
                  <a:pt x="4005" y="26"/>
                </a:lnTo>
                <a:lnTo>
                  <a:pt x="4005" y="0"/>
                </a:lnTo>
                <a:close/>
                <a:moveTo>
                  <a:pt x="4187" y="0"/>
                </a:moveTo>
                <a:lnTo>
                  <a:pt x="4291" y="0"/>
                </a:lnTo>
                <a:lnTo>
                  <a:pt x="4291" y="26"/>
                </a:lnTo>
                <a:lnTo>
                  <a:pt x="4187" y="26"/>
                </a:lnTo>
                <a:lnTo>
                  <a:pt x="4187" y="0"/>
                </a:lnTo>
                <a:close/>
                <a:moveTo>
                  <a:pt x="4369" y="0"/>
                </a:moveTo>
                <a:lnTo>
                  <a:pt x="4473" y="0"/>
                </a:lnTo>
                <a:lnTo>
                  <a:pt x="4473" y="26"/>
                </a:lnTo>
                <a:lnTo>
                  <a:pt x="4369" y="26"/>
                </a:lnTo>
                <a:lnTo>
                  <a:pt x="4369" y="0"/>
                </a:lnTo>
                <a:close/>
                <a:moveTo>
                  <a:pt x="4551" y="0"/>
                </a:moveTo>
                <a:lnTo>
                  <a:pt x="4655" y="0"/>
                </a:lnTo>
                <a:lnTo>
                  <a:pt x="4655" y="26"/>
                </a:lnTo>
                <a:lnTo>
                  <a:pt x="4551" y="26"/>
                </a:lnTo>
                <a:lnTo>
                  <a:pt x="4551" y="0"/>
                </a:lnTo>
                <a:close/>
                <a:moveTo>
                  <a:pt x="4733" y="0"/>
                </a:moveTo>
                <a:lnTo>
                  <a:pt x="4837" y="0"/>
                </a:lnTo>
                <a:lnTo>
                  <a:pt x="4837" y="26"/>
                </a:lnTo>
                <a:lnTo>
                  <a:pt x="4733" y="26"/>
                </a:lnTo>
                <a:lnTo>
                  <a:pt x="4733" y="0"/>
                </a:lnTo>
                <a:close/>
                <a:moveTo>
                  <a:pt x="4915" y="0"/>
                </a:moveTo>
                <a:lnTo>
                  <a:pt x="5020" y="0"/>
                </a:lnTo>
                <a:lnTo>
                  <a:pt x="5020" y="26"/>
                </a:lnTo>
                <a:lnTo>
                  <a:pt x="4915" y="26"/>
                </a:lnTo>
                <a:lnTo>
                  <a:pt x="4915" y="0"/>
                </a:lnTo>
                <a:close/>
                <a:moveTo>
                  <a:pt x="5098" y="0"/>
                </a:moveTo>
                <a:lnTo>
                  <a:pt x="5202" y="0"/>
                </a:lnTo>
                <a:lnTo>
                  <a:pt x="5202" y="26"/>
                </a:lnTo>
                <a:lnTo>
                  <a:pt x="5098" y="26"/>
                </a:lnTo>
                <a:lnTo>
                  <a:pt x="5098" y="0"/>
                </a:lnTo>
                <a:close/>
                <a:moveTo>
                  <a:pt x="5280" y="0"/>
                </a:moveTo>
                <a:lnTo>
                  <a:pt x="5383" y="0"/>
                </a:lnTo>
                <a:lnTo>
                  <a:pt x="5383" y="26"/>
                </a:lnTo>
                <a:lnTo>
                  <a:pt x="5280" y="26"/>
                </a:lnTo>
                <a:lnTo>
                  <a:pt x="5280" y="0"/>
                </a:lnTo>
                <a:close/>
                <a:moveTo>
                  <a:pt x="5461" y="0"/>
                </a:moveTo>
                <a:lnTo>
                  <a:pt x="5566" y="0"/>
                </a:lnTo>
                <a:lnTo>
                  <a:pt x="5566" y="26"/>
                </a:lnTo>
                <a:lnTo>
                  <a:pt x="5461" y="26"/>
                </a:lnTo>
                <a:lnTo>
                  <a:pt x="5461" y="0"/>
                </a:lnTo>
                <a:close/>
                <a:moveTo>
                  <a:pt x="5644" y="0"/>
                </a:moveTo>
                <a:lnTo>
                  <a:pt x="5712" y="0"/>
                </a:lnTo>
                <a:lnTo>
                  <a:pt x="5712" y="26"/>
                </a:lnTo>
                <a:lnTo>
                  <a:pt x="5644" y="26"/>
                </a:lnTo>
                <a:lnTo>
                  <a:pt x="5644" y="0"/>
                </a:lnTo>
                <a:close/>
              </a:path>
            </a:pathLst>
          </a:custGeom>
          <a:solidFill>
            <a:srgbClr val="C00000"/>
          </a:solidFill>
          <a:ln w="0" cap="flat">
            <a:solidFill>
              <a:srgbClr val="C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34" name="2-10 Line">
            <a:extLst>
              <a:ext uri="{FF2B5EF4-FFF2-40B4-BE49-F238E27FC236}">
                <a16:creationId xmlns:a16="http://schemas.microsoft.com/office/drawing/2014/main" id="{D713CBCB-4428-4086-874F-771DA1308468}"/>
              </a:ext>
            </a:extLst>
          </p:cNvPr>
          <p:cNvSpPr>
            <a:spLocks/>
          </p:cNvSpPr>
          <p:nvPr/>
        </p:nvSpPr>
        <p:spPr bwMode="auto">
          <a:xfrm>
            <a:off x="1433513" y="2430464"/>
            <a:ext cx="9017000" cy="2935286"/>
          </a:xfrm>
          <a:custGeom>
            <a:avLst/>
            <a:gdLst>
              <a:gd name="T0" fmla="*/ 79 w 5680"/>
              <a:gd name="T1" fmla="*/ 322 h 1890"/>
              <a:gd name="T2" fmla="*/ 174 w 5680"/>
              <a:gd name="T3" fmla="*/ 729 h 1890"/>
              <a:gd name="T4" fmla="*/ 268 w 5680"/>
              <a:gd name="T5" fmla="*/ 809 h 1890"/>
              <a:gd name="T6" fmla="*/ 363 w 5680"/>
              <a:gd name="T7" fmla="*/ 1003 h 1890"/>
              <a:gd name="T8" fmla="*/ 458 w 5680"/>
              <a:gd name="T9" fmla="*/ 1211 h 1890"/>
              <a:gd name="T10" fmla="*/ 552 w 5680"/>
              <a:gd name="T11" fmla="*/ 1243 h 1890"/>
              <a:gd name="T12" fmla="*/ 647 w 5680"/>
              <a:gd name="T13" fmla="*/ 1149 h 1890"/>
              <a:gd name="T14" fmla="*/ 741 w 5680"/>
              <a:gd name="T15" fmla="*/ 1205 h 1890"/>
              <a:gd name="T16" fmla="*/ 836 w 5680"/>
              <a:gd name="T17" fmla="*/ 1261 h 1890"/>
              <a:gd name="T18" fmla="*/ 932 w 5680"/>
              <a:gd name="T19" fmla="*/ 1432 h 1890"/>
              <a:gd name="T20" fmla="*/ 1026 w 5680"/>
              <a:gd name="T21" fmla="*/ 1455 h 1890"/>
              <a:gd name="T22" fmla="*/ 1121 w 5680"/>
              <a:gd name="T23" fmla="*/ 1333 h 1890"/>
              <a:gd name="T24" fmla="*/ 1215 w 5680"/>
              <a:gd name="T25" fmla="*/ 1353 h 1890"/>
              <a:gd name="T26" fmla="*/ 1310 w 5680"/>
              <a:gd name="T27" fmla="*/ 1399 h 1890"/>
              <a:gd name="T28" fmla="*/ 1405 w 5680"/>
              <a:gd name="T29" fmla="*/ 1781 h 1890"/>
              <a:gd name="T30" fmla="*/ 1499 w 5680"/>
              <a:gd name="T31" fmla="*/ 1574 h 1890"/>
              <a:gd name="T32" fmla="*/ 1594 w 5680"/>
              <a:gd name="T33" fmla="*/ 912 h 1890"/>
              <a:gd name="T34" fmla="*/ 1688 w 5680"/>
              <a:gd name="T35" fmla="*/ 567 h 1890"/>
              <a:gd name="T36" fmla="*/ 1783 w 5680"/>
              <a:gd name="T37" fmla="*/ 518 h 1890"/>
              <a:gd name="T38" fmla="*/ 1878 w 5680"/>
              <a:gd name="T39" fmla="*/ 313 h 1890"/>
              <a:gd name="T40" fmla="*/ 1972 w 5680"/>
              <a:gd name="T41" fmla="*/ 242 h 1890"/>
              <a:gd name="T42" fmla="*/ 2067 w 5680"/>
              <a:gd name="T43" fmla="*/ 180 h 1890"/>
              <a:gd name="T44" fmla="*/ 2161 w 5680"/>
              <a:gd name="T45" fmla="*/ 330 h 1890"/>
              <a:gd name="T46" fmla="*/ 2257 w 5680"/>
              <a:gd name="T47" fmla="*/ 708 h 1890"/>
              <a:gd name="T48" fmla="*/ 2352 w 5680"/>
              <a:gd name="T49" fmla="*/ 1211 h 1890"/>
              <a:gd name="T50" fmla="*/ 2446 w 5680"/>
              <a:gd name="T51" fmla="*/ 1416 h 1890"/>
              <a:gd name="T52" fmla="*/ 2541 w 5680"/>
              <a:gd name="T53" fmla="*/ 1407 h 1890"/>
              <a:gd name="T54" fmla="*/ 2635 w 5680"/>
              <a:gd name="T55" fmla="*/ 1559 h 1890"/>
              <a:gd name="T56" fmla="*/ 2730 w 5680"/>
              <a:gd name="T57" fmla="*/ 1491 h 1890"/>
              <a:gd name="T58" fmla="*/ 2825 w 5680"/>
              <a:gd name="T59" fmla="*/ 1223 h 1890"/>
              <a:gd name="T60" fmla="*/ 2919 w 5680"/>
              <a:gd name="T61" fmla="*/ 719 h 1890"/>
              <a:gd name="T62" fmla="*/ 3014 w 5680"/>
              <a:gd name="T63" fmla="*/ 220 h 1890"/>
              <a:gd name="T64" fmla="*/ 3108 w 5680"/>
              <a:gd name="T65" fmla="*/ 293 h 1890"/>
              <a:gd name="T66" fmla="*/ 3203 w 5680"/>
              <a:gd name="T67" fmla="*/ 170 h 1890"/>
              <a:gd name="T68" fmla="*/ 3298 w 5680"/>
              <a:gd name="T69" fmla="*/ 62 h 1890"/>
              <a:gd name="T70" fmla="*/ 3392 w 5680"/>
              <a:gd name="T71" fmla="*/ 294 h 1890"/>
              <a:gd name="T72" fmla="*/ 3487 w 5680"/>
              <a:gd name="T73" fmla="*/ 67 h 1890"/>
              <a:gd name="T74" fmla="*/ 3582 w 5680"/>
              <a:gd name="T75" fmla="*/ 501 h 1890"/>
              <a:gd name="T76" fmla="*/ 3677 w 5680"/>
              <a:gd name="T77" fmla="*/ 619 h 1890"/>
              <a:gd name="T78" fmla="*/ 3772 w 5680"/>
              <a:gd name="T79" fmla="*/ 754 h 1890"/>
              <a:gd name="T80" fmla="*/ 3866 w 5680"/>
              <a:gd name="T81" fmla="*/ 724 h 1890"/>
              <a:gd name="T82" fmla="*/ 3961 w 5680"/>
              <a:gd name="T83" fmla="*/ 303 h 1890"/>
              <a:gd name="T84" fmla="*/ 4055 w 5680"/>
              <a:gd name="T85" fmla="*/ 309 h 1890"/>
              <a:gd name="T86" fmla="*/ 4150 w 5680"/>
              <a:gd name="T87" fmla="*/ 520 h 1890"/>
              <a:gd name="T88" fmla="*/ 4245 w 5680"/>
              <a:gd name="T89" fmla="*/ 724 h 1890"/>
              <a:gd name="T90" fmla="*/ 4339 w 5680"/>
              <a:gd name="T91" fmla="*/ 749 h 1890"/>
              <a:gd name="T92" fmla="*/ 4434 w 5680"/>
              <a:gd name="T93" fmla="*/ 946 h 1890"/>
              <a:gd name="T94" fmla="*/ 4528 w 5680"/>
              <a:gd name="T95" fmla="*/ 981 h 1890"/>
              <a:gd name="T96" fmla="*/ 4623 w 5680"/>
              <a:gd name="T97" fmla="*/ 964 h 1890"/>
              <a:gd name="T98" fmla="*/ 4718 w 5680"/>
              <a:gd name="T99" fmla="*/ 1092 h 1890"/>
              <a:gd name="T100" fmla="*/ 4812 w 5680"/>
              <a:gd name="T101" fmla="*/ 1261 h 1890"/>
              <a:gd name="T102" fmla="*/ 4908 w 5680"/>
              <a:gd name="T103" fmla="*/ 1363 h 1890"/>
              <a:gd name="T104" fmla="*/ 5003 w 5680"/>
              <a:gd name="T105" fmla="*/ 1384 h 1890"/>
              <a:gd name="T106" fmla="*/ 5097 w 5680"/>
              <a:gd name="T107" fmla="*/ 1421 h 1890"/>
              <a:gd name="T108" fmla="*/ 5192 w 5680"/>
              <a:gd name="T109" fmla="*/ 1271 h 1890"/>
              <a:gd name="T110" fmla="*/ 5286 w 5680"/>
              <a:gd name="T111" fmla="*/ 1124 h 1890"/>
              <a:gd name="T112" fmla="*/ 5381 w 5680"/>
              <a:gd name="T113" fmla="*/ 723 h 1890"/>
              <a:gd name="T114" fmla="*/ 5476 w 5680"/>
              <a:gd name="T115" fmla="*/ 944 h 1890"/>
              <a:gd name="T116" fmla="*/ 5570 w 5680"/>
              <a:gd name="T117" fmla="*/ 1394 h 1890"/>
              <a:gd name="T118" fmla="*/ 5665 w 5680"/>
              <a:gd name="T119" fmla="*/ 1746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0" h="1890">
                <a:moveTo>
                  <a:pt x="0" y="355"/>
                </a:moveTo>
                <a:lnTo>
                  <a:pt x="16" y="366"/>
                </a:lnTo>
                <a:lnTo>
                  <a:pt x="32" y="331"/>
                </a:lnTo>
                <a:lnTo>
                  <a:pt x="47" y="375"/>
                </a:lnTo>
                <a:lnTo>
                  <a:pt x="64" y="399"/>
                </a:lnTo>
                <a:lnTo>
                  <a:pt x="79" y="322"/>
                </a:lnTo>
                <a:lnTo>
                  <a:pt x="95" y="483"/>
                </a:lnTo>
                <a:lnTo>
                  <a:pt x="111" y="540"/>
                </a:lnTo>
                <a:lnTo>
                  <a:pt x="126" y="628"/>
                </a:lnTo>
                <a:lnTo>
                  <a:pt x="142" y="660"/>
                </a:lnTo>
                <a:lnTo>
                  <a:pt x="158" y="700"/>
                </a:lnTo>
                <a:lnTo>
                  <a:pt x="174" y="729"/>
                </a:lnTo>
                <a:lnTo>
                  <a:pt x="189" y="650"/>
                </a:lnTo>
                <a:lnTo>
                  <a:pt x="206" y="654"/>
                </a:lnTo>
                <a:lnTo>
                  <a:pt x="221" y="681"/>
                </a:lnTo>
                <a:lnTo>
                  <a:pt x="236" y="717"/>
                </a:lnTo>
                <a:lnTo>
                  <a:pt x="253" y="673"/>
                </a:lnTo>
                <a:lnTo>
                  <a:pt x="268" y="809"/>
                </a:lnTo>
                <a:lnTo>
                  <a:pt x="284" y="890"/>
                </a:lnTo>
                <a:lnTo>
                  <a:pt x="300" y="889"/>
                </a:lnTo>
                <a:lnTo>
                  <a:pt x="316" y="912"/>
                </a:lnTo>
                <a:lnTo>
                  <a:pt x="331" y="952"/>
                </a:lnTo>
                <a:lnTo>
                  <a:pt x="347" y="974"/>
                </a:lnTo>
                <a:lnTo>
                  <a:pt x="363" y="1003"/>
                </a:lnTo>
                <a:lnTo>
                  <a:pt x="378" y="1248"/>
                </a:lnTo>
                <a:lnTo>
                  <a:pt x="395" y="1452"/>
                </a:lnTo>
                <a:lnTo>
                  <a:pt x="410" y="1350"/>
                </a:lnTo>
                <a:lnTo>
                  <a:pt x="426" y="1308"/>
                </a:lnTo>
                <a:lnTo>
                  <a:pt x="442" y="1278"/>
                </a:lnTo>
                <a:lnTo>
                  <a:pt x="458" y="1211"/>
                </a:lnTo>
                <a:lnTo>
                  <a:pt x="474" y="1152"/>
                </a:lnTo>
                <a:lnTo>
                  <a:pt x="489" y="1284"/>
                </a:lnTo>
                <a:lnTo>
                  <a:pt x="505" y="1226"/>
                </a:lnTo>
                <a:lnTo>
                  <a:pt x="521" y="1246"/>
                </a:lnTo>
                <a:lnTo>
                  <a:pt x="537" y="1309"/>
                </a:lnTo>
                <a:lnTo>
                  <a:pt x="552" y="1243"/>
                </a:lnTo>
                <a:lnTo>
                  <a:pt x="569" y="1281"/>
                </a:lnTo>
                <a:lnTo>
                  <a:pt x="584" y="1282"/>
                </a:lnTo>
                <a:lnTo>
                  <a:pt x="599" y="1148"/>
                </a:lnTo>
                <a:lnTo>
                  <a:pt x="616" y="1053"/>
                </a:lnTo>
                <a:lnTo>
                  <a:pt x="631" y="1186"/>
                </a:lnTo>
                <a:lnTo>
                  <a:pt x="647" y="1149"/>
                </a:lnTo>
                <a:lnTo>
                  <a:pt x="663" y="1192"/>
                </a:lnTo>
                <a:lnTo>
                  <a:pt x="679" y="1212"/>
                </a:lnTo>
                <a:lnTo>
                  <a:pt x="694" y="1126"/>
                </a:lnTo>
                <a:lnTo>
                  <a:pt x="710" y="1188"/>
                </a:lnTo>
                <a:lnTo>
                  <a:pt x="726" y="1145"/>
                </a:lnTo>
                <a:lnTo>
                  <a:pt x="741" y="1205"/>
                </a:lnTo>
                <a:lnTo>
                  <a:pt x="758" y="1270"/>
                </a:lnTo>
                <a:lnTo>
                  <a:pt x="773" y="1218"/>
                </a:lnTo>
                <a:lnTo>
                  <a:pt x="789" y="1176"/>
                </a:lnTo>
                <a:lnTo>
                  <a:pt x="805" y="1263"/>
                </a:lnTo>
                <a:lnTo>
                  <a:pt x="820" y="1235"/>
                </a:lnTo>
                <a:lnTo>
                  <a:pt x="836" y="1261"/>
                </a:lnTo>
                <a:lnTo>
                  <a:pt x="852" y="1267"/>
                </a:lnTo>
                <a:lnTo>
                  <a:pt x="868" y="1253"/>
                </a:lnTo>
                <a:lnTo>
                  <a:pt x="883" y="1434"/>
                </a:lnTo>
                <a:lnTo>
                  <a:pt x="900" y="1307"/>
                </a:lnTo>
                <a:lnTo>
                  <a:pt x="915" y="1313"/>
                </a:lnTo>
                <a:lnTo>
                  <a:pt x="932" y="1432"/>
                </a:lnTo>
                <a:lnTo>
                  <a:pt x="947" y="1449"/>
                </a:lnTo>
                <a:lnTo>
                  <a:pt x="962" y="1453"/>
                </a:lnTo>
                <a:lnTo>
                  <a:pt x="979" y="1432"/>
                </a:lnTo>
                <a:lnTo>
                  <a:pt x="994" y="1482"/>
                </a:lnTo>
                <a:lnTo>
                  <a:pt x="1010" y="1442"/>
                </a:lnTo>
                <a:lnTo>
                  <a:pt x="1026" y="1455"/>
                </a:lnTo>
                <a:lnTo>
                  <a:pt x="1042" y="1483"/>
                </a:lnTo>
                <a:lnTo>
                  <a:pt x="1057" y="1515"/>
                </a:lnTo>
                <a:lnTo>
                  <a:pt x="1073" y="1483"/>
                </a:lnTo>
                <a:lnTo>
                  <a:pt x="1089" y="1453"/>
                </a:lnTo>
                <a:lnTo>
                  <a:pt x="1104" y="1364"/>
                </a:lnTo>
                <a:lnTo>
                  <a:pt x="1121" y="1333"/>
                </a:lnTo>
                <a:lnTo>
                  <a:pt x="1136" y="1361"/>
                </a:lnTo>
                <a:lnTo>
                  <a:pt x="1152" y="1459"/>
                </a:lnTo>
                <a:lnTo>
                  <a:pt x="1168" y="1506"/>
                </a:lnTo>
                <a:lnTo>
                  <a:pt x="1183" y="1460"/>
                </a:lnTo>
                <a:lnTo>
                  <a:pt x="1199" y="1381"/>
                </a:lnTo>
                <a:lnTo>
                  <a:pt x="1215" y="1353"/>
                </a:lnTo>
                <a:lnTo>
                  <a:pt x="1231" y="1456"/>
                </a:lnTo>
                <a:lnTo>
                  <a:pt x="1246" y="1400"/>
                </a:lnTo>
                <a:lnTo>
                  <a:pt x="1263" y="1371"/>
                </a:lnTo>
                <a:lnTo>
                  <a:pt x="1278" y="1376"/>
                </a:lnTo>
                <a:lnTo>
                  <a:pt x="1294" y="1412"/>
                </a:lnTo>
                <a:lnTo>
                  <a:pt x="1310" y="1399"/>
                </a:lnTo>
                <a:lnTo>
                  <a:pt x="1325" y="1427"/>
                </a:lnTo>
                <a:lnTo>
                  <a:pt x="1341" y="1478"/>
                </a:lnTo>
                <a:lnTo>
                  <a:pt x="1357" y="1461"/>
                </a:lnTo>
                <a:lnTo>
                  <a:pt x="1373" y="1560"/>
                </a:lnTo>
                <a:lnTo>
                  <a:pt x="1389" y="1731"/>
                </a:lnTo>
                <a:lnTo>
                  <a:pt x="1405" y="1781"/>
                </a:lnTo>
                <a:lnTo>
                  <a:pt x="1420" y="1678"/>
                </a:lnTo>
                <a:lnTo>
                  <a:pt x="1436" y="1650"/>
                </a:lnTo>
                <a:lnTo>
                  <a:pt x="1452" y="1620"/>
                </a:lnTo>
                <a:lnTo>
                  <a:pt x="1467" y="1699"/>
                </a:lnTo>
                <a:lnTo>
                  <a:pt x="1484" y="1600"/>
                </a:lnTo>
                <a:lnTo>
                  <a:pt x="1499" y="1574"/>
                </a:lnTo>
                <a:lnTo>
                  <a:pt x="1515" y="1582"/>
                </a:lnTo>
                <a:lnTo>
                  <a:pt x="1531" y="1505"/>
                </a:lnTo>
                <a:lnTo>
                  <a:pt x="1546" y="1208"/>
                </a:lnTo>
                <a:lnTo>
                  <a:pt x="1562" y="1245"/>
                </a:lnTo>
                <a:lnTo>
                  <a:pt x="1578" y="1130"/>
                </a:lnTo>
                <a:lnTo>
                  <a:pt x="1594" y="912"/>
                </a:lnTo>
                <a:lnTo>
                  <a:pt x="1609" y="881"/>
                </a:lnTo>
                <a:lnTo>
                  <a:pt x="1626" y="840"/>
                </a:lnTo>
                <a:lnTo>
                  <a:pt x="1641" y="842"/>
                </a:lnTo>
                <a:lnTo>
                  <a:pt x="1656" y="862"/>
                </a:lnTo>
                <a:lnTo>
                  <a:pt x="1673" y="545"/>
                </a:lnTo>
                <a:lnTo>
                  <a:pt x="1688" y="567"/>
                </a:lnTo>
                <a:lnTo>
                  <a:pt x="1704" y="495"/>
                </a:lnTo>
                <a:lnTo>
                  <a:pt x="1720" y="527"/>
                </a:lnTo>
                <a:lnTo>
                  <a:pt x="1736" y="431"/>
                </a:lnTo>
                <a:lnTo>
                  <a:pt x="1751" y="552"/>
                </a:lnTo>
                <a:lnTo>
                  <a:pt x="1768" y="534"/>
                </a:lnTo>
                <a:lnTo>
                  <a:pt x="1783" y="518"/>
                </a:lnTo>
                <a:lnTo>
                  <a:pt x="1799" y="510"/>
                </a:lnTo>
                <a:lnTo>
                  <a:pt x="1815" y="424"/>
                </a:lnTo>
                <a:lnTo>
                  <a:pt x="1830" y="226"/>
                </a:lnTo>
                <a:lnTo>
                  <a:pt x="1847" y="440"/>
                </a:lnTo>
                <a:lnTo>
                  <a:pt x="1862" y="484"/>
                </a:lnTo>
                <a:lnTo>
                  <a:pt x="1878" y="313"/>
                </a:lnTo>
                <a:lnTo>
                  <a:pt x="1894" y="329"/>
                </a:lnTo>
                <a:lnTo>
                  <a:pt x="1909" y="310"/>
                </a:lnTo>
                <a:lnTo>
                  <a:pt x="1925" y="291"/>
                </a:lnTo>
                <a:lnTo>
                  <a:pt x="1941" y="338"/>
                </a:lnTo>
                <a:lnTo>
                  <a:pt x="1957" y="267"/>
                </a:lnTo>
                <a:lnTo>
                  <a:pt x="1972" y="242"/>
                </a:lnTo>
                <a:lnTo>
                  <a:pt x="1989" y="410"/>
                </a:lnTo>
                <a:lnTo>
                  <a:pt x="2004" y="320"/>
                </a:lnTo>
                <a:lnTo>
                  <a:pt x="2019" y="76"/>
                </a:lnTo>
                <a:lnTo>
                  <a:pt x="2036" y="170"/>
                </a:lnTo>
                <a:lnTo>
                  <a:pt x="2051" y="176"/>
                </a:lnTo>
                <a:lnTo>
                  <a:pt x="2067" y="180"/>
                </a:lnTo>
                <a:lnTo>
                  <a:pt x="2083" y="251"/>
                </a:lnTo>
                <a:lnTo>
                  <a:pt x="2099" y="212"/>
                </a:lnTo>
                <a:lnTo>
                  <a:pt x="2114" y="265"/>
                </a:lnTo>
                <a:lnTo>
                  <a:pt x="2131" y="259"/>
                </a:lnTo>
                <a:lnTo>
                  <a:pt x="2146" y="293"/>
                </a:lnTo>
                <a:lnTo>
                  <a:pt x="2161" y="330"/>
                </a:lnTo>
                <a:lnTo>
                  <a:pt x="2178" y="374"/>
                </a:lnTo>
                <a:lnTo>
                  <a:pt x="2193" y="485"/>
                </a:lnTo>
                <a:lnTo>
                  <a:pt x="2209" y="544"/>
                </a:lnTo>
                <a:lnTo>
                  <a:pt x="2225" y="586"/>
                </a:lnTo>
                <a:lnTo>
                  <a:pt x="2241" y="699"/>
                </a:lnTo>
                <a:lnTo>
                  <a:pt x="2257" y="708"/>
                </a:lnTo>
                <a:lnTo>
                  <a:pt x="2272" y="782"/>
                </a:lnTo>
                <a:lnTo>
                  <a:pt x="2288" y="878"/>
                </a:lnTo>
                <a:lnTo>
                  <a:pt x="2304" y="1049"/>
                </a:lnTo>
                <a:lnTo>
                  <a:pt x="2320" y="1090"/>
                </a:lnTo>
                <a:lnTo>
                  <a:pt x="2335" y="1124"/>
                </a:lnTo>
                <a:lnTo>
                  <a:pt x="2352" y="1211"/>
                </a:lnTo>
                <a:lnTo>
                  <a:pt x="2367" y="1290"/>
                </a:lnTo>
                <a:lnTo>
                  <a:pt x="2382" y="1362"/>
                </a:lnTo>
                <a:lnTo>
                  <a:pt x="2399" y="1368"/>
                </a:lnTo>
                <a:lnTo>
                  <a:pt x="2414" y="1404"/>
                </a:lnTo>
                <a:lnTo>
                  <a:pt x="2430" y="1427"/>
                </a:lnTo>
                <a:lnTo>
                  <a:pt x="2446" y="1416"/>
                </a:lnTo>
                <a:lnTo>
                  <a:pt x="2462" y="1467"/>
                </a:lnTo>
                <a:lnTo>
                  <a:pt x="2477" y="1519"/>
                </a:lnTo>
                <a:lnTo>
                  <a:pt x="2493" y="1511"/>
                </a:lnTo>
                <a:lnTo>
                  <a:pt x="2509" y="1581"/>
                </a:lnTo>
                <a:lnTo>
                  <a:pt x="2524" y="1491"/>
                </a:lnTo>
                <a:lnTo>
                  <a:pt x="2541" y="1407"/>
                </a:lnTo>
                <a:lnTo>
                  <a:pt x="2556" y="1461"/>
                </a:lnTo>
                <a:lnTo>
                  <a:pt x="2572" y="1529"/>
                </a:lnTo>
                <a:lnTo>
                  <a:pt x="2588" y="1496"/>
                </a:lnTo>
                <a:lnTo>
                  <a:pt x="2604" y="1537"/>
                </a:lnTo>
                <a:lnTo>
                  <a:pt x="2619" y="1538"/>
                </a:lnTo>
                <a:lnTo>
                  <a:pt x="2635" y="1559"/>
                </a:lnTo>
                <a:lnTo>
                  <a:pt x="2651" y="1598"/>
                </a:lnTo>
                <a:lnTo>
                  <a:pt x="2667" y="1572"/>
                </a:lnTo>
                <a:lnTo>
                  <a:pt x="2683" y="1567"/>
                </a:lnTo>
                <a:lnTo>
                  <a:pt x="2698" y="1550"/>
                </a:lnTo>
                <a:lnTo>
                  <a:pt x="2715" y="1492"/>
                </a:lnTo>
                <a:lnTo>
                  <a:pt x="2730" y="1491"/>
                </a:lnTo>
                <a:lnTo>
                  <a:pt x="2745" y="1529"/>
                </a:lnTo>
                <a:lnTo>
                  <a:pt x="2762" y="1425"/>
                </a:lnTo>
                <a:lnTo>
                  <a:pt x="2777" y="1390"/>
                </a:lnTo>
                <a:lnTo>
                  <a:pt x="2793" y="1311"/>
                </a:lnTo>
                <a:lnTo>
                  <a:pt x="2809" y="1195"/>
                </a:lnTo>
                <a:lnTo>
                  <a:pt x="2825" y="1223"/>
                </a:lnTo>
                <a:lnTo>
                  <a:pt x="2840" y="1022"/>
                </a:lnTo>
                <a:lnTo>
                  <a:pt x="2856" y="985"/>
                </a:lnTo>
                <a:lnTo>
                  <a:pt x="2872" y="702"/>
                </a:lnTo>
                <a:lnTo>
                  <a:pt x="2887" y="490"/>
                </a:lnTo>
                <a:lnTo>
                  <a:pt x="2904" y="530"/>
                </a:lnTo>
                <a:lnTo>
                  <a:pt x="2919" y="719"/>
                </a:lnTo>
                <a:lnTo>
                  <a:pt x="2935" y="726"/>
                </a:lnTo>
                <a:lnTo>
                  <a:pt x="2951" y="782"/>
                </a:lnTo>
                <a:lnTo>
                  <a:pt x="2967" y="737"/>
                </a:lnTo>
                <a:lnTo>
                  <a:pt x="2982" y="708"/>
                </a:lnTo>
                <a:lnTo>
                  <a:pt x="2998" y="509"/>
                </a:lnTo>
                <a:lnTo>
                  <a:pt x="3014" y="220"/>
                </a:lnTo>
                <a:lnTo>
                  <a:pt x="3029" y="468"/>
                </a:lnTo>
                <a:lnTo>
                  <a:pt x="3046" y="732"/>
                </a:lnTo>
                <a:lnTo>
                  <a:pt x="3061" y="492"/>
                </a:lnTo>
                <a:lnTo>
                  <a:pt x="3077" y="412"/>
                </a:lnTo>
                <a:lnTo>
                  <a:pt x="3093" y="507"/>
                </a:lnTo>
                <a:lnTo>
                  <a:pt x="3108" y="293"/>
                </a:lnTo>
                <a:lnTo>
                  <a:pt x="3124" y="142"/>
                </a:lnTo>
                <a:lnTo>
                  <a:pt x="3140" y="207"/>
                </a:lnTo>
                <a:lnTo>
                  <a:pt x="3156" y="237"/>
                </a:lnTo>
                <a:lnTo>
                  <a:pt x="3172" y="205"/>
                </a:lnTo>
                <a:lnTo>
                  <a:pt x="3188" y="241"/>
                </a:lnTo>
                <a:lnTo>
                  <a:pt x="3203" y="170"/>
                </a:lnTo>
                <a:lnTo>
                  <a:pt x="3219" y="148"/>
                </a:lnTo>
                <a:lnTo>
                  <a:pt x="3235" y="58"/>
                </a:lnTo>
                <a:lnTo>
                  <a:pt x="3250" y="20"/>
                </a:lnTo>
                <a:lnTo>
                  <a:pt x="3267" y="5"/>
                </a:lnTo>
                <a:lnTo>
                  <a:pt x="3282" y="0"/>
                </a:lnTo>
                <a:lnTo>
                  <a:pt x="3298" y="62"/>
                </a:lnTo>
                <a:lnTo>
                  <a:pt x="3314" y="157"/>
                </a:lnTo>
                <a:lnTo>
                  <a:pt x="3330" y="258"/>
                </a:lnTo>
                <a:lnTo>
                  <a:pt x="3345" y="242"/>
                </a:lnTo>
                <a:lnTo>
                  <a:pt x="3361" y="436"/>
                </a:lnTo>
                <a:lnTo>
                  <a:pt x="3377" y="388"/>
                </a:lnTo>
                <a:lnTo>
                  <a:pt x="3392" y="294"/>
                </a:lnTo>
                <a:lnTo>
                  <a:pt x="3409" y="251"/>
                </a:lnTo>
                <a:lnTo>
                  <a:pt x="3424" y="59"/>
                </a:lnTo>
                <a:lnTo>
                  <a:pt x="3440" y="1"/>
                </a:lnTo>
                <a:lnTo>
                  <a:pt x="3456" y="34"/>
                </a:lnTo>
                <a:lnTo>
                  <a:pt x="3471" y="86"/>
                </a:lnTo>
                <a:lnTo>
                  <a:pt x="3487" y="67"/>
                </a:lnTo>
                <a:lnTo>
                  <a:pt x="3503" y="116"/>
                </a:lnTo>
                <a:lnTo>
                  <a:pt x="3519" y="57"/>
                </a:lnTo>
                <a:lnTo>
                  <a:pt x="3534" y="198"/>
                </a:lnTo>
                <a:lnTo>
                  <a:pt x="3551" y="422"/>
                </a:lnTo>
                <a:lnTo>
                  <a:pt x="3566" y="611"/>
                </a:lnTo>
                <a:lnTo>
                  <a:pt x="3582" y="501"/>
                </a:lnTo>
                <a:lnTo>
                  <a:pt x="3598" y="535"/>
                </a:lnTo>
                <a:lnTo>
                  <a:pt x="3613" y="630"/>
                </a:lnTo>
                <a:lnTo>
                  <a:pt x="3630" y="659"/>
                </a:lnTo>
                <a:lnTo>
                  <a:pt x="3645" y="608"/>
                </a:lnTo>
                <a:lnTo>
                  <a:pt x="3661" y="498"/>
                </a:lnTo>
                <a:lnTo>
                  <a:pt x="3677" y="619"/>
                </a:lnTo>
                <a:lnTo>
                  <a:pt x="3692" y="813"/>
                </a:lnTo>
                <a:lnTo>
                  <a:pt x="3708" y="787"/>
                </a:lnTo>
                <a:lnTo>
                  <a:pt x="3724" y="834"/>
                </a:lnTo>
                <a:lnTo>
                  <a:pt x="3740" y="796"/>
                </a:lnTo>
                <a:lnTo>
                  <a:pt x="3755" y="756"/>
                </a:lnTo>
                <a:lnTo>
                  <a:pt x="3772" y="754"/>
                </a:lnTo>
                <a:lnTo>
                  <a:pt x="3787" y="775"/>
                </a:lnTo>
                <a:lnTo>
                  <a:pt x="3803" y="699"/>
                </a:lnTo>
                <a:lnTo>
                  <a:pt x="3819" y="585"/>
                </a:lnTo>
                <a:lnTo>
                  <a:pt x="3834" y="629"/>
                </a:lnTo>
                <a:lnTo>
                  <a:pt x="3850" y="647"/>
                </a:lnTo>
                <a:lnTo>
                  <a:pt x="3866" y="724"/>
                </a:lnTo>
                <a:lnTo>
                  <a:pt x="3882" y="525"/>
                </a:lnTo>
                <a:lnTo>
                  <a:pt x="3897" y="366"/>
                </a:lnTo>
                <a:lnTo>
                  <a:pt x="3914" y="292"/>
                </a:lnTo>
                <a:lnTo>
                  <a:pt x="3929" y="230"/>
                </a:lnTo>
                <a:lnTo>
                  <a:pt x="3944" y="278"/>
                </a:lnTo>
                <a:lnTo>
                  <a:pt x="3961" y="303"/>
                </a:lnTo>
                <a:lnTo>
                  <a:pt x="3976" y="186"/>
                </a:lnTo>
                <a:lnTo>
                  <a:pt x="3992" y="87"/>
                </a:lnTo>
                <a:lnTo>
                  <a:pt x="4008" y="266"/>
                </a:lnTo>
                <a:lnTo>
                  <a:pt x="4024" y="258"/>
                </a:lnTo>
                <a:lnTo>
                  <a:pt x="4040" y="275"/>
                </a:lnTo>
                <a:lnTo>
                  <a:pt x="4055" y="309"/>
                </a:lnTo>
                <a:lnTo>
                  <a:pt x="4071" y="381"/>
                </a:lnTo>
                <a:lnTo>
                  <a:pt x="4087" y="397"/>
                </a:lnTo>
                <a:lnTo>
                  <a:pt x="4103" y="420"/>
                </a:lnTo>
                <a:lnTo>
                  <a:pt x="4118" y="514"/>
                </a:lnTo>
                <a:lnTo>
                  <a:pt x="4135" y="478"/>
                </a:lnTo>
                <a:lnTo>
                  <a:pt x="4150" y="520"/>
                </a:lnTo>
                <a:lnTo>
                  <a:pt x="4166" y="601"/>
                </a:lnTo>
                <a:lnTo>
                  <a:pt x="4182" y="701"/>
                </a:lnTo>
                <a:lnTo>
                  <a:pt x="4197" y="870"/>
                </a:lnTo>
                <a:lnTo>
                  <a:pt x="4213" y="772"/>
                </a:lnTo>
                <a:lnTo>
                  <a:pt x="4229" y="776"/>
                </a:lnTo>
                <a:lnTo>
                  <a:pt x="4245" y="724"/>
                </a:lnTo>
                <a:lnTo>
                  <a:pt x="4260" y="696"/>
                </a:lnTo>
                <a:lnTo>
                  <a:pt x="4277" y="592"/>
                </a:lnTo>
                <a:lnTo>
                  <a:pt x="4292" y="694"/>
                </a:lnTo>
                <a:lnTo>
                  <a:pt x="4307" y="714"/>
                </a:lnTo>
                <a:lnTo>
                  <a:pt x="4324" y="755"/>
                </a:lnTo>
                <a:lnTo>
                  <a:pt x="4339" y="749"/>
                </a:lnTo>
                <a:lnTo>
                  <a:pt x="4355" y="826"/>
                </a:lnTo>
                <a:lnTo>
                  <a:pt x="4371" y="855"/>
                </a:lnTo>
                <a:lnTo>
                  <a:pt x="4387" y="894"/>
                </a:lnTo>
                <a:lnTo>
                  <a:pt x="4402" y="995"/>
                </a:lnTo>
                <a:lnTo>
                  <a:pt x="4418" y="948"/>
                </a:lnTo>
                <a:lnTo>
                  <a:pt x="4434" y="946"/>
                </a:lnTo>
                <a:lnTo>
                  <a:pt x="4450" y="990"/>
                </a:lnTo>
                <a:lnTo>
                  <a:pt x="4466" y="1034"/>
                </a:lnTo>
                <a:lnTo>
                  <a:pt x="4481" y="1082"/>
                </a:lnTo>
                <a:lnTo>
                  <a:pt x="4498" y="1095"/>
                </a:lnTo>
                <a:lnTo>
                  <a:pt x="4513" y="1064"/>
                </a:lnTo>
                <a:lnTo>
                  <a:pt x="4528" y="981"/>
                </a:lnTo>
                <a:lnTo>
                  <a:pt x="4545" y="831"/>
                </a:lnTo>
                <a:lnTo>
                  <a:pt x="4560" y="837"/>
                </a:lnTo>
                <a:lnTo>
                  <a:pt x="4576" y="840"/>
                </a:lnTo>
                <a:lnTo>
                  <a:pt x="4592" y="903"/>
                </a:lnTo>
                <a:lnTo>
                  <a:pt x="4608" y="902"/>
                </a:lnTo>
                <a:lnTo>
                  <a:pt x="4623" y="964"/>
                </a:lnTo>
                <a:lnTo>
                  <a:pt x="4640" y="1016"/>
                </a:lnTo>
                <a:lnTo>
                  <a:pt x="4655" y="1016"/>
                </a:lnTo>
                <a:lnTo>
                  <a:pt x="4670" y="1004"/>
                </a:lnTo>
                <a:lnTo>
                  <a:pt x="4687" y="1086"/>
                </a:lnTo>
                <a:lnTo>
                  <a:pt x="4702" y="1054"/>
                </a:lnTo>
                <a:lnTo>
                  <a:pt x="4718" y="1092"/>
                </a:lnTo>
                <a:lnTo>
                  <a:pt x="4734" y="1173"/>
                </a:lnTo>
                <a:lnTo>
                  <a:pt x="4750" y="1230"/>
                </a:lnTo>
                <a:lnTo>
                  <a:pt x="4765" y="1208"/>
                </a:lnTo>
                <a:lnTo>
                  <a:pt x="4781" y="1183"/>
                </a:lnTo>
                <a:lnTo>
                  <a:pt x="4797" y="1257"/>
                </a:lnTo>
                <a:lnTo>
                  <a:pt x="4812" y="1261"/>
                </a:lnTo>
                <a:lnTo>
                  <a:pt x="4829" y="1279"/>
                </a:lnTo>
                <a:lnTo>
                  <a:pt x="4844" y="1333"/>
                </a:lnTo>
                <a:lnTo>
                  <a:pt x="4860" y="1355"/>
                </a:lnTo>
                <a:lnTo>
                  <a:pt x="4876" y="1385"/>
                </a:lnTo>
                <a:lnTo>
                  <a:pt x="4891" y="1381"/>
                </a:lnTo>
                <a:lnTo>
                  <a:pt x="4908" y="1363"/>
                </a:lnTo>
                <a:lnTo>
                  <a:pt x="4923" y="1402"/>
                </a:lnTo>
                <a:lnTo>
                  <a:pt x="4939" y="1406"/>
                </a:lnTo>
                <a:lnTo>
                  <a:pt x="4955" y="1417"/>
                </a:lnTo>
                <a:lnTo>
                  <a:pt x="4971" y="1402"/>
                </a:lnTo>
                <a:lnTo>
                  <a:pt x="4986" y="1435"/>
                </a:lnTo>
                <a:lnTo>
                  <a:pt x="5003" y="1384"/>
                </a:lnTo>
                <a:lnTo>
                  <a:pt x="5018" y="1401"/>
                </a:lnTo>
                <a:lnTo>
                  <a:pt x="5033" y="1375"/>
                </a:lnTo>
                <a:lnTo>
                  <a:pt x="5050" y="1434"/>
                </a:lnTo>
                <a:lnTo>
                  <a:pt x="5065" y="1516"/>
                </a:lnTo>
                <a:lnTo>
                  <a:pt x="5081" y="1488"/>
                </a:lnTo>
                <a:lnTo>
                  <a:pt x="5097" y="1421"/>
                </a:lnTo>
                <a:lnTo>
                  <a:pt x="5113" y="1423"/>
                </a:lnTo>
                <a:lnTo>
                  <a:pt x="5128" y="1324"/>
                </a:lnTo>
                <a:lnTo>
                  <a:pt x="5144" y="1408"/>
                </a:lnTo>
                <a:lnTo>
                  <a:pt x="5160" y="1386"/>
                </a:lnTo>
                <a:lnTo>
                  <a:pt x="5175" y="1283"/>
                </a:lnTo>
                <a:lnTo>
                  <a:pt x="5192" y="1271"/>
                </a:lnTo>
                <a:lnTo>
                  <a:pt x="5207" y="1247"/>
                </a:lnTo>
                <a:lnTo>
                  <a:pt x="5223" y="1238"/>
                </a:lnTo>
                <a:lnTo>
                  <a:pt x="5239" y="1284"/>
                </a:lnTo>
                <a:lnTo>
                  <a:pt x="5254" y="1201"/>
                </a:lnTo>
                <a:lnTo>
                  <a:pt x="5270" y="1212"/>
                </a:lnTo>
                <a:lnTo>
                  <a:pt x="5286" y="1124"/>
                </a:lnTo>
                <a:lnTo>
                  <a:pt x="5302" y="1139"/>
                </a:lnTo>
                <a:lnTo>
                  <a:pt x="5317" y="1084"/>
                </a:lnTo>
                <a:lnTo>
                  <a:pt x="5334" y="997"/>
                </a:lnTo>
                <a:lnTo>
                  <a:pt x="5349" y="825"/>
                </a:lnTo>
                <a:lnTo>
                  <a:pt x="5365" y="662"/>
                </a:lnTo>
                <a:lnTo>
                  <a:pt x="5381" y="723"/>
                </a:lnTo>
                <a:lnTo>
                  <a:pt x="5396" y="730"/>
                </a:lnTo>
                <a:lnTo>
                  <a:pt x="5413" y="855"/>
                </a:lnTo>
                <a:lnTo>
                  <a:pt x="5428" y="953"/>
                </a:lnTo>
                <a:lnTo>
                  <a:pt x="5444" y="919"/>
                </a:lnTo>
                <a:lnTo>
                  <a:pt x="5460" y="859"/>
                </a:lnTo>
                <a:lnTo>
                  <a:pt x="5476" y="944"/>
                </a:lnTo>
                <a:lnTo>
                  <a:pt x="5491" y="1040"/>
                </a:lnTo>
                <a:lnTo>
                  <a:pt x="5507" y="1093"/>
                </a:lnTo>
                <a:lnTo>
                  <a:pt x="5523" y="1189"/>
                </a:lnTo>
                <a:lnTo>
                  <a:pt x="5538" y="1300"/>
                </a:lnTo>
                <a:lnTo>
                  <a:pt x="5555" y="1510"/>
                </a:lnTo>
                <a:lnTo>
                  <a:pt x="5570" y="1394"/>
                </a:lnTo>
                <a:lnTo>
                  <a:pt x="5586" y="1357"/>
                </a:lnTo>
                <a:lnTo>
                  <a:pt x="5602" y="1482"/>
                </a:lnTo>
                <a:lnTo>
                  <a:pt x="5617" y="1639"/>
                </a:lnTo>
                <a:lnTo>
                  <a:pt x="5633" y="1673"/>
                </a:lnTo>
                <a:lnTo>
                  <a:pt x="5649" y="1753"/>
                </a:lnTo>
                <a:lnTo>
                  <a:pt x="5665" y="1746"/>
                </a:lnTo>
                <a:lnTo>
                  <a:pt x="5680" y="1890"/>
                </a:lnTo>
              </a:path>
            </a:pathLst>
          </a:custGeom>
          <a:noFill/>
          <a:ln w="38100"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5" name="Y Axis">
            <a:extLst>
              <a:ext uri="{FF2B5EF4-FFF2-40B4-BE49-F238E27FC236}">
                <a16:creationId xmlns:a16="http://schemas.microsoft.com/office/drawing/2014/main" id="{87735BEA-8E11-4AC6-B0DD-231BB752398F}"/>
              </a:ext>
            </a:extLst>
          </p:cNvPr>
          <p:cNvGrpSpPr/>
          <p:nvPr/>
        </p:nvGrpSpPr>
        <p:grpSpPr>
          <a:xfrm>
            <a:off x="794068" y="1294131"/>
            <a:ext cx="428077" cy="4499619"/>
            <a:chOff x="763588" y="1263651"/>
            <a:chExt cx="428077" cy="4499619"/>
          </a:xfrm>
        </p:grpSpPr>
        <p:sp>
          <p:nvSpPr>
            <p:cNvPr id="37" name="Rectangle 20">
              <a:extLst>
                <a:ext uri="{FF2B5EF4-FFF2-40B4-BE49-F238E27FC236}">
                  <a16:creationId xmlns:a16="http://schemas.microsoft.com/office/drawing/2014/main" id="{D5F33B2A-860B-4712-A283-BDF686DA6A71}"/>
                </a:ext>
              </a:extLst>
            </p:cNvPr>
            <p:cNvSpPr>
              <a:spLocks noChangeArrowheads="1"/>
            </p:cNvSpPr>
            <p:nvPr/>
          </p:nvSpPr>
          <p:spPr bwMode="auto">
            <a:xfrm>
              <a:off x="763588" y="5532438"/>
              <a:ext cx="3751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-100</a:t>
              </a:r>
              <a:endParaRPr kumimoji="0" lang="en-US" altLang="en-US" sz="1500" b="0" i="0" u="none" strike="noStrike" cap="none" normalizeH="0" baseline="0">
                <a:ln>
                  <a:noFill/>
                </a:ln>
                <a:solidFill>
                  <a:schemeClr val="tx1"/>
                </a:solidFill>
                <a:effectLst/>
              </a:endParaRPr>
            </a:p>
          </p:txBody>
        </p:sp>
        <p:sp>
          <p:nvSpPr>
            <p:cNvPr id="40" name="Rectangle 22">
              <a:extLst>
                <a:ext uri="{FF2B5EF4-FFF2-40B4-BE49-F238E27FC236}">
                  <a16:creationId xmlns:a16="http://schemas.microsoft.com/office/drawing/2014/main" id="{3242F301-85B6-48F8-A1F2-542DAD9D631A}"/>
                </a:ext>
              </a:extLst>
            </p:cNvPr>
            <p:cNvSpPr>
              <a:spLocks noChangeArrowheads="1"/>
            </p:cNvSpPr>
            <p:nvPr/>
          </p:nvSpPr>
          <p:spPr bwMode="auto">
            <a:xfrm>
              <a:off x="1084263" y="46783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500" b="0" i="0" u="none" strike="noStrike" cap="none" normalizeH="0" baseline="0">
                <a:ln>
                  <a:noFill/>
                </a:ln>
                <a:solidFill>
                  <a:schemeClr val="tx1"/>
                </a:solidFill>
                <a:effectLst/>
              </a:endParaRPr>
            </a:p>
          </p:txBody>
        </p:sp>
        <p:sp>
          <p:nvSpPr>
            <p:cNvPr id="42" name="Rectangle 24">
              <a:extLst>
                <a:ext uri="{FF2B5EF4-FFF2-40B4-BE49-F238E27FC236}">
                  <a16:creationId xmlns:a16="http://schemas.microsoft.com/office/drawing/2014/main" id="{A209E8CA-F63C-4304-B7CD-EF06AC21A406}"/>
                </a:ext>
              </a:extLst>
            </p:cNvPr>
            <p:cNvSpPr>
              <a:spLocks noChangeArrowheads="1"/>
            </p:cNvSpPr>
            <p:nvPr/>
          </p:nvSpPr>
          <p:spPr bwMode="auto">
            <a:xfrm>
              <a:off x="827088" y="3825876"/>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100</a:t>
              </a:r>
              <a:endParaRPr kumimoji="0" lang="en-US" altLang="en-US" sz="1500" b="0" i="0" u="none" strike="noStrike" cap="none" normalizeH="0" baseline="0">
                <a:ln>
                  <a:noFill/>
                </a:ln>
                <a:solidFill>
                  <a:schemeClr val="tx1"/>
                </a:solidFill>
                <a:effectLst/>
              </a:endParaRPr>
            </a:p>
          </p:txBody>
        </p:sp>
        <p:sp>
          <p:nvSpPr>
            <p:cNvPr id="44" name="Rectangle 26">
              <a:extLst>
                <a:ext uri="{FF2B5EF4-FFF2-40B4-BE49-F238E27FC236}">
                  <a16:creationId xmlns:a16="http://schemas.microsoft.com/office/drawing/2014/main" id="{9819DF0C-5915-43A7-AC50-6BEF231E798E}"/>
                </a:ext>
              </a:extLst>
            </p:cNvPr>
            <p:cNvSpPr>
              <a:spLocks noChangeArrowheads="1"/>
            </p:cNvSpPr>
            <p:nvPr/>
          </p:nvSpPr>
          <p:spPr bwMode="auto">
            <a:xfrm>
              <a:off x="827088" y="2971801"/>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200</a:t>
              </a:r>
              <a:endParaRPr kumimoji="0" lang="en-US" altLang="en-US" sz="1500" b="0" i="0" u="none" strike="noStrike" cap="none" normalizeH="0" baseline="0" dirty="0">
                <a:ln>
                  <a:noFill/>
                </a:ln>
                <a:solidFill>
                  <a:schemeClr val="tx1"/>
                </a:solidFill>
                <a:effectLst/>
              </a:endParaRPr>
            </a:p>
          </p:txBody>
        </p:sp>
        <p:sp>
          <p:nvSpPr>
            <p:cNvPr id="46" name="Rectangle 28">
              <a:extLst>
                <a:ext uri="{FF2B5EF4-FFF2-40B4-BE49-F238E27FC236}">
                  <a16:creationId xmlns:a16="http://schemas.microsoft.com/office/drawing/2014/main" id="{54C0CA8B-2A81-4859-AADB-E77EEB3D50F5}"/>
                </a:ext>
              </a:extLst>
            </p:cNvPr>
            <p:cNvSpPr>
              <a:spLocks noChangeArrowheads="1"/>
            </p:cNvSpPr>
            <p:nvPr/>
          </p:nvSpPr>
          <p:spPr bwMode="auto">
            <a:xfrm>
              <a:off x="827088" y="2119313"/>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300</a:t>
              </a:r>
              <a:endParaRPr kumimoji="0" lang="en-US" altLang="en-US" sz="1500" b="0" i="0" u="none" strike="noStrike" cap="none" normalizeH="0" baseline="0">
                <a:ln>
                  <a:noFill/>
                </a:ln>
                <a:solidFill>
                  <a:schemeClr val="tx1"/>
                </a:solidFill>
                <a:effectLst/>
              </a:endParaRPr>
            </a:p>
          </p:txBody>
        </p:sp>
        <p:sp>
          <p:nvSpPr>
            <p:cNvPr id="48" name="Rectangle 30">
              <a:extLst>
                <a:ext uri="{FF2B5EF4-FFF2-40B4-BE49-F238E27FC236}">
                  <a16:creationId xmlns:a16="http://schemas.microsoft.com/office/drawing/2014/main" id="{356B35F5-EADB-4D2F-9D21-F0249AF57456}"/>
                </a:ext>
              </a:extLst>
            </p:cNvPr>
            <p:cNvSpPr>
              <a:spLocks noChangeArrowheads="1"/>
            </p:cNvSpPr>
            <p:nvPr/>
          </p:nvSpPr>
          <p:spPr bwMode="auto">
            <a:xfrm>
              <a:off x="827088" y="1263651"/>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400</a:t>
              </a:r>
              <a:endParaRPr kumimoji="0" lang="en-US" altLang="en-US" sz="1500" b="0" i="0" u="none" strike="noStrike" cap="none" normalizeH="0" baseline="0">
                <a:ln>
                  <a:noFill/>
                </a:ln>
                <a:solidFill>
                  <a:schemeClr val="tx1"/>
                </a:solidFill>
                <a:effectLst/>
              </a:endParaRPr>
            </a:p>
          </p:txBody>
        </p:sp>
      </p:grpSp>
      <p:grpSp>
        <p:nvGrpSpPr>
          <p:cNvPr id="54" name="X Axis">
            <a:extLst>
              <a:ext uri="{FF2B5EF4-FFF2-40B4-BE49-F238E27FC236}">
                <a16:creationId xmlns:a16="http://schemas.microsoft.com/office/drawing/2014/main" id="{1D968C37-F41E-4B32-ABF2-947D9F3BCAF4}"/>
              </a:ext>
            </a:extLst>
          </p:cNvPr>
          <p:cNvGrpSpPr/>
          <p:nvPr/>
        </p:nvGrpSpPr>
        <p:grpSpPr>
          <a:xfrm>
            <a:off x="1341438" y="5822951"/>
            <a:ext cx="9324957" cy="230832"/>
            <a:chOff x="1073150" y="5822951"/>
            <a:chExt cx="9656071" cy="230832"/>
          </a:xfrm>
        </p:grpSpPr>
        <p:sp>
          <p:nvSpPr>
            <p:cNvPr id="49" name="Rectangle 31">
              <a:extLst>
                <a:ext uri="{FF2B5EF4-FFF2-40B4-BE49-F238E27FC236}">
                  <a16:creationId xmlns:a16="http://schemas.microsoft.com/office/drawing/2014/main" id="{189C463D-C8D2-483D-88F6-541A7774FC1C}"/>
                </a:ext>
              </a:extLst>
            </p:cNvPr>
            <p:cNvSpPr>
              <a:spLocks noChangeArrowheads="1"/>
            </p:cNvSpPr>
            <p:nvPr/>
          </p:nvSpPr>
          <p:spPr bwMode="auto">
            <a:xfrm>
              <a:off x="1073150" y="5822951"/>
              <a:ext cx="639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FFFFFF"/>
                  </a:solidFill>
                  <a:latin typeface="Roboto" panose="02000000000000000000" pitchFamily="2" charset="0"/>
                </a:rPr>
                <a:t>Feb ‘</a:t>
              </a:r>
              <a:r>
                <a:rPr kumimoji="0" lang="en-US" altLang="en-US" sz="1500" b="0" i="0" u="none" strike="noStrike" cap="none" normalizeH="0" baseline="0" dirty="0">
                  <a:ln>
                    <a:noFill/>
                  </a:ln>
                  <a:solidFill>
                    <a:srgbClr val="FFFFFF"/>
                  </a:solidFill>
                  <a:effectLst/>
                  <a:latin typeface="Roboto" panose="02000000000000000000" pitchFamily="2" charset="0"/>
                </a:rPr>
                <a:t>93</a:t>
              </a:r>
              <a:endParaRPr kumimoji="0" lang="en-US" altLang="en-US" sz="1500" b="0" i="0" u="none" strike="noStrike" cap="none" normalizeH="0" baseline="0" dirty="0">
                <a:ln>
                  <a:noFill/>
                </a:ln>
                <a:solidFill>
                  <a:schemeClr val="tx1"/>
                </a:solidFill>
                <a:effectLst/>
              </a:endParaRPr>
            </a:p>
          </p:txBody>
        </p:sp>
        <p:sp>
          <p:nvSpPr>
            <p:cNvPr id="50" name="Rectangle 32">
              <a:extLst>
                <a:ext uri="{FF2B5EF4-FFF2-40B4-BE49-F238E27FC236}">
                  <a16:creationId xmlns:a16="http://schemas.microsoft.com/office/drawing/2014/main" id="{93512805-3104-4DEB-BC18-ABF96DFBA4C7}"/>
                </a:ext>
              </a:extLst>
            </p:cNvPr>
            <p:cNvSpPr>
              <a:spLocks noChangeArrowheads="1"/>
            </p:cNvSpPr>
            <p:nvPr/>
          </p:nvSpPr>
          <p:spPr bwMode="auto">
            <a:xfrm>
              <a:off x="3313113" y="5822951"/>
              <a:ext cx="639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FFFFFF"/>
                  </a:solidFill>
                  <a:latin typeface="Roboto" panose="02000000000000000000" pitchFamily="2" charset="0"/>
                </a:rPr>
                <a:t>Feb ‘</a:t>
              </a:r>
              <a:r>
                <a:rPr kumimoji="0" lang="en-US" altLang="en-US" sz="1500" b="0" i="0" u="none" strike="noStrike" cap="none" normalizeH="0" baseline="0" dirty="0">
                  <a:ln>
                    <a:noFill/>
                  </a:ln>
                  <a:solidFill>
                    <a:srgbClr val="FFFFFF"/>
                  </a:solidFill>
                  <a:effectLst/>
                  <a:latin typeface="Roboto" panose="02000000000000000000" pitchFamily="2" charset="0"/>
                </a:rPr>
                <a:t>01</a:t>
              </a:r>
              <a:endParaRPr kumimoji="0" lang="en-US" altLang="en-US" sz="1500" b="0" i="0" u="none" strike="noStrike" cap="none" normalizeH="0" baseline="0" dirty="0">
                <a:ln>
                  <a:noFill/>
                </a:ln>
                <a:solidFill>
                  <a:schemeClr val="tx1"/>
                </a:solidFill>
                <a:effectLst/>
              </a:endParaRPr>
            </a:p>
          </p:txBody>
        </p:sp>
        <p:sp>
          <p:nvSpPr>
            <p:cNvPr id="51" name="Rectangle 33">
              <a:extLst>
                <a:ext uri="{FF2B5EF4-FFF2-40B4-BE49-F238E27FC236}">
                  <a16:creationId xmlns:a16="http://schemas.microsoft.com/office/drawing/2014/main" id="{9FA31EAA-623A-4272-87DB-34A5237F4A27}"/>
                </a:ext>
              </a:extLst>
            </p:cNvPr>
            <p:cNvSpPr>
              <a:spLocks noChangeArrowheads="1"/>
            </p:cNvSpPr>
            <p:nvPr/>
          </p:nvSpPr>
          <p:spPr bwMode="auto">
            <a:xfrm>
              <a:off x="5581650" y="5822951"/>
              <a:ext cx="639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FFFFFF"/>
                  </a:solidFill>
                  <a:latin typeface="Roboto" panose="02000000000000000000" pitchFamily="2" charset="0"/>
                </a:rPr>
                <a:t>Feb ‘</a:t>
              </a:r>
              <a:r>
                <a:rPr kumimoji="0" lang="en-US" altLang="en-US" sz="1500" b="0" i="0" u="none" strike="noStrike" cap="none" normalizeH="0" baseline="0" dirty="0">
                  <a:ln>
                    <a:noFill/>
                  </a:ln>
                  <a:solidFill>
                    <a:srgbClr val="FFFFFF"/>
                  </a:solidFill>
                  <a:effectLst/>
                  <a:latin typeface="Roboto" panose="02000000000000000000" pitchFamily="2" charset="0"/>
                </a:rPr>
                <a:t>09</a:t>
              </a:r>
              <a:endParaRPr kumimoji="0" lang="en-US" altLang="en-US" sz="1500" b="0" i="0" u="none" strike="noStrike" cap="none" normalizeH="0" baseline="0" dirty="0">
                <a:ln>
                  <a:noFill/>
                </a:ln>
                <a:solidFill>
                  <a:schemeClr val="tx1"/>
                </a:solidFill>
                <a:effectLst/>
              </a:endParaRPr>
            </a:p>
          </p:txBody>
        </p:sp>
        <p:sp>
          <p:nvSpPr>
            <p:cNvPr id="52" name="Rectangle 34">
              <a:extLst>
                <a:ext uri="{FF2B5EF4-FFF2-40B4-BE49-F238E27FC236}">
                  <a16:creationId xmlns:a16="http://schemas.microsoft.com/office/drawing/2014/main" id="{5110ADC1-9E8B-4D33-857C-90EDE9CA31E8}"/>
                </a:ext>
              </a:extLst>
            </p:cNvPr>
            <p:cNvSpPr>
              <a:spLocks noChangeArrowheads="1"/>
            </p:cNvSpPr>
            <p:nvPr/>
          </p:nvSpPr>
          <p:spPr bwMode="auto">
            <a:xfrm>
              <a:off x="7821613" y="5822951"/>
              <a:ext cx="639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FFFFFF"/>
                  </a:solidFill>
                  <a:latin typeface="Roboto" panose="02000000000000000000" pitchFamily="2" charset="0"/>
                </a:rPr>
                <a:t>Feb ‘</a:t>
              </a:r>
              <a:r>
                <a:rPr kumimoji="0" lang="en-US" altLang="en-US" sz="1500" b="0" i="0" u="none" strike="noStrike" cap="none" normalizeH="0" baseline="0" dirty="0">
                  <a:ln>
                    <a:noFill/>
                  </a:ln>
                  <a:solidFill>
                    <a:srgbClr val="FFFFFF"/>
                  </a:solidFill>
                  <a:effectLst/>
                  <a:latin typeface="Roboto" panose="02000000000000000000" pitchFamily="2" charset="0"/>
                </a:rPr>
                <a:t>17</a:t>
              </a:r>
              <a:endParaRPr kumimoji="0" lang="en-US" altLang="en-US" sz="1500" b="0" i="0" u="none" strike="noStrike" cap="none" normalizeH="0" baseline="0" dirty="0">
                <a:ln>
                  <a:noFill/>
                </a:ln>
                <a:solidFill>
                  <a:schemeClr val="tx1"/>
                </a:solidFill>
                <a:effectLst/>
              </a:endParaRPr>
            </a:p>
          </p:txBody>
        </p:sp>
        <p:sp>
          <p:nvSpPr>
            <p:cNvPr id="53" name="Rectangle 35">
              <a:extLst>
                <a:ext uri="{FF2B5EF4-FFF2-40B4-BE49-F238E27FC236}">
                  <a16:creationId xmlns:a16="http://schemas.microsoft.com/office/drawing/2014/main" id="{47707AB5-D110-4AF3-94C4-6616629F9E8A}"/>
                </a:ext>
              </a:extLst>
            </p:cNvPr>
            <p:cNvSpPr>
              <a:spLocks noChangeArrowheads="1"/>
            </p:cNvSpPr>
            <p:nvPr/>
          </p:nvSpPr>
          <p:spPr bwMode="auto">
            <a:xfrm>
              <a:off x="10090150" y="5822951"/>
              <a:ext cx="63907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en-US" sz="1500" dirty="0">
                  <a:solidFill>
                    <a:srgbClr val="FFFFFF"/>
                  </a:solidFill>
                  <a:latin typeface="Roboto" panose="02000000000000000000" pitchFamily="2" charset="0"/>
                </a:rPr>
                <a:t>Feb</a:t>
              </a:r>
              <a:r>
                <a:rPr kumimoji="0" lang="en-US" altLang="en-US" sz="1500" b="0" i="0" u="none" strike="noStrike" cap="none" normalizeH="0" baseline="0" dirty="0">
                  <a:ln>
                    <a:noFill/>
                  </a:ln>
                  <a:solidFill>
                    <a:srgbClr val="FFFFFF"/>
                  </a:solidFill>
                  <a:effectLst/>
                  <a:latin typeface="Roboto" panose="02000000000000000000" pitchFamily="2" charset="0"/>
                </a:rPr>
                <a:t> ‘23</a:t>
              </a:r>
              <a:endParaRPr kumimoji="0" lang="en-US" altLang="en-US" sz="1500" b="0" i="0" u="none" strike="noStrike" cap="none" normalizeH="0" baseline="0" dirty="0">
                <a:ln>
                  <a:noFill/>
                </a:ln>
                <a:solidFill>
                  <a:schemeClr val="tx1"/>
                </a:solidFill>
                <a:effectLst/>
              </a:endParaRPr>
            </a:p>
          </p:txBody>
        </p:sp>
      </p:gr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Treasury Curve Slope</a:t>
            </a:r>
          </a:p>
        </p:txBody>
      </p:sp>
      <p:sp>
        <p:nvSpPr>
          <p:cNvPr id="22" name="Circle 3">
            <a:extLst>
              <a:ext uri="{FF2B5EF4-FFF2-40B4-BE49-F238E27FC236}">
                <a16:creationId xmlns:a16="http://schemas.microsoft.com/office/drawing/2014/main" id="{77986747-08C3-4652-930A-2737E4EB6EB9}"/>
              </a:ext>
            </a:extLst>
          </p:cNvPr>
          <p:cNvSpPr/>
          <p:nvPr/>
        </p:nvSpPr>
        <p:spPr>
          <a:xfrm rot="5400000">
            <a:off x="9868453" y="5055163"/>
            <a:ext cx="1057308" cy="419866"/>
          </a:xfrm>
          <a:custGeom>
            <a:avLst/>
            <a:gdLst>
              <a:gd name="connsiteX0" fmla="*/ 0 w 1057308"/>
              <a:gd name="connsiteY0" fmla="*/ 209933 h 419866"/>
              <a:gd name="connsiteX1" fmla="*/ 528654 w 1057308"/>
              <a:gd name="connsiteY1" fmla="*/ 0 h 419866"/>
              <a:gd name="connsiteX2" fmla="*/ 1057308 w 1057308"/>
              <a:gd name="connsiteY2" fmla="*/ 209933 h 419866"/>
              <a:gd name="connsiteX3" fmla="*/ 528654 w 1057308"/>
              <a:gd name="connsiteY3" fmla="*/ 419866 h 419866"/>
              <a:gd name="connsiteX4" fmla="*/ 0 w 1057308"/>
              <a:gd name="connsiteY4" fmla="*/ 209933 h 4198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7308" h="419866" extrusionOk="0">
                <a:moveTo>
                  <a:pt x="0" y="209933"/>
                </a:moveTo>
                <a:cubicBezTo>
                  <a:pt x="-35157" y="87469"/>
                  <a:pt x="189502" y="-4994"/>
                  <a:pt x="528654" y="0"/>
                </a:cubicBezTo>
                <a:cubicBezTo>
                  <a:pt x="815721" y="12738"/>
                  <a:pt x="1039923" y="79217"/>
                  <a:pt x="1057308" y="209933"/>
                </a:cubicBezTo>
                <a:cubicBezTo>
                  <a:pt x="1079426" y="310092"/>
                  <a:pt x="869145" y="415701"/>
                  <a:pt x="528654" y="419866"/>
                </a:cubicBezTo>
                <a:cubicBezTo>
                  <a:pt x="234493" y="406292"/>
                  <a:pt x="-8431" y="346679"/>
                  <a:pt x="0" y="209933"/>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ircle 2">
            <a:extLst>
              <a:ext uri="{FF2B5EF4-FFF2-40B4-BE49-F238E27FC236}">
                <a16:creationId xmlns:a16="http://schemas.microsoft.com/office/drawing/2014/main" id="{D2B1B2AA-23AF-432E-9261-D9F4A8EB1BE8}"/>
              </a:ext>
            </a:extLst>
          </p:cNvPr>
          <p:cNvSpPr/>
          <p:nvPr/>
        </p:nvSpPr>
        <p:spPr>
          <a:xfrm rot="2894078">
            <a:off x="5129978" y="4401111"/>
            <a:ext cx="1097280" cy="1005840"/>
          </a:xfrm>
          <a:custGeom>
            <a:avLst/>
            <a:gdLst>
              <a:gd name="connsiteX0" fmla="*/ 0 w 1097280"/>
              <a:gd name="connsiteY0" fmla="*/ 502920 h 1005840"/>
              <a:gd name="connsiteX1" fmla="*/ 548640 w 1097280"/>
              <a:gd name="connsiteY1" fmla="*/ 0 h 1005840"/>
              <a:gd name="connsiteX2" fmla="*/ 1097280 w 1097280"/>
              <a:gd name="connsiteY2" fmla="*/ 502920 h 1005840"/>
              <a:gd name="connsiteX3" fmla="*/ 548640 w 1097280"/>
              <a:gd name="connsiteY3" fmla="*/ 1005840 h 1005840"/>
              <a:gd name="connsiteX4" fmla="*/ 0 w 1097280"/>
              <a:gd name="connsiteY4" fmla="*/ 50292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05840" extrusionOk="0">
                <a:moveTo>
                  <a:pt x="0" y="502920"/>
                </a:moveTo>
                <a:cubicBezTo>
                  <a:pt x="-12621" y="222824"/>
                  <a:pt x="197907" y="-5052"/>
                  <a:pt x="548640" y="0"/>
                </a:cubicBezTo>
                <a:cubicBezTo>
                  <a:pt x="839757" y="30900"/>
                  <a:pt x="1068728" y="200903"/>
                  <a:pt x="1097280" y="502920"/>
                </a:cubicBezTo>
                <a:cubicBezTo>
                  <a:pt x="1130740" y="756796"/>
                  <a:pt x="897780" y="1001880"/>
                  <a:pt x="548640" y="1005840"/>
                </a:cubicBezTo>
                <a:cubicBezTo>
                  <a:pt x="244113" y="996429"/>
                  <a:pt x="-3496" y="789300"/>
                  <a:pt x="0" y="50292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ircle 1">
            <a:extLst>
              <a:ext uri="{FF2B5EF4-FFF2-40B4-BE49-F238E27FC236}">
                <a16:creationId xmlns:a16="http://schemas.microsoft.com/office/drawing/2014/main" id="{29779904-5B42-4ED0-A7AB-6856EB221FB8}"/>
              </a:ext>
            </a:extLst>
          </p:cNvPr>
          <p:cNvSpPr/>
          <p:nvPr/>
        </p:nvSpPr>
        <p:spPr>
          <a:xfrm>
            <a:off x="3240870" y="4484264"/>
            <a:ext cx="1097280" cy="1005840"/>
          </a:xfrm>
          <a:custGeom>
            <a:avLst/>
            <a:gdLst>
              <a:gd name="connsiteX0" fmla="*/ 0 w 1097280"/>
              <a:gd name="connsiteY0" fmla="*/ 502920 h 1005840"/>
              <a:gd name="connsiteX1" fmla="*/ 548640 w 1097280"/>
              <a:gd name="connsiteY1" fmla="*/ 0 h 1005840"/>
              <a:gd name="connsiteX2" fmla="*/ 1097280 w 1097280"/>
              <a:gd name="connsiteY2" fmla="*/ 502920 h 1005840"/>
              <a:gd name="connsiteX3" fmla="*/ 548640 w 1097280"/>
              <a:gd name="connsiteY3" fmla="*/ 1005840 h 1005840"/>
              <a:gd name="connsiteX4" fmla="*/ 0 w 1097280"/>
              <a:gd name="connsiteY4" fmla="*/ 502920 h 1005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05840" extrusionOk="0">
                <a:moveTo>
                  <a:pt x="0" y="502920"/>
                </a:moveTo>
                <a:cubicBezTo>
                  <a:pt x="-12621" y="222824"/>
                  <a:pt x="197907" y="-5052"/>
                  <a:pt x="548640" y="0"/>
                </a:cubicBezTo>
                <a:cubicBezTo>
                  <a:pt x="839757" y="30900"/>
                  <a:pt x="1068728" y="200903"/>
                  <a:pt x="1097280" y="502920"/>
                </a:cubicBezTo>
                <a:cubicBezTo>
                  <a:pt x="1130740" y="756796"/>
                  <a:pt x="897780" y="1001880"/>
                  <a:pt x="548640" y="1005840"/>
                </a:cubicBezTo>
                <a:cubicBezTo>
                  <a:pt x="244113" y="996429"/>
                  <a:pt x="-3496" y="789300"/>
                  <a:pt x="0" y="50292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8" name="3-10 Legend">
            <a:extLst>
              <a:ext uri="{FF2B5EF4-FFF2-40B4-BE49-F238E27FC236}">
                <a16:creationId xmlns:a16="http://schemas.microsoft.com/office/drawing/2014/main" id="{10EBD873-023C-4952-90E3-94878E9C8DC8}"/>
              </a:ext>
            </a:extLst>
          </p:cNvPr>
          <p:cNvGrpSpPr/>
          <p:nvPr/>
        </p:nvGrpSpPr>
        <p:grpSpPr>
          <a:xfrm>
            <a:off x="8453437" y="1668145"/>
            <a:ext cx="1809751" cy="392113"/>
            <a:chOff x="8453437" y="1668145"/>
            <a:chExt cx="1809751" cy="392113"/>
          </a:xfrm>
        </p:grpSpPr>
        <p:sp>
          <p:nvSpPr>
            <p:cNvPr id="6" name="Rectangle 7">
              <a:extLst>
                <a:ext uri="{FF2B5EF4-FFF2-40B4-BE49-F238E27FC236}">
                  <a16:creationId xmlns:a16="http://schemas.microsoft.com/office/drawing/2014/main" id="{ECE50F9E-DA45-48E5-A352-31B2C95D4AA8}"/>
                </a:ext>
              </a:extLst>
            </p:cNvPr>
            <p:cNvSpPr>
              <a:spLocks noChangeArrowheads="1"/>
            </p:cNvSpPr>
            <p:nvPr/>
          </p:nvSpPr>
          <p:spPr bwMode="auto">
            <a:xfrm>
              <a:off x="8453437" y="1668145"/>
              <a:ext cx="1373188" cy="7778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Rectangle 8">
              <a:extLst>
                <a:ext uri="{FF2B5EF4-FFF2-40B4-BE49-F238E27FC236}">
                  <a16:creationId xmlns:a16="http://schemas.microsoft.com/office/drawing/2014/main" id="{20C69BEF-C89F-4799-AAD3-D746B2F5112B}"/>
                </a:ext>
              </a:extLst>
            </p:cNvPr>
            <p:cNvSpPr>
              <a:spLocks noChangeArrowheads="1"/>
            </p:cNvSpPr>
            <p:nvPr/>
          </p:nvSpPr>
          <p:spPr bwMode="auto">
            <a:xfrm>
              <a:off x="9826625" y="1668145"/>
              <a:ext cx="320675" cy="7778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9">
              <a:extLst>
                <a:ext uri="{FF2B5EF4-FFF2-40B4-BE49-F238E27FC236}">
                  <a16:creationId xmlns:a16="http://schemas.microsoft.com/office/drawing/2014/main" id="{680F45DD-25C6-49AA-ADC1-0E34E1C47B14}"/>
                </a:ext>
              </a:extLst>
            </p:cNvPr>
            <p:cNvSpPr>
              <a:spLocks noChangeArrowheads="1"/>
            </p:cNvSpPr>
            <p:nvPr/>
          </p:nvSpPr>
          <p:spPr bwMode="auto">
            <a:xfrm>
              <a:off x="10147300" y="1668145"/>
              <a:ext cx="115888" cy="7778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745D8AB3-8515-4355-A7FD-9ABF4921CDA2}"/>
                </a:ext>
              </a:extLst>
            </p:cNvPr>
            <p:cNvSpPr>
              <a:spLocks noChangeArrowheads="1"/>
            </p:cNvSpPr>
            <p:nvPr/>
          </p:nvSpPr>
          <p:spPr bwMode="auto">
            <a:xfrm>
              <a:off x="8453437" y="1745933"/>
              <a:ext cx="1373188"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Rectangle 11">
              <a:extLst>
                <a:ext uri="{FF2B5EF4-FFF2-40B4-BE49-F238E27FC236}">
                  <a16:creationId xmlns:a16="http://schemas.microsoft.com/office/drawing/2014/main" id="{35D5E6E2-9EFD-4EFC-AD3A-83E6340ED1A4}"/>
                </a:ext>
              </a:extLst>
            </p:cNvPr>
            <p:cNvSpPr>
              <a:spLocks noChangeArrowheads="1"/>
            </p:cNvSpPr>
            <p:nvPr/>
          </p:nvSpPr>
          <p:spPr bwMode="auto">
            <a:xfrm>
              <a:off x="9826625" y="1745933"/>
              <a:ext cx="320675" cy="274638"/>
            </a:xfrm>
            <a:prstGeom prst="rect">
              <a:avLst/>
            </a:prstGeom>
            <a:solidFill>
              <a:schemeClr val="bg1">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2">
              <a:extLst>
                <a:ext uri="{FF2B5EF4-FFF2-40B4-BE49-F238E27FC236}">
                  <a16:creationId xmlns:a16="http://schemas.microsoft.com/office/drawing/2014/main" id="{FD5ABEA5-7A2F-48F2-B678-F9A0F98247F0}"/>
                </a:ext>
              </a:extLst>
            </p:cNvPr>
            <p:cNvSpPr>
              <a:spLocks noChangeArrowheads="1"/>
            </p:cNvSpPr>
            <p:nvPr/>
          </p:nvSpPr>
          <p:spPr bwMode="auto">
            <a:xfrm>
              <a:off x="10147300" y="1745933"/>
              <a:ext cx="115888"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22">
              <a:extLst>
                <a:ext uri="{FF2B5EF4-FFF2-40B4-BE49-F238E27FC236}">
                  <a16:creationId xmlns:a16="http://schemas.microsoft.com/office/drawing/2014/main" id="{D78D95A9-E740-4A68-8633-3B5B5727BE51}"/>
                </a:ext>
              </a:extLst>
            </p:cNvPr>
            <p:cNvSpPr>
              <a:spLocks noChangeArrowheads="1"/>
            </p:cNvSpPr>
            <p:nvPr/>
          </p:nvSpPr>
          <p:spPr bwMode="auto">
            <a:xfrm>
              <a:off x="8545512" y="1745933"/>
              <a:ext cx="6604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FFFF"/>
                  </a:solidFill>
                  <a:effectLst/>
                  <a:latin typeface="Roboto" panose="02000000000000000000" pitchFamily="2" charset="0"/>
                </a:rPr>
                <a:t>3 Mo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23">
              <a:extLst>
                <a:ext uri="{FF2B5EF4-FFF2-40B4-BE49-F238E27FC236}">
                  <a16:creationId xmlns:a16="http://schemas.microsoft.com/office/drawing/2014/main" id="{CEE41816-A301-43E1-91F5-E54609D477B7}"/>
                </a:ext>
              </a:extLst>
            </p:cNvPr>
            <p:cNvSpPr>
              <a:spLocks noChangeArrowheads="1"/>
            </p:cNvSpPr>
            <p:nvPr/>
          </p:nvSpPr>
          <p:spPr bwMode="auto">
            <a:xfrm>
              <a:off x="9086850" y="1745933"/>
              <a:ext cx="1825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62" name="Rectangle 24">
              <a:extLst>
                <a:ext uri="{FF2B5EF4-FFF2-40B4-BE49-F238E27FC236}">
                  <a16:creationId xmlns:a16="http://schemas.microsoft.com/office/drawing/2014/main" id="{67E3B8EC-8E6F-4FDE-9D1A-81751D9C9228}"/>
                </a:ext>
              </a:extLst>
            </p:cNvPr>
            <p:cNvSpPr>
              <a:spLocks noChangeArrowheads="1"/>
            </p:cNvSpPr>
            <p:nvPr/>
          </p:nvSpPr>
          <p:spPr bwMode="auto">
            <a:xfrm>
              <a:off x="9201150" y="1745933"/>
              <a:ext cx="62071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FFFF"/>
                  </a:solidFill>
                  <a:effectLst/>
                  <a:latin typeface="Roboto" panose="02000000000000000000" pitchFamily="2" charset="0"/>
                </a:rPr>
                <a:t>10 Yr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027" name="2-10 Legend">
            <a:extLst>
              <a:ext uri="{FF2B5EF4-FFF2-40B4-BE49-F238E27FC236}">
                <a16:creationId xmlns:a16="http://schemas.microsoft.com/office/drawing/2014/main" id="{0B1CF358-8AA5-4285-834D-169AD810A7A2}"/>
              </a:ext>
            </a:extLst>
          </p:cNvPr>
          <p:cNvGrpSpPr/>
          <p:nvPr/>
        </p:nvGrpSpPr>
        <p:grpSpPr>
          <a:xfrm>
            <a:off x="8453437" y="2020570"/>
            <a:ext cx="1809751" cy="427038"/>
            <a:chOff x="8453437" y="2020570"/>
            <a:chExt cx="1809751" cy="427038"/>
          </a:xfrm>
        </p:grpSpPr>
        <p:sp>
          <p:nvSpPr>
            <p:cNvPr id="16" name="Rectangle 13">
              <a:extLst>
                <a:ext uri="{FF2B5EF4-FFF2-40B4-BE49-F238E27FC236}">
                  <a16:creationId xmlns:a16="http://schemas.microsoft.com/office/drawing/2014/main" id="{7D9029A0-F73B-46F7-96EF-07D0F4519B41}"/>
                </a:ext>
              </a:extLst>
            </p:cNvPr>
            <p:cNvSpPr>
              <a:spLocks noChangeArrowheads="1"/>
            </p:cNvSpPr>
            <p:nvPr/>
          </p:nvSpPr>
          <p:spPr bwMode="auto">
            <a:xfrm>
              <a:off x="8453437" y="2020570"/>
              <a:ext cx="13731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Rectangle 14">
              <a:extLst>
                <a:ext uri="{FF2B5EF4-FFF2-40B4-BE49-F238E27FC236}">
                  <a16:creationId xmlns:a16="http://schemas.microsoft.com/office/drawing/2014/main" id="{0246604F-5041-41BB-A7BE-E6730F7B60C6}"/>
                </a:ext>
              </a:extLst>
            </p:cNvPr>
            <p:cNvSpPr>
              <a:spLocks noChangeArrowheads="1"/>
            </p:cNvSpPr>
            <p:nvPr/>
          </p:nvSpPr>
          <p:spPr bwMode="auto">
            <a:xfrm>
              <a:off x="9826625" y="2020570"/>
              <a:ext cx="3206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15">
              <a:extLst>
                <a:ext uri="{FF2B5EF4-FFF2-40B4-BE49-F238E27FC236}">
                  <a16:creationId xmlns:a16="http://schemas.microsoft.com/office/drawing/2014/main" id="{3C2040C2-7229-4817-AA96-2AB4CDDA8317}"/>
                </a:ext>
              </a:extLst>
            </p:cNvPr>
            <p:cNvSpPr>
              <a:spLocks noChangeArrowheads="1"/>
            </p:cNvSpPr>
            <p:nvPr/>
          </p:nvSpPr>
          <p:spPr bwMode="auto">
            <a:xfrm>
              <a:off x="10147300" y="2020570"/>
              <a:ext cx="1158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16">
              <a:extLst>
                <a:ext uri="{FF2B5EF4-FFF2-40B4-BE49-F238E27FC236}">
                  <a16:creationId xmlns:a16="http://schemas.microsoft.com/office/drawing/2014/main" id="{0618B872-B025-4431-A318-8F25E32B4061}"/>
                </a:ext>
              </a:extLst>
            </p:cNvPr>
            <p:cNvSpPr>
              <a:spLocks noChangeArrowheads="1"/>
            </p:cNvSpPr>
            <p:nvPr/>
          </p:nvSpPr>
          <p:spPr bwMode="auto">
            <a:xfrm>
              <a:off x="8453437" y="2096770"/>
              <a:ext cx="1373188"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tangle 17">
              <a:extLst>
                <a:ext uri="{FF2B5EF4-FFF2-40B4-BE49-F238E27FC236}">
                  <a16:creationId xmlns:a16="http://schemas.microsoft.com/office/drawing/2014/main" id="{BD741BA7-2DFC-49E3-865B-A271BFF51828}"/>
                </a:ext>
              </a:extLst>
            </p:cNvPr>
            <p:cNvSpPr>
              <a:spLocks noChangeArrowheads="1"/>
            </p:cNvSpPr>
            <p:nvPr/>
          </p:nvSpPr>
          <p:spPr bwMode="auto">
            <a:xfrm>
              <a:off x="9826625" y="2096770"/>
              <a:ext cx="320675" cy="274638"/>
            </a:xfrm>
            <a:prstGeom prst="rect">
              <a:avLst/>
            </a:prstGeom>
            <a:solidFill>
              <a:srgbClr val="0AB4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8">
              <a:extLst>
                <a:ext uri="{FF2B5EF4-FFF2-40B4-BE49-F238E27FC236}">
                  <a16:creationId xmlns:a16="http://schemas.microsoft.com/office/drawing/2014/main" id="{5BF16D7A-644C-43EE-BE3B-7FCC059801AD}"/>
                </a:ext>
              </a:extLst>
            </p:cNvPr>
            <p:cNvSpPr>
              <a:spLocks noChangeArrowheads="1"/>
            </p:cNvSpPr>
            <p:nvPr/>
          </p:nvSpPr>
          <p:spPr bwMode="auto">
            <a:xfrm>
              <a:off x="10147300" y="2096770"/>
              <a:ext cx="115888"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9">
              <a:extLst>
                <a:ext uri="{FF2B5EF4-FFF2-40B4-BE49-F238E27FC236}">
                  <a16:creationId xmlns:a16="http://schemas.microsoft.com/office/drawing/2014/main" id="{4E76690B-64EA-410E-B4BF-96ED3807CF73}"/>
                </a:ext>
              </a:extLst>
            </p:cNvPr>
            <p:cNvSpPr>
              <a:spLocks noChangeArrowheads="1"/>
            </p:cNvSpPr>
            <p:nvPr/>
          </p:nvSpPr>
          <p:spPr bwMode="auto">
            <a:xfrm>
              <a:off x="8453437" y="2371408"/>
              <a:ext cx="13731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0">
              <a:extLst>
                <a:ext uri="{FF2B5EF4-FFF2-40B4-BE49-F238E27FC236}">
                  <a16:creationId xmlns:a16="http://schemas.microsoft.com/office/drawing/2014/main" id="{1F93D1E1-13CB-4013-AB42-7C82740C82BE}"/>
                </a:ext>
              </a:extLst>
            </p:cNvPr>
            <p:cNvSpPr>
              <a:spLocks noChangeArrowheads="1"/>
            </p:cNvSpPr>
            <p:nvPr/>
          </p:nvSpPr>
          <p:spPr bwMode="auto">
            <a:xfrm>
              <a:off x="9826625" y="2371408"/>
              <a:ext cx="3206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21">
              <a:extLst>
                <a:ext uri="{FF2B5EF4-FFF2-40B4-BE49-F238E27FC236}">
                  <a16:creationId xmlns:a16="http://schemas.microsoft.com/office/drawing/2014/main" id="{794C0376-51A3-4307-AC1F-964459E29D44}"/>
                </a:ext>
              </a:extLst>
            </p:cNvPr>
            <p:cNvSpPr>
              <a:spLocks noChangeArrowheads="1"/>
            </p:cNvSpPr>
            <p:nvPr/>
          </p:nvSpPr>
          <p:spPr bwMode="auto">
            <a:xfrm>
              <a:off x="10147300" y="2371408"/>
              <a:ext cx="115888"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25">
              <a:extLst>
                <a:ext uri="{FF2B5EF4-FFF2-40B4-BE49-F238E27FC236}">
                  <a16:creationId xmlns:a16="http://schemas.microsoft.com/office/drawing/2014/main" id="{965B82D5-CCA7-4676-8DC5-636D69F79A67}"/>
                </a:ext>
              </a:extLst>
            </p:cNvPr>
            <p:cNvSpPr>
              <a:spLocks noChangeArrowheads="1"/>
            </p:cNvSpPr>
            <p:nvPr/>
          </p:nvSpPr>
          <p:spPr bwMode="auto">
            <a:xfrm>
              <a:off x="8545512" y="2096770"/>
              <a:ext cx="5524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2 Yr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4" name="Rectangle 26">
              <a:extLst>
                <a:ext uri="{FF2B5EF4-FFF2-40B4-BE49-F238E27FC236}">
                  <a16:creationId xmlns:a16="http://schemas.microsoft.com/office/drawing/2014/main" id="{2CC41C16-3515-4E45-A430-9C76E0D4AAA1}"/>
                </a:ext>
              </a:extLst>
            </p:cNvPr>
            <p:cNvSpPr>
              <a:spLocks noChangeArrowheads="1"/>
            </p:cNvSpPr>
            <p:nvPr/>
          </p:nvSpPr>
          <p:spPr bwMode="auto">
            <a:xfrm>
              <a:off x="8977312" y="2096770"/>
              <a:ext cx="182563"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025" name="Rectangle 27">
              <a:extLst>
                <a:ext uri="{FF2B5EF4-FFF2-40B4-BE49-F238E27FC236}">
                  <a16:creationId xmlns:a16="http://schemas.microsoft.com/office/drawing/2014/main" id="{AAA50F29-D5D9-4F7F-841E-F2513FA2FC95}"/>
                </a:ext>
              </a:extLst>
            </p:cNvPr>
            <p:cNvSpPr>
              <a:spLocks noChangeArrowheads="1"/>
            </p:cNvSpPr>
            <p:nvPr/>
          </p:nvSpPr>
          <p:spPr bwMode="auto">
            <a:xfrm>
              <a:off x="9091612" y="2096770"/>
              <a:ext cx="61912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FFFF"/>
                  </a:solidFill>
                  <a:effectLst/>
                  <a:latin typeface="Roboto" panose="02000000000000000000" pitchFamily="2" charset="0"/>
                </a:rPr>
                <a:t>10 Yr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11" name="Group 10">
            <a:extLst>
              <a:ext uri="{FF2B5EF4-FFF2-40B4-BE49-F238E27FC236}">
                <a16:creationId xmlns:a16="http://schemas.microsoft.com/office/drawing/2014/main" id="{36067772-D948-4A15-BB59-886B6A11CF58}"/>
              </a:ext>
            </a:extLst>
          </p:cNvPr>
          <p:cNvGrpSpPr/>
          <p:nvPr/>
        </p:nvGrpSpPr>
        <p:grpSpPr>
          <a:xfrm>
            <a:off x="1433513" y="1595439"/>
            <a:ext cx="9017000" cy="3990021"/>
            <a:chOff x="1433513" y="1595439"/>
            <a:chExt cx="9017000" cy="3990021"/>
          </a:xfrm>
        </p:grpSpPr>
        <p:sp>
          <p:nvSpPr>
            <p:cNvPr id="36" name="3-10 Line">
              <a:extLst>
                <a:ext uri="{FF2B5EF4-FFF2-40B4-BE49-F238E27FC236}">
                  <a16:creationId xmlns:a16="http://schemas.microsoft.com/office/drawing/2014/main" id="{01C967F0-74CB-4656-A028-060B1DFA7404}"/>
                </a:ext>
              </a:extLst>
            </p:cNvPr>
            <p:cNvSpPr>
              <a:spLocks/>
            </p:cNvSpPr>
            <p:nvPr/>
          </p:nvSpPr>
          <p:spPr bwMode="auto">
            <a:xfrm>
              <a:off x="1433513" y="1595439"/>
              <a:ext cx="9017000" cy="3770312"/>
            </a:xfrm>
            <a:custGeom>
              <a:avLst/>
              <a:gdLst>
                <a:gd name="T0" fmla="*/ 79 w 5680"/>
                <a:gd name="T1" fmla="*/ 429 h 2450"/>
                <a:gd name="T2" fmla="*/ 174 w 5680"/>
                <a:gd name="T3" fmla="*/ 715 h 2450"/>
                <a:gd name="T4" fmla="*/ 268 w 5680"/>
                <a:gd name="T5" fmla="*/ 345 h 2450"/>
                <a:gd name="T6" fmla="*/ 363 w 5680"/>
                <a:gd name="T7" fmla="*/ 584 h 2450"/>
                <a:gd name="T8" fmla="*/ 458 w 5680"/>
                <a:gd name="T9" fmla="*/ 1394 h 2450"/>
                <a:gd name="T10" fmla="*/ 552 w 5680"/>
                <a:gd name="T11" fmla="*/ 1743 h 2450"/>
                <a:gd name="T12" fmla="*/ 647 w 5680"/>
                <a:gd name="T13" fmla="*/ 1197 h 2450"/>
                <a:gd name="T14" fmla="*/ 741 w 5680"/>
                <a:gd name="T15" fmla="*/ 1400 h 2450"/>
                <a:gd name="T16" fmla="*/ 836 w 5680"/>
                <a:gd name="T17" fmla="*/ 1225 h 2450"/>
                <a:gd name="T18" fmla="*/ 932 w 5680"/>
                <a:gd name="T19" fmla="*/ 1712 h 2450"/>
                <a:gd name="T20" fmla="*/ 1026 w 5680"/>
                <a:gd name="T21" fmla="*/ 1675 h 2450"/>
                <a:gd name="T22" fmla="*/ 1121 w 5680"/>
                <a:gd name="T23" fmla="*/ 1925 h 2450"/>
                <a:gd name="T24" fmla="*/ 1215 w 5680"/>
                <a:gd name="T25" fmla="*/ 1620 h 2450"/>
                <a:gd name="T26" fmla="*/ 1310 w 5680"/>
                <a:gd name="T27" fmla="*/ 1549 h 2450"/>
                <a:gd name="T28" fmla="*/ 1405 w 5680"/>
                <a:gd name="T29" fmla="*/ 1834 h 2450"/>
                <a:gd name="T30" fmla="*/ 1499 w 5680"/>
                <a:gd name="T31" fmla="*/ 2366 h 2450"/>
                <a:gd name="T32" fmla="*/ 1594 w 5680"/>
                <a:gd name="T33" fmla="*/ 1260 h 2450"/>
                <a:gd name="T34" fmla="*/ 1688 w 5680"/>
                <a:gd name="T35" fmla="*/ 865 h 2450"/>
                <a:gd name="T36" fmla="*/ 1783 w 5680"/>
                <a:gd name="T37" fmla="*/ 265 h 2450"/>
                <a:gd name="T38" fmla="*/ 1878 w 5680"/>
                <a:gd name="T39" fmla="*/ 721 h 2450"/>
                <a:gd name="T40" fmla="*/ 1972 w 5680"/>
                <a:gd name="T41" fmla="*/ 573 h 2450"/>
                <a:gd name="T42" fmla="*/ 2067 w 5680"/>
                <a:gd name="T43" fmla="*/ 237 h 2450"/>
                <a:gd name="T44" fmla="*/ 2161 w 5680"/>
                <a:gd name="T45" fmla="*/ 131 h 2450"/>
                <a:gd name="T46" fmla="*/ 2257 w 5680"/>
                <a:gd name="T47" fmla="*/ 888 h 2450"/>
                <a:gd name="T48" fmla="*/ 2352 w 5680"/>
                <a:gd name="T49" fmla="*/ 1317 h 2450"/>
                <a:gd name="T50" fmla="*/ 2446 w 5680"/>
                <a:gd name="T51" fmla="*/ 1674 h 2450"/>
                <a:gd name="T52" fmla="*/ 2541 w 5680"/>
                <a:gd name="T53" fmla="*/ 1865 h 2450"/>
                <a:gd name="T54" fmla="*/ 2635 w 5680"/>
                <a:gd name="T55" fmla="*/ 2275 h 2450"/>
                <a:gd name="T56" fmla="*/ 2730 w 5680"/>
                <a:gd name="T57" fmla="*/ 2154 h 2450"/>
                <a:gd name="T58" fmla="*/ 2825 w 5680"/>
                <a:gd name="T59" fmla="*/ 1715 h 2450"/>
                <a:gd name="T60" fmla="*/ 2919 w 5680"/>
                <a:gd name="T61" fmla="*/ 753 h 2450"/>
                <a:gd name="T62" fmla="*/ 3014 w 5680"/>
                <a:gd name="T63" fmla="*/ 91 h 2450"/>
                <a:gd name="T64" fmla="*/ 3108 w 5680"/>
                <a:gd name="T65" fmla="*/ 427 h 2450"/>
                <a:gd name="T66" fmla="*/ 3203 w 5680"/>
                <a:gd name="T67" fmla="*/ 243 h 2450"/>
                <a:gd name="T68" fmla="*/ 3298 w 5680"/>
                <a:gd name="T69" fmla="*/ 156 h 2450"/>
                <a:gd name="T70" fmla="*/ 3392 w 5680"/>
                <a:gd name="T71" fmla="*/ 699 h 2450"/>
                <a:gd name="T72" fmla="*/ 3487 w 5680"/>
                <a:gd name="T73" fmla="*/ 290 h 2450"/>
                <a:gd name="T74" fmla="*/ 3582 w 5680"/>
                <a:gd name="T75" fmla="*/ 892 h 2450"/>
                <a:gd name="T76" fmla="*/ 3677 w 5680"/>
                <a:gd name="T77" fmla="*/ 1056 h 2450"/>
                <a:gd name="T78" fmla="*/ 3772 w 5680"/>
                <a:gd name="T79" fmla="*/ 1187 h 2450"/>
                <a:gd name="T80" fmla="*/ 3866 w 5680"/>
                <a:gd name="T81" fmla="*/ 1164 h 2450"/>
                <a:gd name="T82" fmla="*/ 3961 w 5680"/>
                <a:gd name="T83" fmla="*/ 684 h 2450"/>
                <a:gd name="T84" fmla="*/ 4055 w 5680"/>
                <a:gd name="T85" fmla="*/ 629 h 2450"/>
                <a:gd name="T86" fmla="*/ 4150 w 5680"/>
                <a:gd name="T87" fmla="*/ 785 h 2450"/>
                <a:gd name="T88" fmla="*/ 4245 w 5680"/>
                <a:gd name="T89" fmla="*/ 946 h 2450"/>
                <a:gd name="T90" fmla="*/ 4339 w 5680"/>
                <a:gd name="T91" fmla="*/ 925 h 2450"/>
                <a:gd name="T92" fmla="*/ 4434 w 5680"/>
                <a:gd name="T93" fmla="*/ 1165 h 2450"/>
                <a:gd name="T94" fmla="*/ 4528 w 5680"/>
                <a:gd name="T95" fmla="*/ 1217 h 2450"/>
                <a:gd name="T96" fmla="*/ 4623 w 5680"/>
                <a:gd name="T97" fmla="*/ 1238 h 2450"/>
                <a:gd name="T98" fmla="*/ 4718 w 5680"/>
                <a:gd name="T99" fmla="*/ 1365 h 2450"/>
                <a:gd name="T100" fmla="*/ 4812 w 5680"/>
                <a:gd name="T101" fmla="*/ 1418 h 2450"/>
                <a:gd name="T102" fmla="*/ 4908 w 5680"/>
                <a:gd name="T103" fmla="*/ 1597 h 2450"/>
                <a:gd name="T104" fmla="*/ 5003 w 5680"/>
                <a:gd name="T105" fmla="*/ 1994 h 2450"/>
                <a:gd name="T106" fmla="*/ 5097 w 5680"/>
                <a:gd name="T107" fmla="*/ 1958 h 2450"/>
                <a:gd name="T108" fmla="*/ 5192 w 5680"/>
                <a:gd name="T109" fmla="*/ 1757 h 2450"/>
                <a:gd name="T110" fmla="*/ 5286 w 5680"/>
                <a:gd name="T111" fmla="*/ 1615 h 2450"/>
                <a:gd name="T112" fmla="*/ 5381 w 5680"/>
                <a:gd name="T113" fmla="*/ 1169 h 2450"/>
                <a:gd name="T114" fmla="*/ 5476 w 5680"/>
                <a:gd name="T115" fmla="*/ 1234 h 2450"/>
                <a:gd name="T116" fmla="*/ 5570 w 5680"/>
                <a:gd name="T117" fmla="*/ 913 h 2450"/>
                <a:gd name="T118" fmla="*/ 5665 w 5680"/>
                <a:gd name="T119" fmla="*/ 2059 h 2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680" h="2450">
                  <a:moveTo>
                    <a:pt x="0" y="100"/>
                  </a:moveTo>
                  <a:lnTo>
                    <a:pt x="16" y="129"/>
                  </a:lnTo>
                  <a:lnTo>
                    <a:pt x="32" y="211"/>
                  </a:lnTo>
                  <a:lnTo>
                    <a:pt x="47" y="410"/>
                  </a:lnTo>
                  <a:lnTo>
                    <a:pt x="64" y="387"/>
                  </a:lnTo>
                  <a:lnTo>
                    <a:pt x="79" y="429"/>
                  </a:lnTo>
                  <a:lnTo>
                    <a:pt x="95" y="455"/>
                  </a:lnTo>
                  <a:lnTo>
                    <a:pt x="111" y="584"/>
                  </a:lnTo>
                  <a:lnTo>
                    <a:pt x="126" y="567"/>
                  </a:lnTo>
                  <a:lnTo>
                    <a:pt x="142" y="757"/>
                  </a:lnTo>
                  <a:lnTo>
                    <a:pt x="158" y="765"/>
                  </a:lnTo>
                  <a:lnTo>
                    <a:pt x="174" y="715"/>
                  </a:lnTo>
                  <a:lnTo>
                    <a:pt x="189" y="654"/>
                  </a:lnTo>
                  <a:lnTo>
                    <a:pt x="206" y="504"/>
                  </a:lnTo>
                  <a:lnTo>
                    <a:pt x="221" y="577"/>
                  </a:lnTo>
                  <a:lnTo>
                    <a:pt x="236" y="503"/>
                  </a:lnTo>
                  <a:lnTo>
                    <a:pt x="253" y="215"/>
                  </a:lnTo>
                  <a:lnTo>
                    <a:pt x="268" y="345"/>
                  </a:lnTo>
                  <a:lnTo>
                    <a:pt x="284" y="490"/>
                  </a:lnTo>
                  <a:lnTo>
                    <a:pt x="300" y="365"/>
                  </a:lnTo>
                  <a:lnTo>
                    <a:pt x="316" y="558"/>
                  </a:lnTo>
                  <a:lnTo>
                    <a:pt x="331" y="687"/>
                  </a:lnTo>
                  <a:lnTo>
                    <a:pt x="347" y="485"/>
                  </a:lnTo>
                  <a:lnTo>
                    <a:pt x="363" y="584"/>
                  </a:lnTo>
                  <a:lnTo>
                    <a:pt x="378" y="863"/>
                  </a:lnTo>
                  <a:lnTo>
                    <a:pt x="395" y="882"/>
                  </a:lnTo>
                  <a:lnTo>
                    <a:pt x="410" y="1174"/>
                  </a:lnTo>
                  <a:lnTo>
                    <a:pt x="426" y="1333"/>
                  </a:lnTo>
                  <a:lnTo>
                    <a:pt x="442" y="1352"/>
                  </a:lnTo>
                  <a:lnTo>
                    <a:pt x="458" y="1394"/>
                  </a:lnTo>
                  <a:lnTo>
                    <a:pt x="474" y="1747"/>
                  </a:lnTo>
                  <a:lnTo>
                    <a:pt x="489" y="1712"/>
                  </a:lnTo>
                  <a:lnTo>
                    <a:pt x="505" y="1587"/>
                  </a:lnTo>
                  <a:lnTo>
                    <a:pt x="521" y="1588"/>
                  </a:lnTo>
                  <a:lnTo>
                    <a:pt x="537" y="1615"/>
                  </a:lnTo>
                  <a:lnTo>
                    <a:pt x="552" y="1743"/>
                  </a:lnTo>
                  <a:lnTo>
                    <a:pt x="569" y="1874"/>
                  </a:lnTo>
                  <a:lnTo>
                    <a:pt x="584" y="1769"/>
                  </a:lnTo>
                  <a:lnTo>
                    <a:pt x="599" y="1721"/>
                  </a:lnTo>
                  <a:lnTo>
                    <a:pt x="616" y="1448"/>
                  </a:lnTo>
                  <a:lnTo>
                    <a:pt x="631" y="1408"/>
                  </a:lnTo>
                  <a:lnTo>
                    <a:pt x="647" y="1197"/>
                  </a:lnTo>
                  <a:lnTo>
                    <a:pt x="663" y="1160"/>
                  </a:lnTo>
                  <a:lnTo>
                    <a:pt x="679" y="1239"/>
                  </a:lnTo>
                  <a:lnTo>
                    <a:pt x="694" y="1201"/>
                  </a:lnTo>
                  <a:lnTo>
                    <a:pt x="710" y="1142"/>
                  </a:lnTo>
                  <a:lnTo>
                    <a:pt x="726" y="1172"/>
                  </a:lnTo>
                  <a:lnTo>
                    <a:pt x="741" y="1400"/>
                  </a:lnTo>
                  <a:lnTo>
                    <a:pt x="758" y="1507"/>
                  </a:lnTo>
                  <a:lnTo>
                    <a:pt x="773" y="1370"/>
                  </a:lnTo>
                  <a:lnTo>
                    <a:pt x="789" y="1288"/>
                  </a:lnTo>
                  <a:lnTo>
                    <a:pt x="805" y="1324"/>
                  </a:lnTo>
                  <a:lnTo>
                    <a:pt x="820" y="1171"/>
                  </a:lnTo>
                  <a:lnTo>
                    <a:pt x="836" y="1225"/>
                  </a:lnTo>
                  <a:lnTo>
                    <a:pt x="852" y="1054"/>
                  </a:lnTo>
                  <a:lnTo>
                    <a:pt x="868" y="1355"/>
                  </a:lnTo>
                  <a:lnTo>
                    <a:pt x="883" y="1638"/>
                  </a:lnTo>
                  <a:lnTo>
                    <a:pt x="900" y="1433"/>
                  </a:lnTo>
                  <a:lnTo>
                    <a:pt x="915" y="1495"/>
                  </a:lnTo>
                  <a:lnTo>
                    <a:pt x="932" y="1712"/>
                  </a:lnTo>
                  <a:lnTo>
                    <a:pt x="947" y="1689"/>
                  </a:lnTo>
                  <a:lnTo>
                    <a:pt x="962" y="1821"/>
                  </a:lnTo>
                  <a:lnTo>
                    <a:pt x="979" y="1881"/>
                  </a:lnTo>
                  <a:lnTo>
                    <a:pt x="994" y="1863"/>
                  </a:lnTo>
                  <a:lnTo>
                    <a:pt x="1010" y="1742"/>
                  </a:lnTo>
                  <a:lnTo>
                    <a:pt x="1026" y="1675"/>
                  </a:lnTo>
                  <a:lnTo>
                    <a:pt x="1042" y="1723"/>
                  </a:lnTo>
                  <a:lnTo>
                    <a:pt x="1057" y="1848"/>
                  </a:lnTo>
                  <a:lnTo>
                    <a:pt x="1073" y="1826"/>
                  </a:lnTo>
                  <a:lnTo>
                    <a:pt x="1089" y="1994"/>
                  </a:lnTo>
                  <a:lnTo>
                    <a:pt x="1104" y="1936"/>
                  </a:lnTo>
                  <a:lnTo>
                    <a:pt x="1121" y="1925"/>
                  </a:lnTo>
                  <a:lnTo>
                    <a:pt x="1136" y="1913"/>
                  </a:lnTo>
                  <a:lnTo>
                    <a:pt x="1152" y="1935"/>
                  </a:lnTo>
                  <a:lnTo>
                    <a:pt x="1168" y="1966"/>
                  </a:lnTo>
                  <a:lnTo>
                    <a:pt x="1183" y="1714"/>
                  </a:lnTo>
                  <a:lnTo>
                    <a:pt x="1199" y="1588"/>
                  </a:lnTo>
                  <a:lnTo>
                    <a:pt x="1215" y="1620"/>
                  </a:lnTo>
                  <a:lnTo>
                    <a:pt x="1231" y="1517"/>
                  </a:lnTo>
                  <a:lnTo>
                    <a:pt x="1246" y="1430"/>
                  </a:lnTo>
                  <a:lnTo>
                    <a:pt x="1263" y="1434"/>
                  </a:lnTo>
                  <a:lnTo>
                    <a:pt x="1278" y="1479"/>
                  </a:lnTo>
                  <a:lnTo>
                    <a:pt x="1294" y="1488"/>
                  </a:lnTo>
                  <a:lnTo>
                    <a:pt x="1310" y="1549"/>
                  </a:lnTo>
                  <a:lnTo>
                    <a:pt x="1325" y="1539"/>
                  </a:lnTo>
                  <a:lnTo>
                    <a:pt x="1341" y="1481"/>
                  </a:lnTo>
                  <a:lnTo>
                    <a:pt x="1357" y="1521"/>
                  </a:lnTo>
                  <a:lnTo>
                    <a:pt x="1373" y="1692"/>
                  </a:lnTo>
                  <a:lnTo>
                    <a:pt x="1389" y="1952"/>
                  </a:lnTo>
                  <a:lnTo>
                    <a:pt x="1405" y="1834"/>
                  </a:lnTo>
                  <a:lnTo>
                    <a:pt x="1420" y="1728"/>
                  </a:lnTo>
                  <a:lnTo>
                    <a:pt x="1436" y="1962"/>
                  </a:lnTo>
                  <a:lnTo>
                    <a:pt x="1452" y="2145"/>
                  </a:lnTo>
                  <a:lnTo>
                    <a:pt x="1467" y="2323"/>
                  </a:lnTo>
                  <a:lnTo>
                    <a:pt x="1484" y="2254"/>
                  </a:lnTo>
                  <a:lnTo>
                    <a:pt x="1499" y="2366"/>
                  </a:lnTo>
                  <a:lnTo>
                    <a:pt x="1515" y="2433"/>
                  </a:lnTo>
                  <a:lnTo>
                    <a:pt x="1531" y="2449"/>
                  </a:lnTo>
                  <a:lnTo>
                    <a:pt x="1546" y="1987"/>
                  </a:lnTo>
                  <a:lnTo>
                    <a:pt x="1562" y="2009"/>
                  </a:lnTo>
                  <a:lnTo>
                    <a:pt x="1578" y="1679"/>
                  </a:lnTo>
                  <a:lnTo>
                    <a:pt x="1594" y="1260"/>
                  </a:lnTo>
                  <a:lnTo>
                    <a:pt x="1609" y="1108"/>
                  </a:lnTo>
                  <a:lnTo>
                    <a:pt x="1626" y="1086"/>
                  </a:lnTo>
                  <a:lnTo>
                    <a:pt x="1641" y="1207"/>
                  </a:lnTo>
                  <a:lnTo>
                    <a:pt x="1656" y="1247"/>
                  </a:lnTo>
                  <a:lnTo>
                    <a:pt x="1673" y="863"/>
                  </a:lnTo>
                  <a:lnTo>
                    <a:pt x="1688" y="865"/>
                  </a:lnTo>
                  <a:lnTo>
                    <a:pt x="1704" y="476"/>
                  </a:lnTo>
                  <a:lnTo>
                    <a:pt x="1720" y="258"/>
                  </a:lnTo>
                  <a:lnTo>
                    <a:pt x="1736" y="299"/>
                  </a:lnTo>
                  <a:lnTo>
                    <a:pt x="1751" y="313"/>
                  </a:lnTo>
                  <a:lnTo>
                    <a:pt x="1768" y="74"/>
                  </a:lnTo>
                  <a:lnTo>
                    <a:pt x="1783" y="265"/>
                  </a:lnTo>
                  <a:lnTo>
                    <a:pt x="1799" y="281"/>
                  </a:lnTo>
                  <a:lnTo>
                    <a:pt x="1815" y="381"/>
                  </a:lnTo>
                  <a:lnTo>
                    <a:pt x="1830" y="575"/>
                  </a:lnTo>
                  <a:lnTo>
                    <a:pt x="1847" y="718"/>
                  </a:lnTo>
                  <a:lnTo>
                    <a:pt x="1862" y="939"/>
                  </a:lnTo>
                  <a:lnTo>
                    <a:pt x="1878" y="721"/>
                  </a:lnTo>
                  <a:lnTo>
                    <a:pt x="1894" y="418"/>
                  </a:lnTo>
                  <a:lnTo>
                    <a:pt x="1909" y="627"/>
                  </a:lnTo>
                  <a:lnTo>
                    <a:pt x="1925" y="531"/>
                  </a:lnTo>
                  <a:lnTo>
                    <a:pt x="1941" y="693"/>
                  </a:lnTo>
                  <a:lnTo>
                    <a:pt x="1957" y="587"/>
                  </a:lnTo>
                  <a:lnTo>
                    <a:pt x="1972" y="573"/>
                  </a:lnTo>
                  <a:lnTo>
                    <a:pt x="1989" y="816"/>
                  </a:lnTo>
                  <a:lnTo>
                    <a:pt x="2004" y="605"/>
                  </a:lnTo>
                  <a:lnTo>
                    <a:pt x="2019" y="174"/>
                  </a:lnTo>
                  <a:lnTo>
                    <a:pt x="2036" y="160"/>
                  </a:lnTo>
                  <a:lnTo>
                    <a:pt x="2051" y="418"/>
                  </a:lnTo>
                  <a:lnTo>
                    <a:pt x="2067" y="237"/>
                  </a:lnTo>
                  <a:lnTo>
                    <a:pt x="2083" y="190"/>
                  </a:lnTo>
                  <a:lnTo>
                    <a:pt x="2099" y="248"/>
                  </a:lnTo>
                  <a:lnTo>
                    <a:pt x="2114" y="304"/>
                  </a:lnTo>
                  <a:lnTo>
                    <a:pt x="2131" y="406"/>
                  </a:lnTo>
                  <a:lnTo>
                    <a:pt x="2146" y="478"/>
                  </a:lnTo>
                  <a:lnTo>
                    <a:pt x="2161" y="131"/>
                  </a:lnTo>
                  <a:lnTo>
                    <a:pt x="2178" y="113"/>
                  </a:lnTo>
                  <a:lnTo>
                    <a:pt x="2193" y="255"/>
                  </a:lnTo>
                  <a:lnTo>
                    <a:pt x="2209" y="401"/>
                  </a:lnTo>
                  <a:lnTo>
                    <a:pt x="2225" y="681"/>
                  </a:lnTo>
                  <a:lnTo>
                    <a:pt x="2241" y="735"/>
                  </a:lnTo>
                  <a:lnTo>
                    <a:pt x="2257" y="888"/>
                  </a:lnTo>
                  <a:lnTo>
                    <a:pt x="2272" y="891"/>
                  </a:lnTo>
                  <a:lnTo>
                    <a:pt x="2288" y="938"/>
                  </a:lnTo>
                  <a:lnTo>
                    <a:pt x="2304" y="1143"/>
                  </a:lnTo>
                  <a:lnTo>
                    <a:pt x="2320" y="1159"/>
                  </a:lnTo>
                  <a:lnTo>
                    <a:pt x="2335" y="1119"/>
                  </a:lnTo>
                  <a:lnTo>
                    <a:pt x="2352" y="1317"/>
                  </a:lnTo>
                  <a:lnTo>
                    <a:pt x="2367" y="1473"/>
                  </a:lnTo>
                  <a:lnTo>
                    <a:pt x="2382" y="1600"/>
                  </a:lnTo>
                  <a:lnTo>
                    <a:pt x="2399" y="1553"/>
                  </a:lnTo>
                  <a:lnTo>
                    <a:pt x="2414" y="1752"/>
                  </a:lnTo>
                  <a:lnTo>
                    <a:pt x="2430" y="1602"/>
                  </a:lnTo>
                  <a:lnTo>
                    <a:pt x="2446" y="1674"/>
                  </a:lnTo>
                  <a:lnTo>
                    <a:pt x="2462" y="1715"/>
                  </a:lnTo>
                  <a:lnTo>
                    <a:pt x="2477" y="1869"/>
                  </a:lnTo>
                  <a:lnTo>
                    <a:pt x="2493" y="2007"/>
                  </a:lnTo>
                  <a:lnTo>
                    <a:pt x="2509" y="2054"/>
                  </a:lnTo>
                  <a:lnTo>
                    <a:pt x="2524" y="1902"/>
                  </a:lnTo>
                  <a:lnTo>
                    <a:pt x="2541" y="1865"/>
                  </a:lnTo>
                  <a:lnTo>
                    <a:pt x="2556" y="1877"/>
                  </a:lnTo>
                  <a:lnTo>
                    <a:pt x="2572" y="1944"/>
                  </a:lnTo>
                  <a:lnTo>
                    <a:pt x="2588" y="2081"/>
                  </a:lnTo>
                  <a:lnTo>
                    <a:pt x="2604" y="2204"/>
                  </a:lnTo>
                  <a:lnTo>
                    <a:pt x="2619" y="2169"/>
                  </a:lnTo>
                  <a:lnTo>
                    <a:pt x="2635" y="2275"/>
                  </a:lnTo>
                  <a:lnTo>
                    <a:pt x="2651" y="2332"/>
                  </a:lnTo>
                  <a:lnTo>
                    <a:pt x="2667" y="2187"/>
                  </a:lnTo>
                  <a:lnTo>
                    <a:pt x="2683" y="2193"/>
                  </a:lnTo>
                  <a:lnTo>
                    <a:pt x="2698" y="2339"/>
                  </a:lnTo>
                  <a:lnTo>
                    <a:pt x="2715" y="2241"/>
                  </a:lnTo>
                  <a:lnTo>
                    <a:pt x="2730" y="2154"/>
                  </a:lnTo>
                  <a:lnTo>
                    <a:pt x="2745" y="1946"/>
                  </a:lnTo>
                  <a:lnTo>
                    <a:pt x="2762" y="1915"/>
                  </a:lnTo>
                  <a:lnTo>
                    <a:pt x="2777" y="2110"/>
                  </a:lnTo>
                  <a:lnTo>
                    <a:pt x="2793" y="1780"/>
                  </a:lnTo>
                  <a:lnTo>
                    <a:pt x="2809" y="1583"/>
                  </a:lnTo>
                  <a:lnTo>
                    <a:pt x="2825" y="1715"/>
                  </a:lnTo>
                  <a:lnTo>
                    <a:pt x="2840" y="1593"/>
                  </a:lnTo>
                  <a:lnTo>
                    <a:pt x="2856" y="1614"/>
                  </a:lnTo>
                  <a:lnTo>
                    <a:pt x="2872" y="1118"/>
                  </a:lnTo>
                  <a:lnTo>
                    <a:pt x="2887" y="1134"/>
                  </a:lnTo>
                  <a:lnTo>
                    <a:pt x="2904" y="912"/>
                  </a:lnTo>
                  <a:lnTo>
                    <a:pt x="2919" y="753"/>
                  </a:lnTo>
                  <a:lnTo>
                    <a:pt x="2935" y="873"/>
                  </a:lnTo>
                  <a:lnTo>
                    <a:pt x="2951" y="833"/>
                  </a:lnTo>
                  <a:lnTo>
                    <a:pt x="2967" y="788"/>
                  </a:lnTo>
                  <a:lnTo>
                    <a:pt x="2982" y="881"/>
                  </a:lnTo>
                  <a:lnTo>
                    <a:pt x="2998" y="344"/>
                  </a:lnTo>
                  <a:lnTo>
                    <a:pt x="3014" y="91"/>
                  </a:lnTo>
                  <a:lnTo>
                    <a:pt x="3029" y="478"/>
                  </a:lnTo>
                  <a:lnTo>
                    <a:pt x="3046" y="854"/>
                  </a:lnTo>
                  <a:lnTo>
                    <a:pt x="3061" y="606"/>
                  </a:lnTo>
                  <a:lnTo>
                    <a:pt x="3077" y="538"/>
                  </a:lnTo>
                  <a:lnTo>
                    <a:pt x="3093" y="687"/>
                  </a:lnTo>
                  <a:lnTo>
                    <a:pt x="3108" y="427"/>
                  </a:lnTo>
                  <a:lnTo>
                    <a:pt x="3124" y="248"/>
                  </a:lnTo>
                  <a:lnTo>
                    <a:pt x="3140" y="236"/>
                  </a:lnTo>
                  <a:lnTo>
                    <a:pt x="3156" y="261"/>
                  </a:lnTo>
                  <a:lnTo>
                    <a:pt x="3172" y="278"/>
                  </a:lnTo>
                  <a:lnTo>
                    <a:pt x="3188" y="318"/>
                  </a:lnTo>
                  <a:lnTo>
                    <a:pt x="3203" y="243"/>
                  </a:lnTo>
                  <a:lnTo>
                    <a:pt x="3219" y="343"/>
                  </a:lnTo>
                  <a:lnTo>
                    <a:pt x="3235" y="0"/>
                  </a:lnTo>
                  <a:lnTo>
                    <a:pt x="3250" y="148"/>
                  </a:lnTo>
                  <a:lnTo>
                    <a:pt x="3267" y="157"/>
                  </a:lnTo>
                  <a:lnTo>
                    <a:pt x="3282" y="61"/>
                  </a:lnTo>
                  <a:lnTo>
                    <a:pt x="3298" y="156"/>
                  </a:lnTo>
                  <a:lnTo>
                    <a:pt x="3314" y="353"/>
                  </a:lnTo>
                  <a:lnTo>
                    <a:pt x="3330" y="553"/>
                  </a:lnTo>
                  <a:lnTo>
                    <a:pt x="3345" y="550"/>
                  </a:lnTo>
                  <a:lnTo>
                    <a:pt x="3361" y="780"/>
                  </a:lnTo>
                  <a:lnTo>
                    <a:pt x="3377" y="770"/>
                  </a:lnTo>
                  <a:lnTo>
                    <a:pt x="3392" y="699"/>
                  </a:lnTo>
                  <a:lnTo>
                    <a:pt x="3409" y="619"/>
                  </a:lnTo>
                  <a:lnTo>
                    <a:pt x="3424" y="331"/>
                  </a:lnTo>
                  <a:lnTo>
                    <a:pt x="3440" y="303"/>
                  </a:lnTo>
                  <a:lnTo>
                    <a:pt x="3456" y="267"/>
                  </a:lnTo>
                  <a:lnTo>
                    <a:pt x="3471" y="219"/>
                  </a:lnTo>
                  <a:lnTo>
                    <a:pt x="3487" y="290"/>
                  </a:lnTo>
                  <a:lnTo>
                    <a:pt x="3503" y="416"/>
                  </a:lnTo>
                  <a:lnTo>
                    <a:pt x="3519" y="345"/>
                  </a:lnTo>
                  <a:lnTo>
                    <a:pt x="3534" y="583"/>
                  </a:lnTo>
                  <a:lnTo>
                    <a:pt x="3551" y="846"/>
                  </a:lnTo>
                  <a:lnTo>
                    <a:pt x="3566" y="1018"/>
                  </a:lnTo>
                  <a:lnTo>
                    <a:pt x="3582" y="892"/>
                  </a:lnTo>
                  <a:lnTo>
                    <a:pt x="3598" y="925"/>
                  </a:lnTo>
                  <a:lnTo>
                    <a:pt x="3613" y="1033"/>
                  </a:lnTo>
                  <a:lnTo>
                    <a:pt x="3630" y="1097"/>
                  </a:lnTo>
                  <a:lnTo>
                    <a:pt x="3645" y="1018"/>
                  </a:lnTo>
                  <a:lnTo>
                    <a:pt x="3661" y="883"/>
                  </a:lnTo>
                  <a:lnTo>
                    <a:pt x="3677" y="1056"/>
                  </a:lnTo>
                  <a:lnTo>
                    <a:pt x="3692" y="1234"/>
                  </a:lnTo>
                  <a:lnTo>
                    <a:pt x="3708" y="1195"/>
                  </a:lnTo>
                  <a:lnTo>
                    <a:pt x="3724" y="1299"/>
                  </a:lnTo>
                  <a:lnTo>
                    <a:pt x="3740" y="1241"/>
                  </a:lnTo>
                  <a:lnTo>
                    <a:pt x="3755" y="1207"/>
                  </a:lnTo>
                  <a:lnTo>
                    <a:pt x="3772" y="1187"/>
                  </a:lnTo>
                  <a:lnTo>
                    <a:pt x="3787" y="1210"/>
                  </a:lnTo>
                  <a:lnTo>
                    <a:pt x="3803" y="1115"/>
                  </a:lnTo>
                  <a:lnTo>
                    <a:pt x="3819" y="1009"/>
                  </a:lnTo>
                  <a:lnTo>
                    <a:pt x="3834" y="1084"/>
                  </a:lnTo>
                  <a:lnTo>
                    <a:pt x="3850" y="1082"/>
                  </a:lnTo>
                  <a:lnTo>
                    <a:pt x="3866" y="1164"/>
                  </a:lnTo>
                  <a:lnTo>
                    <a:pt x="3882" y="907"/>
                  </a:lnTo>
                  <a:lnTo>
                    <a:pt x="3897" y="718"/>
                  </a:lnTo>
                  <a:lnTo>
                    <a:pt x="3914" y="672"/>
                  </a:lnTo>
                  <a:lnTo>
                    <a:pt x="3929" y="552"/>
                  </a:lnTo>
                  <a:lnTo>
                    <a:pt x="3944" y="637"/>
                  </a:lnTo>
                  <a:lnTo>
                    <a:pt x="3961" y="684"/>
                  </a:lnTo>
                  <a:lnTo>
                    <a:pt x="3976" y="592"/>
                  </a:lnTo>
                  <a:lnTo>
                    <a:pt x="3992" y="445"/>
                  </a:lnTo>
                  <a:lnTo>
                    <a:pt x="4008" y="628"/>
                  </a:lnTo>
                  <a:lnTo>
                    <a:pt x="4024" y="639"/>
                  </a:lnTo>
                  <a:lnTo>
                    <a:pt x="4040" y="593"/>
                  </a:lnTo>
                  <a:lnTo>
                    <a:pt x="4055" y="629"/>
                  </a:lnTo>
                  <a:lnTo>
                    <a:pt x="4071" y="723"/>
                  </a:lnTo>
                  <a:lnTo>
                    <a:pt x="4087" y="688"/>
                  </a:lnTo>
                  <a:lnTo>
                    <a:pt x="4103" y="674"/>
                  </a:lnTo>
                  <a:lnTo>
                    <a:pt x="4118" y="789"/>
                  </a:lnTo>
                  <a:lnTo>
                    <a:pt x="4135" y="708"/>
                  </a:lnTo>
                  <a:lnTo>
                    <a:pt x="4150" y="785"/>
                  </a:lnTo>
                  <a:lnTo>
                    <a:pt x="4166" y="881"/>
                  </a:lnTo>
                  <a:lnTo>
                    <a:pt x="4182" y="893"/>
                  </a:lnTo>
                  <a:lnTo>
                    <a:pt x="4197" y="1155"/>
                  </a:lnTo>
                  <a:lnTo>
                    <a:pt x="4213" y="972"/>
                  </a:lnTo>
                  <a:lnTo>
                    <a:pt x="4229" y="1015"/>
                  </a:lnTo>
                  <a:lnTo>
                    <a:pt x="4245" y="946"/>
                  </a:lnTo>
                  <a:lnTo>
                    <a:pt x="4260" y="898"/>
                  </a:lnTo>
                  <a:lnTo>
                    <a:pt x="4277" y="775"/>
                  </a:lnTo>
                  <a:lnTo>
                    <a:pt x="4292" y="899"/>
                  </a:lnTo>
                  <a:lnTo>
                    <a:pt x="4307" y="846"/>
                  </a:lnTo>
                  <a:lnTo>
                    <a:pt x="4324" y="935"/>
                  </a:lnTo>
                  <a:lnTo>
                    <a:pt x="4339" y="925"/>
                  </a:lnTo>
                  <a:lnTo>
                    <a:pt x="4355" y="942"/>
                  </a:lnTo>
                  <a:lnTo>
                    <a:pt x="4371" y="905"/>
                  </a:lnTo>
                  <a:lnTo>
                    <a:pt x="4387" y="1172"/>
                  </a:lnTo>
                  <a:lnTo>
                    <a:pt x="4402" y="1275"/>
                  </a:lnTo>
                  <a:lnTo>
                    <a:pt x="4418" y="1193"/>
                  </a:lnTo>
                  <a:lnTo>
                    <a:pt x="4434" y="1165"/>
                  </a:lnTo>
                  <a:lnTo>
                    <a:pt x="4450" y="1198"/>
                  </a:lnTo>
                  <a:lnTo>
                    <a:pt x="4466" y="1386"/>
                  </a:lnTo>
                  <a:lnTo>
                    <a:pt x="4481" y="1393"/>
                  </a:lnTo>
                  <a:lnTo>
                    <a:pt x="4498" y="1365"/>
                  </a:lnTo>
                  <a:lnTo>
                    <a:pt x="4513" y="1328"/>
                  </a:lnTo>
                  <a:lnTo>
                    <a:pt x="4528" y="1217"/>
                  </a:lnTo>
                  <a:lnTo>
                    <a:pt x="4545" y="1015"/>
                  </a:lnTo>
                  <a:lnTo>
                    <a:pt x="4560" y="993"/>
                  </a:lnTo>
                  <a:lnTo>
                    <a:pt x="4576" y="995"/>
                  </a:lnTo>
                  <a:lnTo>
                    <a:pt x="4592" y="1078"/>
                  </a:lnTo>
                  <a:lnTo>
                    <a:pt x="4608" y="1159"/>
                  </a:lnTo>
                  <a:lnTo>
                    <a:pt x="4623" y="1238"/>
                  </a:lnTo>
                  <a:lnTo>
                    <a:pt x="4640" y="1376"/>
                  </a:lnTo>
                  <a:lnTo>
                    <a:pt x="4655" y="1343"/>
                  </a:lnTo>
                  <a:lnTo>
                    <a:pt x="4670" y="1381"/>
                  </a:lnTo>
                  <a:lnTo>
                    <a:pt x="4687" y="1433"/>
                  </a:lnTo>
                  <a:lnTo>
                    <a:pt x="4702" y="1350"/>
                  </a:lnTo>
                  <a:lnTo>
                    <a:pt x="4718" y="1365"/>
                  </a:lnTo>
                  <a:lnTo>
                    <a:pt x="4734" y="1419"/>
                  </a:lnTo>
                  <a:lnTo>
                    <a:pt x="4750" y="1488"/>
                  </a:lnTo>
                  <a:lnTo>
                    <a:pt x="4765" y="1367"/>
                  </a:lnTo>
                  <a:lnTo>
                    <a:pt x="4781" y="1389"/>
                  </a:lnTo>
                  <a:lnTo>
                    <a:pt x="4797" y="1483"/>
                  </a:lnTo>
                  <a:lnTo>
                    <a:pt x="4812" y="1418"/>
                  </a:lnTo>
                  <a:lnTo>
                    <a:pt x="4829" y="1523"/>
                  </a:lnTo>
                  <a:lnTo>
                    <a:pt x="4844" y="1531"/>
                  </a:lnTo>
                  <a:lnTo>
                    <a:pt x="4860" y="1532"/>
                  </a:lnTo>
                  <a:lnTo>
                    <a:pt x="4876" y="1627"/>
                  </a:lnTo>
                  <a:lnTo>
                    <a:pt x="4891" y="1575"/>
                  </a:lnTo>
                  <a:lnTo>
                    <a:pt x="4908" y="1597"/>
                  </a:lnTo>
                  <a:lnTo>
                    <a:pt x="4923" y="1691"/>
                  </a:lnTo>
                  <a:lnTo>
                    <a:pt x="4939" y="1866"/>
                  </a:lnTo>
                  <a:lnTo>
                    <a:pt x="4955" y="1910"/>
                  </a:lnTo>
                  <a:lnTo>
                    <a:pt x="4971" y="1888"/>
                  </a:lnTo>
                  <a:lnTo>
                    <a:pt x="4986" y="2030"/>
                  </a:lnTo>
                  <a:lnTo>
                    <a:pt x="5003" y="1994"/>
                  </a:lnTo>
                  <a:lnTo>
                    <a:pt x="5018" y="2153"/>
                  </a:lnTo>
                  <a:lnTo>
                    <a:pt x="5033" y="2085"/>
                  </a:lnTo>
                  <a:lnTo>
                    <a:pt x="5050" y="2064"/>
                  </a:lnTo>
                  <a:lnTo>
                    <a:pt x="5065" y="2300"/>
                  </a:lnTo>
                  <a:lnTo>
                    <a:pt x="5081" y="2121"/>
                  </a:lnTo>
                  <a:lnTo>
                    <a:pt x="5097" y="1958"/>
                  </a:lnTo>
                  <a:lnTo>
                    <a:pt x="5113" y="1931"/>
                  </a:lnTo>
                  <a:lnTo>
                    <a:pt x="5128" y="1840"/>
                  </a:lnTo>
                  <a:lnTo>
                    <a:pt x="5144" y="2061"/>
                  </a:lnTo>
                  <a:lnTo>
                    <a:pt x="5160" y="2116"/>
                  </a:lnTo>
                  <a:lnTo>
                    <a:pt x="5175" y="1740"/>
                  </a:lnTo>
                  <a:lnTo>
                    <a:pt x="5192" y="1757"/>
                  </a:lnTo>
                  <a:lnTo>
                    <a:pt x="5207" y="1766"/>
                  </a:lnTo>
                  <a:lnTo>
                    <a:pt x="5223" y="1763"/>
                  </a:lnTo>
                  <a:lnTo>
                    <a:pt x="5239" y="1804"/>
                  </a:lnTo>
                  <a:lnTo>
                    <a:pt x="5254" y="1715"/>
                  </a:lnTo>
                  <a:lnTo>
                    <a:pt x="5270" y="1722"/>
                  </a:lnTo>
                  <a:lnTo>
                    <a:pt x="5286" y="1615"/>
                  </a:lnTo>
                  <a:lnTo>
                    <a:pt x="5302" y="1627"/>
                  </a:lnTo>
                  <a:lnTo>
                    <a:pt x="5317" y="1590"/>
                  </a:lnTo>
                  <a:lnTo>
                    <a:pt x="5334" y="1492"/>
                  </a:lnTo>
                  <a:lnTo>
                    <a:pt x="5349" y="1303"/>
                  </a:lnTo>
                  <a:lnTo>
                    <a:pt x="5365" y="1111"/>
                  </a:lnTo>
                  <a:lnTo>
                    <a:pt x="5381" y="1169"/>
                  </a:lnTo>
                  <a:lnTo>
                    <a:pt x="5396" y="1188"/>
                  </a:lnTo>
                  <a:lnTo>
                    <a:pt x="5413" y="1270"/>
                  </a:lnTo>
                  <a:lnTo>
                    <a:pt x="5428" y="1403"/>
                  </a:lnTo>
                  <a:lnTo>
                    <a:pt x="5444" y="1356"/>
                  </a:lnTo>
                  <a:lnTo>
                    <a:pt x="5460" y="1258"/>
                  </a:lnTo>
                  <a:lnTo>
                    <a:pt x="5476" y="1234"/>
                  </a:lnTo>
                  <a:lnTo>
                    <a:pt x="5491" y="1288"/>
                  </a:lnTo>
                  <a:lnTo>
                    <a:pt x="5507" y="1255"/>
                  </a:lnTo>
                  <a:lnTo>
                    <a:pt x="5523" y="1184"/>
                  </a:lnTo>
                  <a:lnTo>
                    <a:pt x="5538" y="1227"/>
                  </a:lnTo>
                  <a:lnTo>
                    <a:pt x="5555" y="1052"/>
                  </a:lnTo>
                  <a:lnTo>
                    <a:pt x="5570" y="913"/>
                  </a:lnTo>
                  <a:lnTo>
                    <a:pt x="5586" y="1086"/>
                  </a:lnTo>
                  <a:lnTo>
                    <a:pt x="5602" y="1334"/>
                  </a:lnTo>
                  <a:lnTo>
                    <a:pt x="5617" y="1908"/>
                  </a:lnTo>
                  <a:lnTo>
                    <a:pt x="5633" y="1904"/>
                  </a:lnTo>
                  <a:lnTo>
                    <a:pt x="5649" y="1747"/>
                  </a:lnTo>
                  <a:lnTo>
                    <a:pt x="5665" y="2059"/>
                  </a:lnTo>
                  <a:lnTo>
                    <a:pt x="5680" y="2450"/>
                  </a:lnTo>
                </a:path>
              </a:pathLst>
            </a:custGeom>
            <a:noFill/>
            <a:ln w="38100" cap="rnd">
              <a:solidFill>
                <a:srgbClr val="BABAB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cxnSp>
          <p:nvCxnSpPr>
            <p:cNvPr id="4" name="Straight Connector 3">
              <a:extLst>
                <a:ext uri="{FF2B5EF4-FFF2-40B4-BE49-F238E27FC236}">
                  <a16:creationId xmlns:a16="http://schemas.microsoft.com/office/drawing/2014/main" id="{BF31CE18-820F-4E2A-B7B4-50C27CE32127}"/>
                </a:ext>
              </a:extLst>
            </p:cNvPr>
            <p:cNvCxnSpPr>
              <a:cxnSpLocks/>
            </p:cNvCxnSpPr>
            <p:nvPr/>
          </p:nvCxnSpPr>
          <p:spPr>
            <a:xfrm>
              <a:off x="10450513" y="5365750"/>
              <a:ext cx="0" cy="219710"/>
            </a:xfrm>
            <a:prstGeom prst="line">
              <a:avLst/>
            </a:prstGeom>
            <a:ln w="38100" cap="rnd">
              <a:solidFill>
                <a:srgbClr val="BABABA"/>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63719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6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wipe(down)">
                                      <p:cBhvr>
                                        <p:cTn id="16" dur="600"/>
                                        <p:tgtEl>
                                          <p:spTgt spid="55"/>
                                        </p:tgtEl>
                                      </p:cBhvr>
                                    </p:animEffect>
                                  </p:childTnLst>
                                </p:cTn>
                              </p:par>
                              <p:par>
                                <p:cTn id="17" presetID="22" presetClass="entr" presetSubtype="8" fill="hold"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left)">
                                      <p:cBhvr>
                                        <p:cTn id="19" dur="600"/>
                                        <p:tgtEl>
                                          <p:spTgt spid="54"/>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wipe(left)">
                                      <p:cBhvr>
                                        <p:cTn id="22" dur="600"/>
                                        <p:tgtEl>
                                          <p:spTgt spid="33"/>
                                        </p:tgtEl>
                                      </p:cBhvr>
                                    </p:animEffect>
                                  </p:childTnLst>
                                </p:cTn>
                              </p:par>
                              <p:par>
                                <p:cTn id="23" presetID="22" presetClass="entr" presetSubtype="4"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wipe(down)">
                                      <p:cBhvr>
                                        <p:cTn id="25" dur="600"/>
                                        <p:tgtEl>
                                          <p:spTgt spid="56"/>
                                        </p:tgtEl>
                                      </p:cBhvr>
                                    </p:animEffect>
                                  </p:childTnLst>
                                </p:cTn>
                              </p:par>
                              <p:par>
                                <p:cTn id="26" presetID="10" presetClass="entr" presetSubtype="0" fill="hold" nodeType="with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600"/>
                                        <p:tgtEl>
                                          <p:spTgt spid="21"/>
                                        </p:tgtEl>
                                      </p:cBhvr>
                                    </p:animEffect>
                                  </p:childTnLst>
                                </p:cTn>
                              </p:par>
                            </p:childTnLst>
                          </p:cTn>
                        </p:par>
                        <p:par>
                          <p:cTn id="29" fill="hold">
                            <p:stCondLst>
                              <p:cond delay="600"/>
                            </p:stCondLst>
                            <p:childTnLst>
                              <p:par>
                                <p:cTn id="30" presetID="22" presetClass="entr" presetSubtype="8"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600"/>
                                        <p:tgtEl>
                                          <p:spTgt spid="34"/>
                                        </p:tgtEl>
                                      </p:cBhvr>
                                    </p:animEffect>
                                  </p:childTnLst>
                                </p:cTn>
                              </p:par>
                            </p:childTnLst>
                          </p:cTn>
                        </p:par>
                        <p:par>
                          <p:cTn id="33" fill="hold">
                            <p:stCondLst>
                              <p:cond delay="1200"/>
                            </p:stCondLst>
                            <p:childTnLst>
                              <p:par>
                                <p:cTn id="34" presetID="10" presetClass="entr" presetSubtype="0" fill="hold"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600"/>
                                        <p:tgtEl>
                                          <p:spTgt spid="18"/>
                                        </p:tgtEl>
                                      </p:cBhvr>
                                    </p:animEffect>
                                  </p:childTnLst>
                                </p:cTn>
                              </p:par>
                              <p:par>
                                <p:cTn id="37" presetID="10" presetClass="entr" presetSubtype="0" fill="hold" nodeType="withEffect">
                                  <p:stCondLst>
                                    <p:cond delay="0"/>
                                  </p:stCondLst>
                                  <p:childTnLst>
                                    <p:set>
                                      <p:cBhvr>
                                        <p:cTn id="38" dur="1" fill="hold">
                                          <p:stCondLst>
                                            <p:cond delay="0"/>
                                          </p:stCondLst>
                                        </p:cTn>
                                        <p:tgtEl>
                                          <p:spTgt spid="1027"/>
                                        </p:tgtEl>
                                        <p:attrNameLst>
                                          <p:attrName>style.visibility</p:attrName>
                                        </p:attrNameLst>
                                      </p:cBhvr>
                                      <p:to>
                                        <p:strVal val="visible"/>
                                      </p:to>
                                    </p:set>
                                    <p:animEffect transition="in" filter="fade">
                                      <p:cBhvr>
                                        <p:cTn id="39" dur="600"/>
                                        <p:tgtEl>
                                          <p:spTgt spid="1027"/>
                                        </p:tgtEl>
                                      </p:cBhvr>
                                    </p:animEffect>
                                  </p:childTnLst>
                                </p:cTn>
                              </p:par>
                              <p:par>
                                <p:cTn id="40" presetID="10"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600"/>
                                        <p:tgtEl>
                                          <p:spTgt spid="38"/>
                                        </p:tgtEl>
                                      </p:cBhvr>
                                    </p:animEffect>
                                  </p:childTnLst>
                                </p:cTn>
                              </p:par>
                              <p:par>
                                <p:cTn id="43" presetID="10" presetClass="entr" presetSubtype="0" fill="hold" nodeType="withEffect">
                                  <p:stCondLst>
                                    <p:cond delay="0"/>
                                  </p:stCondLst>
                                  <p:childTnLst>
                                    <p:set>
                                      <p:cBhvr>
                                        <p:cTn id="44" dur="1" fill="hold">
                                          <p:stCondLst>
                                            <p:cond delay="0"/>
                                          </p:stCondLst>
                                        </p:cTn>
                                        <p:tgtEl>
                                          <p:spTgt spid="1028"/>
                                        </p:tgtEl>
                                        <p:attrNameLst>
                                          <p:attrName>style.visibility</p:attrName>
                                        </p:attrNameLst>
                                      </p:cBhvr>
                                      <p:to>
                                        <p:strVal val="visible"/>
                                      </p:to>
                                    </p:set>
                                    <p:animEffect transition="in" filter="fade">
                                      <p:cBhvr>
                                        <p:cTn id="45" dur="600"/>
                                        <p:tgtEl>
                                          <p:spTgt spid="1028"/>
                                        </p:tgtEl>
                                      </p:cBhvr>
                                    </p:animEffect>
                                  </p:childTnLst>
                                </p:cTn>
                              </p:par>
                            </p:childTnLst>
                          </p:cTn>
                        </p:par>
                        <p:par>
                          <p:cTn id="46" fill="hold">
                            <p:stCondLst>
                              <p:cond delay="1800"/>
                            </p:stCondLst>
                            <p:childTnLst>
                              <p:par>
                                <p:cTn id="47" presetID="22" presetClass="entr" presetSubtype="8" fill="hold" grpId="0" nodeType="afterEffect">
                                  <p:stCondLst>
                                    <p:cond delay="0"/>
                                  </p:stCondLst>
                                  <p:childTnLst>
                                    <p:set>
                                      <p:cBhvr>
                                        <p:cTn id="48" dur="1" fill="hold">
                                          <p:stCondLst>
                                            <p:cond delay="0"/>
                                          </p:stCondLst>
                                        </p:cTn>
                                        <p:tgtEl>
                                          <p:spTgt spid="57"/>
                                        </p:tgtEl>
                                        <p:attrNameLst>
                                          <p:attrName>style.visibility</p:attrName>
                                        </p:attrNameLst>
                                      </p:cBhvr>
                                      <p:to>
                                        <p:strVal val="visible"/>
                                      </p:to>
                                    </p:set>
                                    <p:animEffect transition="in" filter="wipe(left)">
                                      <p:cBhvr>
                                        <p:cTn id="49" dur="150"/>
                                        <p:tgtEl>
                                          <p:spTgt spid="57"/>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heel(1)">
                                      <p:cBhvr>
                                        <p:cTn id="54" dur="400"/>
                                        <p:tgtEl>
                                          <p:spTgt spid="19"/>
                                        </p:tgtEl>
                                      </p:cBhvr>
                                    </p:animEffect>
                                  </p:childTnLst>
                                </p:cTn>
                              </p:par>
                            </p:childTnLst>
                          </p:cTn>
                        </p:par>
                        <p:par>
                          <p:cTn id="55" fill="hold">
                            <p:stCondLst>
                              <p:cond delay="400"/>
                            </p:stCondLst>
                            <p:childTnLst>
                              <p:par>
                                <p:cTn id="56" presetID="21" presetClass="entr" presetSubtype="1" fill="hold" grpId="0" nodeType="after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wheel(1)">
                                      <p:cBhvr>
                                        <p:cTn id="58" dur="400"/>
                                        <p:tgtEl>
                                          <p:spTgt spid="20"/>
                                        </p:tgtEl>
                                      </p:cBhvr>
                                    </p:animEffect>
                                  </p:childTnLst>
                                </p:cTn>
                              </p:par>
                            </p:childTnLst>
                          </p:cTn>
                        </p:par>
                        <p:par>
                          <p:cTn id="59" fill="hold">
                            <p:stCondLst>
                              <p:cond delay="800"/>
                            </p:stCondLst>
                            <p:childTnLst>
                              <p:par>
                                <p:cTn id="60" presetID="21" presetClass="entr" presetSubtype="1"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heel(1)">
                                      <p:cBhvr>
                                        <p:cTn id="62" dur="4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5" grpId="0"/>
      <p:bldP spid="12" grpId="0"/>
      <p:bldP spid="57" grpId="0" animBg="1"/>
      <p:bldP spid="34" grpId="0" animBg="1"/>
      <p:bldP spid="22" grpId="0" animBg="1"/>
      <p:bldP spid="20" grpId="0" animBg="1"/>
      <p:bldP spid="1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Recession Shadows">
            <a:extLst>
              <a:ext uri="{FF2B5EF4-FFF2-40B4-BE49-F238E27FC236}">
                <a16:creationId xmlns:a16="http://schemas.microsoft.com/office/drawing/2014/main" id="{0A1A466B-99C0-4B2A-983C-4C0958DD0C8C}"/>
              </a:ext>
            </a:extLst>
          </p:cNvPr>
          <p:cNvGrpSpPr/>
          <p:nvPr/>
        </p:nvGrpSpPr>
        <p:grpSpPr>
          <a:xfrm>
            <a:off x="1620838" y="1679575"/>
            <a:ext cx="7550150" cy="3816350"/>
            <a:chOff x="1620838" y="1679575"/>
            <a:chExt cx="7550150" cy="3816350"/>
          </a:xfrm>
          <a:solidFill>
            <a:srgbClr val="B3B3B3">
              <a:alpha val="40000"/>
            </a:srgbClr>
          </a:solidFill>
        </p:grpSpPr>
        <p:sp>
          <p:nvSpPr>
            <p:cNvPr id="11" name="Rectangle 7">
              <a:extLst>
                <a:ext uri="{FF2B5EF4-FFF2-40B4-BE49-F238E27FC236}">
                  <a16:creationId xmlns:a16="http://schemas.microsoft.com/office/drawing/2014/main" id="{50B60127-E59F-4699-877E-9B9C601FA062}"/>
                </a:ext>
              </a:extLst>
            </p:cNvPr>
            <p:cNvSpPr>
              <a:spLocks noChangeArrowheads="1"/>
            </p:cNvSpPr>
            <p:nvPr/>
          </p:nvSpPr>
          <p:spPr bwMode="auto">
            <a:xfrm>
              <a:off x="9037638" y="1679575"/>
              <a:ext cx="133350" cy="381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CC4F45CD-531A-4BD9-91AB-090E032DEB48}"/>
                </a:ext>
              </a:extLst>
            </p:cNvPr>
            <p:cNvSpPr>
              <a:spLocks noChangeArrowheads="1"/>
            </p:cNvSpPr>
            <p:nvPr/>
          </p:nvSpPr>
          <p:spPr bwMode="auto">
            <a:xfrm>
              <a:off x="1620838" y="1679575"/>
              <a:ext cx="720725" cy="381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Consumer Confidence</a:t>
            </a:r>
          </a:p>
        </p:txBody>
      </p:sp>
      <p:sp>
        <p:nvSpPr>
          <p:cNvPr id="45" name="Y-Axis Label">
            <a:extLst>
              <a:ext uri="{FF2B5EF4-FFF2-40B4-BE49-F238E27FC236}">
                <a16:creationId xmlns:a16="http://schemas.microsoft.com/office/drawing/2014/main" id="{CCD7C47B-C0D1-4A54-8BD7-674A9F834831}"/>
              </a:ext>
            </a:extLst>
          </p:cNvPr>
          <p:cNvSpPr/>
          <p:nvPr/>
        </p:nvSpPr>
        <p:spPr>
          <a:xfrm>
            <a:off x="1129750" y="1182659"/>
            <a:ext cx="2510747"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Consumer Confidence</a:t>
            </a:r>
          </a:p>
        </p:txBody>
      </p:sp>
      <p:sp>
        <p:nvSpPr>
          <p:cNvPr id="46" name="Y-Axis Label">
            <a:extLst>
              <a:ext uri="{FF2B5EF4-FFF2-40B4-BE49-F238E27FC236}">
                <a16:creationId xmlns:a16="http://schemas.microsoft.com/office/drawing/2014/main" id="{365C061E-4761-43FC-A827-686EC188074C}"/>
              </a:ext>
            </a:extLst>
          </p:cNvPr>
          <p:cNvSpPr/>
          <p:nvPr/>
        </p:nvSpPr>
        <p:spPr>
          <a:xfrm rot="16200000">
            <a:off x="-1427671" y="3241040"/>
            <a:ext cx="393019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6"/>
                </a:solidFill>
              </a:rPr>
              <a:t>Consumer Confidence Index</a:t>
            </a:r>
          </a:p>
        </p:txBody>
      </p:sp>
      <p:sp>
        <p:nvSpPr>
          <p:cNvPr id="47" name="Y-Axis Label">
            <a:extLst>
              <a:ext uri="{FF2B5EF4-FFF2-40B4-BE49-F238E27FC236}">
                <a16:creationId xmlns:a16="http://schemas.microsoft.com/office/drawing/2014/main" id="{A4304F21-17E4-4D30-87D8-6A73178DF657}"/>
              </a:ext>
            </a:extLst>
          </p:cNvPr>
          <p:cNvSpPr/>
          <p:nvPr/>
        </p:nvSpPr>
        <p:spPr>
          <a:xfrm rot="16200000">
            <a:off x="9343403" y="3282024"/>
            <a:ext cx="393019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lumMod val="85000"/>
                  </a:schemeClr>
                </a:solidFill>
              </a:rPr>
              <a:t>Consumer Sentiment Index</a:t>
            </a:r>
          </a:p>
        </p:txBody>
      </p:sp>
      <p:grpSp>
        <p:nvGrpSpPr>
          <p:cNvPr id="63" name="Gridlines">
            <a:extLst>
              <a:ext uri="{FF2B5EF4-FFF2-40B4-BE49-F238E27FC236}">
                <a16:creationId xmlns:a16="http://schemas.microsoft.com/office/drawing/2014/main" id="{75ED5FBF-882C-4A74-8C9E-D2F6DA2952A2}"/>
              </a:ext>
            </a:extLst>
          </p:cNvPr>
          <p:cNvGrpSpPr/>
          <p:nvPr/>
        </p:nvGrpSpPr>
        <p:grpSpPr>
          <a:xfrm>
            <a:off x="1208088" y="1684338"/>
            <a:ext cx="9428163" cy="3814762"/>
            <a:chOff x="1208088" y="1684338"/>
            <a:chExt cx="9428163" cy="3814762"/>
          </a:xfrm>
        </p:grpSpPr>
        <p:sp>
          <p:nvSpPr>
            <p:cNvPr id="14" name="Freeform 11">
              <a:extLst>
                <a:ext uri="{FF2B5EF4-FFF2-40B4-BE49-F238E27FC236}">
                  <a16:creationId xmlns:a16="http://schemas.microsoft.com/office/drawing/2014/main" id="{9379C061-A4FD-4C6C-838C-EE09E9F033E7}"/>
                </a:ext>
              </a:extLst>
            </p:cNvPr>
            <p:cNvSpPr>
              <a:spLocks noEditPoints="1"/>
            </p:cNvSpPr>
            <p:nvPr/>
          </p:nvSpPr>
          <p:spPr bwMode="auto">
            <a:xfrm>
              <a:off x="1208088" y="1684338"/>
              <a:ext cx="9428163" cy="3179763"/>
            </a:xfrm>
            <a:custGeom>
              <a:avLst/>
              <a:gdLst>
                <a:gd name="T0" fmla="*/ 0 w 5939"/>
                <a:gd name="T1" fmla="*/ 2003 h 2003"/>
                <a:gd name="T2" fmla="*/ 5939 w 5939"/>
                <a:gd name="T3" fmla="*/ 2003 h 2003"/>
                <a:gd name="T4" fmla="*/ 0 w 5939"/>
                <a:gd name="T5" fmla="*/ 1602 h 2003"/>
                <a:gd name="T6" fmla="*/ 5939 w 5939"/>
                <a:gd name="T7" fmla="*/ 1602 h 2003"/>
                <a:gd name="T8" fmla="*/ 0 w 5939"/>
                <a:gd name="T9" fmla="*/ 1202 h 2003"/>
                <a:gd name="T10" fmla="*/ 5939 w 5939"/>
                <a:gd name="T11" fmla="*/ 1202 h 2003"/>
                <a:gd name="T12" fmla="*/ 0 w 5939"/>
                <a:gd name="T13" fmla="*/ 801 h 2003"/>
                <a:gd name="T14" fmla="*/ 5939 w 5939"/>
                <a:gd name="T15" fmla="*/ 801 h 2003"/>
                <a:gd name="T16" fmla="*/ 0 w 5939"/>
                <a:gd name="T17" fmla="*/ 401 h 2003"/>
                <a:gd name="T18" fmla="*/ 5939 w 5939"/>
                <a:gd name="T19" fmla="*/ 401 h 2003"/>
                <a:gd name="T20" fmla="*/ 0 w 5939"/>
                <a:gd name="T21" fmla="*/ 0 h 2003"/>
                <a:gd name="T22" fmla="*/ 5939 w 5939"/>
                <a:gd name="T23" fmla="*/ 0 h 2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39" h="2003">
                  <a:moveTo>
                    <a:pt x="0" y="2003"/>
                  </a:moveTo>
                  <a:lnTo>
                    <a:pt x="5939" y="2003"/>
                  </a:lnTo>
                  <a:moveTo>
                    <a:pt x="0" y="1602"/>
                  </a:moveTo>
                  <a:lnTo>
                    <a:pt x="5939" y="1602"/>
                  </a:lnTo>
                  <a:moveTo>
                    <a:pt x="0" y="1202"/>
                  </a:moveTo>
                  <a:lnTo>
                    <a:pt x="5939" y="1202"/>
                  </a:lnTo>
                  <a:moveTo>
                    <a:pt x="0" y="801"/>
                  </a:moveTo>
                  <a:lnTo>
                    <a:pt x="5939" y="801"/>
                  </a:lnTo>
                  <a:moveTo>
                    <a:pt x="0" y="401"/>
                  </a:moveTo>
                  <a:lnTo>
                    <a:pt x="5939" y="401"/>
                  </a:lnTo>
                  <a:moveTo>
                    <a:pt x="0" y="0"/>
                  </a:moveTo>
                  <a:lnTo>
                    <a:pt x="5939" y="0"/>
                  </a:lnTo>
                </a:path>
              </a:pathLst>
            </a:custGeom>
            <a:noFill/>
            <a:ln w="9525"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a:extLst>
                <a:ext uri="{FF2B5EF4-FFF2-40B4-BE49-F238E27FC236}">
                  <a16:creationId xmlns:a16="http://schemas.microsoft.com/office/drawing/2014/main" id="{4523F8A6-A3E5-4D9F-9517-B8C964064454}"/>
                </a:ext>
              </a:extLst>
            </p:cNvPr>
            <p:cNvSpPr>
              <a:spLocks noChangeShapeType="1"/>
            </p:cNvSpPr>
            <p:nvPr/>
          </p:nvSpPr>
          <p:spPr bwMode="auto">
            <a:xfrm>
              <a:off x="1208088" y="5499100"/>
              <a:ext cx="9428163" cy="0"/>
            </a:xfrm>
            <a:prstGeom prst="line">
              <a:avLst/>
            </a:prstGeom>
            <a:noFill/>
            <a:ln w="9525"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White Line">
            <a:extLst>
              <a:ext uri="{FF2B5EF4-FFF2-40B4-BE49-F238E27FC236}">
                <a16:creationId xmlns:a16="http://schemas.microsoft.com/office/drawing/2014/main" id="{0EFBB437-0001-4DB5-9AE4-35507C33D2B3}"/>
              </a:ext>
            </a:extLst>
          </p:cNvPr>
          <p:cNvSpPr>
            <a:spLocks/>
          </p:cNvSpPr>
          <p:nvPr/>
        </p:nvSpPr>
        <p:spPr bwMode="auto">
          <a:xfrm>
            <a:off x="1209676" y="1751013"/>
            <a:ext cx="9426575" cy="3579813"/>
          </a:xfrm>
          <a:custGeom>
            <a:avLst/>
            <a:gdLst>
              <a:gd name="T0" fmla="*/ 92 w 5938"/>
              <a:gd name="T1" fmla="*/ 595 h 2255"/>
              <a:gd name="T2" fmla="*/ 216 w 5938"/>
              <a:gd name="T3" fmla="*/ 521 h 2255"/>
              <a:gd name="T4" fmla="*/ 339 w 5938"/>
              <a:gd name="T5" fmla="*/ 1004 h 2255"/>
              <a:gd name="T6" fmla="*/ 463 w 5938"/>
              <a:gd name="T7" fmla="*/ 1442 h 2255"/>
              <a:gd name="T8" fmla="*/ 587 w 5938"/>
              <a:gd name="T9" fmla="*/ 1722 h 2255"/>
              <a:gd name="T10" fmla="*/ 711 w 5938"/>
              <a:gd name="T11" fmla="*/ 1867 h 2255"/>
              <a:gd name="T12" fmla="*/ 834 w 5938"/>
              <a:gd name="T13" fmla="*/ 2223 h 2255"/>
              <a:gd name="T14" fmla="*/ 958 w 5938"/>
              <a:gd name="T15" fmla="*/ 1812 h 2255"/>
              <a:gd name="T16" fmla="*/ 1083 w 5938"/>
              <a:gd name="T17" fmla="*/ 1749 h 2255"/>
              <a:gd name="T18" fmla="*/ 1205 w 5938"/>
              <a:gd name="T19" fmla="*/ 1714 h 2255"/>
              <a:gd name="T20" fmla="*/ 1329 w 5938"/>
              <a:gd name="T21" fmla="*/ 1740 h 2255"/>
              <a:gd name="T22" fmla="*/ 1453 w 5938"/>
              <a:gd name="T23" fmla="*/ 1604 h 2255"/>
              <a:gd name="T24" fmla="*/ 1576 w 5938"/>
              <a:gd name="T25" fmla="*/ 1484 h 2255"/>
              <a:gd name="T26" fmla="*/ 1700 w 5938"/>
              <a:gd name="T27" fmla="*/ 1576 h 2255"/>
              <a:gd name="T28" fmla="*/ 1824 w 5938"/>
              <a:gd name="T29" fmla="*/ 1657 h 2255"/>
              <a:gd name="T30" fmla="*/ 1948 w 5938"/>
              <a:gd name="T31" fmla="*/ 1370 h 2255"/>
              <a:gd name="T32" fmla="*/ 2072 w 5938"/>
              <a:gd name="T33" fmla="*/ 1452 h 2255"/>
              <a:gd name="T34" fmla="*/ 2196 w 5938"/>
              <a:gd name="T35" fmla="*/ 1330 h 2255"/>
              <a:gd name="T36" fmla="*/ 2319 w 5938"/>
              <a:gd name="T37" fmla="*/ 1522 h 2255"/>
              <a:gd name="T38" fmla="*/ 2443 w 5938"/>
              <a:gd name="T39" fmla="*/ 1140 h 2255"/>
              <a:gd name="T40" fmla="*/ 2567 w 5938"/>
              <a:gd name="T41" fmla="*/ 1320 h 2255"/>
              <a:gd name="T42" fmla="*/ 2690 w 5938"/>
              <a:gd name="T43" fmla="*/ 1082 h 2255"/>
              <a:gd name="T44" fmla="*/ 2814 w 5938"/>
              <a:gd name="T45" fmla="*/ 954 h 2255"/>
              <a:gd name="T46" fmla="*/ 2938 w 5938"/>
              <a:gd name="T47" fmla="*/ 939 h 2255"/>
              <a:gd name="T48" fmla="*/ 3060 w 5938"/>
              <a:gd name="T49" fmla="*/ 731 h 2255"/>
              <a:gd name="T50" fmla="*/ 3184 w 5938"/>
              <a:gd name="T51" fmla="*/ 939 h 2255"/>
              <a:gd name="T52" fmla="*/ 3308 w 5938"/>
              <a:gd name="T53" fmla="*/ 908 h 2255"/>
              <a:gd name="T54" fmla="*/ 3432 w 5938"/>
              <a:gd name="T55" fmla="*/ 838 h 2255"/>
              <a:gd name="T56" fmla="*/ 3557 w 5938"/>
              <a:gd name="T57" fmla="*/ 825 h 2255"/>
              <a:gd name="T58" fmla="*/ 3681 w 5938"/>
              <a:gd name="T59" fmla="*/ 571 h 2255"/>
              <a:gd name="T60" fmla="*/ 3804 w 5938"/>
              <a:gd name="T61" fmla="*/ 261 h 2255"/>
              <a:gd name="T62" fmla="*/ 3927 w 5938"/>
              <a:gd name="T63" fmla="*/ 358 h 2255"/>
              <a:gd name="T64" fmla="*/ 4051 w 5938"/>
              <a:gd name="T65" fmla="*/ 187 h 2255"/>
              <a:gd name="T66" fmla="*/ 4174 w 5938"/>
              <a:gd name="T67" fmla="*/ 218 h 2255"/>
              <a:gd name="T68" fmla="*/ 4298 w 5938"/>
              <a:gd name="T69" fmla="*/ 200 h 2255"/>
              <a:gd name="T70" fmla="*/ 4422 w 5938"/>
              <a:gd name="T71" fmla="*/ 30 h 2255"/>
              <a:gd name="T72" fmla="*/ 4545 w 5938"/>
              <a:gd name="T73" fmla="*/ 275 h 2255"/>
              <a:gd name="T74" fmla="*/ 4669 w 5938"/>
              <a:gd name="T75" fmla="*/ 43 h 2255"/>
              <a:gd name="T76" fmla="*/ 4793 w 5938"/>
              <a:gd name="T77" fmla="*/ 222 h 2255"/>
              <a:gd name="T78" fmla="*/ 4917 w 5938"/>
              <a:gd name="T79" fmla="*/ 382 h 2255"/>
              <a:gd name="T80" fmla="*/ 5041 w 5938"/>
              <a:gd name="T81" fmla="*/ 925 h 2255"/>
              <a:gd name="T82" fmla="*/ 5165 w 5938"/>
              <a:gd name="T83" fmla="*/ 901 h 2255"/>
              <a:gd name="T84" fmla="*/ 5288 w 5938"/>
              <a:gd name="T85" fmla="*/ 460 h 2255"/>
              <a:gd name="T86" fmla="*/ 5412 w 5938"/>
              <a:gd name="T87" fmla="*/ 257 h 2255"/>
              <a:gd name="T88" fmla="*/ 5536 w 5938"/>
              <a:gd name="T89" fmla="*/ 521 h 2255"/>
              <a:gd name="T90" fmla="*/ 5659 w 5938"/>
              <a:gd name="T91" fmla="*/ 607 h 2255"/>
              <a:gd name="T92" fmla="*/ 5782 w 5938"/>
              <a:gd name="T93" fmla="*/ 853 h 2255"/>
              <a:gd name="T94" fmla="*/ 5906 w 5938"/>
              <a:gd name="T95" fmla="*/ 731 h 2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38" h="2255">
                <a:moveTo>
                  <a:pt x="0" y="559"/>
                </a:moveTo>
                <a:lnTo>
                  <a:pt x="31" y="555"/>
                </a:lnTo>
                <a:lnTo>
                  <a:pt x="60" y="535"/>
                </a:lnTo>
                <a:lnTo>
                  <a:pt x="92" y="595"/>
                </a:lnTo>
                <a:lnTo>
                  <a:pt x="122" y="633"/>
                </a:lnTo>
                <a:lnTo>
                  <a:pt x="153" y="589"/>
                </a:lnTo>
                <a:lnTo>
                  <a:pt x="184" y="653"/>
                </a:lnTo>
                <a:lnTo>
                  <a:pt x="216" y="521"/>
                </a:lnTo>
                <a:lnTo>
                  <a:pt x="247" y="647"/>
                </a:lnTo>
                <a:lnTo>
                  <a:pt x="277" y="769"/>
                </a:lnTo>
                <a:lnTo>
                  <a:pt x="309" y="855"/>
                </a:lnTo>
                <a:lnTo>
                  <a:pt x="339" y="1004"/>
                </a:lnTo>
                <a:lnTo>
                  <a:pt x="371" y="947"/>
                </a:lnTo>
                <a:lnTo>
                  <a:pt x="403" y="1013"/>
                </a:lnTo>
                <a:lnTo>
                  <a:pt x="432" y="1231"/>
                </a:lnTo>
                <a:lnTo>
                  <a:pt x="463" y="1442"/>
                </a:lnTo>
                <a:lnTo>
                  <a:pt x="494" y="1504"/>
                </a:lnTo>
                <a:lnTo>
                  <a:pt x="526" y="1598"/>
                </a:lnTo>
                <a:lnTo>
                  <a:pt x="555" y="1740"/>
                </a:lnTo>
                <a:lnTo>
                  <a:pt x="587" y="1722"/>
                </a:lnTo>
                <a:lnTo>
                  <a:pt x="619" y="1590"/>
                </a:lnTo>
                <a:lnTo>
                  <a:pt x="650" y="1532"/>
                </a:lnTo>
                <a:lnTo>
                  <a:pt x="681" y="1985"/>
                </a:lnTo>
                <a:lnTo>
                  <a:pt x="711" y="1867"/>
                </a:lnTo>
                <a:lnTo>
                  <a:pt x="743" y="1989"/>
                </a:lnTo>
                <a:lnTo>
                  <a:pt x="774" y="2013"/>
                </a:lnTo>
                <a:lnTo>
                  <a:pt x="803" y="2255"/>
                </a:lnTo>
                <a:lnTo>
                  <a:pt x="834" y="2223"/>
                </a:lnTo>
                <a:lnTo>
                  <a:pt x="865" y="1945"/>
                </a:lnTo>
                <a:lnTo>
                  <a:pt x="896" y="1664"/>
                </a:lnTo>
                <a:lnTo>
                  <a:pt x="927" y="1775"/>
                </a:lnTo>
                <a:lnTo>
                  <a:pt x="958" y="1812"/>
                </a:lnTo>
                <a:lnTo>
                  <a:pt x="989" y="1670"/>
                </a:lnTo>
                <a:lnTo>
                  <a:pt x="1020" y="1692"/>
                </a:lnTo>
                <a:lnTo>
                  <a:pt x="1052" y="1786"/>
                </a:lnTo>
                <a:lnTo>
                  <a:pt x="1083" y="1749"/>
                </a:lnTo>
                <a:lnTo>
                  <a:pt x="1113" y="1688"/>
                </a:lnTo>
                <a:lnTo>
                  <a:pt x="1145" y="1630"/>
                </a:lnTo>
                <a:lnTo>
                  <a:pt x="1174" y="1832"/>
                </a:lnTo>
                <a:lnTo>
                  <a:pt x="1205" y="1714"/>
                </a:lnTo>
                <a:lnTo>
                  <a:pt x="1235" y="1606"/>
                </a:lnTo>
                <a:lnTo>
                  <a:pt x="1267" y="1506"/>
                </a:lnTo>
                <a:lnTo>
                  <a:pt x="1298" y="1674"/>
                </a:lnTo>
                <a:lnTo>
                  <a:pt x="1329" y="1740"/>
                </a:lnTo>
                <a:lnTo>
                  <a:pt x="1361" y="1696"/>
                </a:lnTo>
                <a:lnTo>
                  <a:pt x="1391" y="1788"/>
                </a:lnTo>
                <a:lnTo>
                  <a:pt x="1422" y="1762"/>
                </a:lnTo>
                <a:lnTo>
                  <a:pt x="1453" y="1604"/>
                </a:lnTo>
                <a:lnTo>
                  <a:pt x="1485" y="1493"/>
                </a:lnTo>
                <a:lnTo>
                  <a:pt x="1516" y="1464"/>
                </a:lnTo>
                <a:lnTo>
                  <a:pt x="1544" y="1320"/>
                </a:lnTo>
                <a:lnTo>
                  <a:pt x="1576" y="1484"/>
                </a:lnTo>
                <a:lnTo>
                  <a:pt x="1607" y="1440"/>
                </a:lnTo>
                <a:lnTo>
                  <a:pt x="1638" y="1526"/>
                </a:lnTo>
                <a:lnTo>
                  <a:pt x="1668" y="1609"/>
                </a:lnTo>
                <a:lnTo>
                  <a:pt x="1700" y="1576"/>
                </a:lnTo>
                <a:lnTo>
                  <a:pt x="1732" y="1856"/>
                </a:lnTo>
                <a:lnTo>
                  <a:pt x="1762" y="1832"/>
                </a:lnTo>
                <a:lnTo>
                  <a:pt x="1793" y="1943"/>
                </a:lnTo>
                <a:lnTo>
                  <a:pt x="1824" y="1657"/>
                </a:lnTo>
                <a:lnTo>
                  <a:pt x="1855" y="1464"/>
                </a:lnTo>
                <a:lnTo>
                  <a:pt x="1887" y="1530"/>
                </a:lnTo>
                <a:lnTo>
                  <a:pt x="1916" y="1328"/>
                </a:lnTo>
                <a:lnTo>
                  <a:pt x="1948" y="1370"/>
                </a:lnTo>
                <a:lnTo>
                  <a:pt x="1978" y="1386"/>
                </a:lnTo>
                <a:lnTo>
                  <a:pt x="2010" y="1472"/>
                </a:lnTo>
                <a:lnTo>
                  <a:pt x="2041" y="1506"/>
                </a:lnTo>
                <a:lnTo>
                  <a:pt x="2072" y="1452"/>
                </a:lnTo>
                <a:lnTo>
                  <a:pt x="2103" y="1534"/>
                </a:lnTo>
                <a:lnTo>
                  <a:pt x="2134" y="1392"/>
                </a:lnTo>
                <a:lnTo>
                  <a:pt x="2166" y="1298"/>
                </a:lnTo>
                <a:lnTo>
                  <a:pt x="2196" y="1330"/>
                </a:lnTo>
                <a:lnTo>
                  <a:pt x="2227" y="1426"/>
                </a:lnTo>
                <a:lnTo>
                  <a:pt x="2259" y="1592"/>
                </a:lnTo>
                <a:lnTo>
                  <a:pt x="2288" y="1400"/>
                </a:lnTo>
                <a:lnTo>
                  <a:pt x="2319" y="1522"/>
                </a:lnTo>
                <a:lnTo>
                  <a:pt x="2349" y="1380"/>
                </a:lnTo>
                <a:lnTo>
                  <a:pt x="2381" y="1274"/>
                </a:lnTo>
                <a:lnTo>
                  <a:pt x="2411" y="1118"/>
                </a:lnTo>
                <a:lnTo>
                  <a:pt x="2443" y="1140"/>
                </a:lnTo>
                <a:lnTo>
                  <a:pt x="2474" y="1124"/>
                </a:lnTo>
                <a:lnTo>
                  <a:pt x="2505" y="1155"/>
                </a:lnTo>
                <a:lnTo>
                  <a:pt x="2536" y="1312"/>
                </a:lnTo>
                <a:lnTo>
                  <a:pt x="2567" y="1320"/>
                </a:lnTo>
                <a:lnTo>
                  <a:pt x="2599" y="1210"/>
                </a:lnTo>
                <a:lnTo>
                  <a:pt x="2629" y="1172"/>
                </a:lnTo>
                <a:lnTo>
                  <a:pt x="2658" y="1194"/>
                </a:lnTo>
                <a:lnTo>
                  <a:pt x="2690" y="1082"/>
                </a:lnTo>
                <a:lnTo>
                  <a:pt x="2721" y="1126"/>
                </a:lnTo>
                <a:lnTo>
                  <a:pt x="2751" y="1115"/>
                </a:lnTo>
                <a:lnTo>
                  <a:pt x="2782" y="1032"/>
                </a:lnTo>
                <a:lnTo>
                  <a:pt x="2814" y="954"/>
                </a:lnTo>
                <a:lnTo>
                  <a:pt x="2845" y="891"/>
                </a:lnTo>
                <a:lnTo>
                  <a:pt x="2876" y="980"/>
                </a:lnTo>
                <a:lnTo>
                  <a:pt x="2907" y="877"/>
                </a:lnTo>
                <a:lnTo>
                  <a:pt x="2938" y="939"/>
                </a:lnTo>
                <a:lnTo>
                  <a:pt x="2969" y="897"/>
                </a:lnTo>
                <a:lnTo>
                  <a:pt x="3001" y="683"/>
                </a:lnTo>
                <a:lnTo>
                  <a:pt x="3029" y="783"/>
                </a:lnTo>
                <a:lnTo>
                  <a:pt x="3060" y="731"/>
                </a:lnTo>
                <a:lnTo>
                  <a:pt x="3091" y="873"/>
                </a:lnTo>
                <a:lnTo>
                  <a:pt x="3123" y="867"/>
                </a:lnTo>
                <a:lnTo>
                  <a:pt x="3153" y="763"/>
                </a:lnTo>
                <a:lnTo>
                  <a:pt x="3184" y="939"/>
                </a:lnTo>
                <a:lnTo>
                  <a:pt x="3216" y="733"/>
                </a:lnTo>
                <a:lnTo>
                  <a:pt x="3247" y="707"/>
                </a:lnTo>
                <a:lnTo>
                  <a:pt x="3278" y="777"/>
                </a:lnTo>
                <a:lnTo>
                  <a:pt x="3308" y="908"/>
                </a:lnTo>
                <a:lnTo>
                  <a:pt x="3340" y="833"/>
                </a:lnTo>
                <a:lnTo>
                  <a:pt x="3372" y="803"/>
                </a:lnTo>
                <a:lnTo>
                  <a:pt x="3401" y="879"/>
                </a:lnTo>
                <a:lnTo>
                  <a:pt x="3432" y="838"/>
                </a:lnTo>
                <a:lnTo>
                  <a:pt x="3463" y="865"/>
                </a:lnTo>
                <a:lnTo>
                  <a:pt x="3494" y="912"/>
                </a:lnTo>
                <a:lnTo>
                  <a:pt x="3525" y="811"/>
                </a:lnTo>
                <a:lnTo>
                  <a:pt x="3557" y="825"/>
                </a:lnTo>
                <a:lnTo>
                  <a:pt x="3588" y="723"/>
                </a:lnTo>
                <a:lnTo>
                  <a:pt x="3618" y="689"/>
                </a:lnTo>
                <a:lnTo>
                  <a:pt x="3650" y="744"/>
                </a:lnTo>
                <a:lnTo>
                  <a:pt x="3681" y="571"/>
                </a:lnTo>
                <a:lnTo>
                  <a:pt x="3712" y="493"/>
                </a:lnTo>
                <a:lnTo>
                  <a:pt x="3743" y="527"/>
                </a:lnTo>
                <a:lnTo>
                  <a:pt x="3772" y="436"/>
                </a:lnTo>
                <a:lnTo>
                  <a:pt x="3804" y="261"/>
                </a:lnTo>
                <a:lnTo>
                  <a:pt x="3834" y="371"/>
                </a:lnTo>
                <a:lnTo>
                  <a:pt x="3865" y="406"/>
                </a:lnTo>
                <a:lnTo>
                  <a:pt x="3896" y="412"/>
                </a:lnTo>
                <a:lnTo>
                  <a:pt x="3927" y="358"/>
                </a:lnTo>
                <a:lnTo>
                  <a:pt x="3959" y="351"/>
                </a:lnTo>
                <a:lnTo>
                  <a:pt x="3989" y="347"/>
                </a:lnTo>
                <a:lnTo>
                  <a:pt x="4021" y="235"/>
                </a:lnTo>
                <a:lnTo>
                  <a:pt x="4051" y="187"/>
                </a:lnTo>
                <a:lnTo>
                  <a:pt x="4083" y="296"/>
                </a:lnTo>
                <a:lnTo>
                  <a:pt x="4115" y="272"/>
                </a:lnTo>
                <a:lnTo>
                  <a:pt x="4142" y="159"/>
                </a:lnTo>
                <a:lnTo>
                  <a:pt x="4174" y="218"/>
                </a:lnTo>
                <a:lnTo>
                  <a:pt x="4205" y="246"/>
                </a:lnTo>
                <a:lnTo>
                  <a:pt x="4237" y="183"/>
                </a:lnTo>
                <a:lnTo>
                  <a:pt x="4266" y="216"/>
                </a:lnTo>
                <a:lnTo>
                  <a:pt x="4298" y="200"/>
                </a:lnTo>
                <a:lnTo>
                  <a:pt x="4330" y="65"/>
                </a:lnTo>
                <a:lnTo>
                  <a:pt x="4360" y="52"/>
                </a:lnTo>
                <a:lnTo>
                  <a:pt x="4392" y="0"/>
                </a:lnTo>
                <a:lnTo>
                  <a:pt x="4422" y="30"/>
                </a:lnTo>
                <a:lnTo>
                  <a:pt x="4454" y="226"/>
                </a:lnTo>
                <a:lnTo>
                  <a:pt x="4485" y="325"/>
                </a:lnTo>
                <a:lnTo>
                  <a:pt x="4514" y="130"/>
                </a:lnTo>
                <a:lnTo>
                  <a:pt x="4545" y="275"/>
                </a:lnTo>
                <a:lnTo>
                  <a:pt x="4576" y="174"/>
                </a:lnTo>
                <a:lnTo>
                  <a:pt x="4607" y="132"/>
                </a:lnTo>
                <a:lnTo>
                  <a:pt x="4638" y="272"/>
                </a:lnTo>
                <a:lnTo>
                  <a:pt x="4669" y="43"/>
                </a:lnTo>
                <a:lnTo>
                  <a:pt x="4700" y="74"/>
                </a:lnTo>
                <a:lnTo>
                  <a:pt x="4731" y="233"/>
                </a:lnTo>
                <a:lnTo>
                  <a:pt x="4763" y="237"/>
                </a:lnTo>
                <a:lnTo>
                  <a:pt x="4793" y="222"/>
                </a:lnTo>
                <a:lnTo>
                  <a:pt x="4824" y="194"/>
                </a:lnTo>
                <a:lnTo>
                  <a:pt x="4856" y="150"/>
                </a:lnTo>
                <a:lnTo>
                  <a:pt x="4886" y="106"/>
                </a:lnTo>
                <a:lnTo>
                  <a:pt x="4917" y="382"/>
                </a:lnTo>
                <a:lnTo>
                  <a:pt x="4947" y="1045"/>
                </a:lnTo>
                <a:lnTo>
                  <a:pt x="4979" y="1041"/>
                </a:lnTo>
                <a:lnTo>
                  <a:pt x="5009" y="793"/>
                </a:lnTo>
                <a:lnTo>
                  <a:pt x="5041" y="925"/>
                </a:lnTo>
                <a:lnTo>
                  <a:pt x="5073" y="1034"/>
                </a:lnTo>
                <a:lnTo>
                  <a:pt x="5103" y="733"/>
                </a:lnTo>
                <a:lnTo>
                  <a:pt x="5134" y="731"/>
                </a:lnTo>
                <a:lnTo>
                  <a:pt x="5165" y="901"/>
                </a:lnTo>
                <a:lnTo>
                  <a:pt x="5197" y="1017"/>
                </a:lnTo>
                <a:lnTo>
                  <a:pt x="5228" y="1017"/>
                </a:lnTo>
                <a:lnTo>
                  <a:pt x="5256" y="855"/>
                </a:lnTo>
                <a:lnTo>
                  <a:pt x="5288" y="460"/>
                </a:lnTo>
                <a:lnTo>
                  <a:pt x="5319" y="408"/>
                </a:lnTo>
                <a:lnTo>
                  <a:pt x="5350" y="358"/>
                </a:lnTo>
                <a:lnTo>
                  <a:pt x="5380" y="181"/>
                </a:lnTo>
                <a:lnTo>
                  <a:pt x="5412" y="257"/>
                </a:lnTo>
                <a:lnTo>
                  <a:pt x="5443" y="454"/>
                </a:lnTo>
                <a:lnTo>
                  <a:pt x="5474" y="563"/>
                </a:lnTo>
                <a:lnTo>
                  <a:pt x="5505" y="527"/>
                </a:lnTo>
                <a:lnTo>
                  <a:pt x="5536" y="521"/>
                </a:lnTo>
                <a:lnTo>
                  <a:pt x="5567" y="454"/>
                </a:lnTo>
                <a:lnTo>
                  <a:pt x="5599" y="537"/>
                </a:lnTo>
                <a:lnTo>
                  <a:pt x="5627" y="645"/>
                </a:lnTo>
                <a:lnTo>
                  <a:pt x="5659" y="607"/>
                </a:lnTo>
                <a:lnTo>
                  <a:pt x="5689" y="587"/>
                </a:lnTo>
                <a:lnTo>
                  <a:pt x="5721" y="696"/>
                </a:lnTo>
                <a:lnTo>
                  <a:pt x="5752" y="792"/>
                </a:lnTo>
                <a:lnTo>
                  <a:pt x="5782" y="853"/>
                </a:lnTo>
                <a:lnTo>
                  <a:pt x="5814" y="687"/>
                </a:lnTo>
                <a:lnTo>
                  <a:pt x="5845" y="603"/>
                </a:lnTo>
                <a:lnTo>
                  <a:pt x="5876" y="715"/>
                </a:lnTo>
                <a:lnTo>
                  <a:pt x="5906" y="731"/>
                </a:lnTo>
                <a:lnTo>
                  <a:pt x="5938" y="593"/>
                </a:lnTo>
              </a:path>
            </a:pathLst>
          </a:custGeom>
          <a:noFill/>
          <a:ln w="5397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Blue Line">
            <a:extLst>
              <a:ext uri="{FF2B5EF4-FFF2-40B4-BE49-F238E27FC236}">
                <a16:creationId xmlns:a16="http://schemas.microsoft.com/office/drawing/2014/main" id="{EC30B74E-B8D9-44DF-961D-92F61BB166C5}"/>
              </a:ext>
            </a:extLst>
          </p:cNvPr>
          <p:cNvSpPr>
            <a:spLocks/>
          </p:cNvSpPr>
          <p:nvPr/>
        </p:nvSpPr>
        <p:spPr bwMode="auto">
          <a:xfrm>
            <a:off x="1209676" y="2049463"/>
            <a:ext cx="9426575" cy="2178050"/>
          </a:xfrm>
          <a:custGeom>
            <a:avLst/>
            <a:gdLst>
              <a:gd name="T0" fmla="*/ 92 w 5938"/>
              <a:gd name="T1" fmla="*/ 347 h 1372"/>
              <a:gd name="T2" fmla="*/ 216 w 5938"/>
              <a:gd name="T3" fmla="*/ 293 h 1372"/>
              <a:gd name="T4" fmla="*/ 339 w 5938"/>
              <a:gd name="T5" fmla="*/ 676 h 1372"/>
              <a:gd name="T6" fmla="*/ 463 w 5938"/>
              <a:gd name="T7" fmla="*/ 851 h 1372"/>
              <a:gd name="T8" fmla="*/ 587 w 5938"/>
              <a:gd name="T9" fmla="*/ 1073 h 1372"/>
              <a:gd name="T10" fmla="*/ 711 w 5938"/>
              <a:gd name="T11" fmla="*/ 1231 h 1372"/>
              <a:gd name="T12" fmla="*/ 834 w 5938"/>
              <a:gd name="T13" fmla="*/ 1177 h 1372"/>
              <a:gd name="T14" fmla="*/ 958 w 5938"/>
              <a:gd name="T15" fmla="*/ 945 h 1372"/>
              <a:gd name="T16" fmla="*/ 1083 w 5938"/>
              <a:gd name="T17" fmla="*/ 908 h 1372"/>
              <a:gd name="T18" fmla="*/ 1205 w 5938"/>
              <a:gd name="T19" fmla="*/ 742 h 1372"/>
              <a:gd name="T20" fmla="*/ 1329 w 5938"/>
              <a:gd name="T21" fmla="*/ 897 h 1372"/>
              <a:gd name="T22" fmla="*/ 1453 w 5938"/>
              <a:gd name="T23" fmla="*/ 796 h 1372"/>
              <a:gd name="T24" fmla="*/ 1576 w 5938"/>
              <a:gd name="T25" fmla="*/ 905 h 1372"/>
              <a:gd name="T26" fmla="*/ 1700 w 5938"/>
              <a:gd name="T27" fmla="*/ 1007 h 1372"/>
              <a:gd name="T28" fmla="*/ 1824 w 5938"/>
              <a:gd name="T29" fmla="*/ 1007 h 1372"/>
              <a:gd name="T30" fmla="*/ 1948 w 5938"/>
              <a:gd name="T31" fmla="*/ 673 h 1372"/>
              <a:gd name="T32" fmla="*/ 2072 w 5938"/>
              <a:gd name="T33" fmla="*/ 776 h 1372"/>
              <a:gd name="T34" fmla="*/ 2196 w 5938"/>
              <a:gd name="T35" fmla="*/ 499 h 1372"/>
              <a:gd name="T36" fmla="*/ 2319 w 5938"/>
              <a:gd name="T37" fmla="*/ 608 h 1372"/>
              <a:gd name="T38" fmla="*/ 2443 w 5938"/>
              <a:gd name="T39" fmla="*/ 435 h 1372"/>
              <a:gd name="T40" fmla="*/ 2567 w 5938"/>
              <a:gd name="T41" fmla="*/ 702 h 1372"/>
              <a:gd name="T42" fmla="*/ 2690 w 5938"/>
              <a:gd name="T43" fmla="*/ 571 h 1372"/>
              <a:gd name="T44" fmla="*/ 2814 w 5938"/>
              <a:gd name="T45" fmla="*/ 523 h 1372"/>
              <a:gd name="T46" fmla="*/ 2938 w 5938"/>
              <a:gd name="T47" fmla="*/ 337 h 1372"/>
              <a:gd name="T48" fmla="*/ 3060 w 5938"/>
              <a:gd name="T49" fmla="*/ 224 h 1372"/>
              <a:gd name="T50" fmla="*/ 3184 w 5938"/>
              <a:gd name="T51" fmla="*/ 221 h 1372"/>
              <a:gd name="T52" fmla="*/ 3308 w 5938"/>
              <a:gd name="T53" fmla="*/ 269 h 1372"/>
              <a:gd name="T54" fmla="*/ 3432 w 5938"/>
              <a:gd name="T55" fmla="*/ 277 h 1372"/>
              <a:gd name="T56" fmla="*/ 3557 w 5938"/>
              <a:gd name="T57" fmla="*/ 304 h 1372"/>
              <a:gd name="T58" fmla="*/ 3681 w 5938"/>
              <a:gd name="T59" fmla="*/ 202 h 1372"/>
              <a:gd name="T60" fmla="*/ 3804 w 5938"/>
              <a:gd name="T61" fmla="*/ 120 h 1372"/>
              <a:gd name="T62" fmla="*/ 3927 w 5938"/>
              <a:gd name="T63" fmla="*/ 214 h 1372"/>
              <a:gd name="T64" fmla="*/ 4051 w 5938"/>
              <a:gd name="T65" fmla="*/ 77 h 1372"/>
              <a:gd name="T66" fmla="*/ 4174 w 5938"/>
              <a:gd name="T67" fmla="*/ 0 h 1372"/>
              <a:gd name="T68" fmla="*/ 4298 w 5938"/>
              <a:gd name="T69" fmla="*/ 93 h 1372"/>
              <a:gd name="T70" fmla="*/ 4422 w 5938"/>
              <a:gd name="T71" fmla="*/ 104 h 1372"/>
              <a:gd name="T72" fmla="*/ 4545 w 5938"/>
              <a:gd name="T73" fmla="*/ 80 h 1372"/>
              <a:gd name="T74" fmla="*/ 4669 w 5938"/>
              <a:gd name="T75" fmla="*/ 80 h 1372"/>
              <a:gd name="T76" fmla="*/ 4793 w 5938"/>
              <a:gd name="T77" fmla="*/ 122 h 1372"/>
              <a:gd name="T78" fmla="*/ 4917 w 5938"/>
              <a:gd name="T79" fmla="*/ 328 h 1372"/>
              <a:gd name="T80" fmla="*/ 5041 w 5938"/>
              <a:gd name="T81" fmla="*/ 772 h 1372"/>
              <a:gd name="T82" fmla="*/ 5165 w 5938"/>
              <a:gd name="T83" fmla="*/ 653 h 1372"/>
              <a:gd name="T84" fmla="*/ 5288 w 5938"/>
              <a:gd name="T85" fmla="*/ 440 h 1372"/>
              <a:gd name="T86" fmla="*/ 5412 w 5938"/>
              <a:gd name="T87" fmla="*/ 539 h 1372"/>
              <a:gd name="T88" fmla="*/ 5536 w 5938"/>
              <a:gd name="T89" fmla="*/ 908 h 1372"/>
              <a:gd name="T90" fmla="*/ 5659 w 5938"/>
              <a:gd name="T91" fmla="*/ 1121 h 1372"/>
              <a:gd name="T92" fmla="*/ 5782 w 5938"/>
              <a:gd name="T93" fmla="*/ 1332 h 1372"/>
              <a:gd name="T94" fmla="*/ 5906 w 5938"/>
              <a:gd name="T95" fmla="*/ 1190 h 1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938" h="1372">
                <a:moveTo>
                  <a:pt x="0" y="259"/>
                </a:moveTo>
                <a:lnTo>
                  <a:pt x="31" y="120"/>
                </a:lnTo>
                <a:lnTo>
                  <a:pt x="60" y="269"/>
                </a:lnTo>
                <a:lnTo>
                  <a:pt x="92" y="347"/>
                </a:lnTo>
                <a:lnTo>
                  <a:pt x="122" y="382"/>
                </a:lnTo>
                <a:lnTo>
                  <a:pt x="153" y="349"/>
                </a:lnTo>
                <a:lnTo>
                  <a:pt x="184" y="430"/>
                </a:lnTo>
                <a:lnTo>
                  <a:pt x="216" y="293"/>
                </a:lnTo>
                <a:lnTo>
                  <a:pt x="247" y="481"/>
                </a:lnTo>
                <a:lnTo>
                  <a:pt x="277" y="481"/>
                </a:lnTo>
                <a:lnTo>
                  <a:pt x="309" y="547"/>
                </a:lnTo>
                <a:lnTo>
                  <a:pt x="339" y="676"/>
                </a:lnTo>
                <a:lnTo>
                  <a:pt x="371" y="691"/>
                </a:lnTo>
                <a:lnTo>
                  <a:pt x="403" y="614"/>
                </a:lnTo>
                <a:lnTo>
                  <a:pt x="432" y="817"/>
                </a:lnTo>
                <a:lnTo>
                  <a:pt x="463" y="851"/>
                </a:lnTo>
                <a:lnTo>
                  <a:pt x="494" y="1036"/>
                </a:lnTo>
                <a:lnTo>
                  <a:pt x="526" y="1111"/>
                </a:lnTo>
                <a:lnTo>
                  <a:pt x="555" y="1202"/>
                </a:lnTo>
                <a:lnTo>
                  <a:pt x="587" y="1073"/>
                </a:lnTo>
                <a:lnTo>
                  <a:pt x="619" y="1025"/>
                </a:lnTo>
                <a:lnTo>
                  <a:pt x="650" y="830"/>
                </a:lnTo>
                <a:lnTo>
                  <a:pt x="681" y="1169"/>
                </a:lnTo>
                <a:lnTo>
                  <a:pt x="711" y="1231"/>
                </a:lnTo>
                <a:lnTo>
                  <a:pt x="743" y="1103"/>
                </a:lnTo>
                <a:lnTo>
                  <a:pt x="774" y="1073"/>
                </a:lnTo>
                <a:lnTo>
                  <a:pt x="803" y="1204"/>
                </a:lnTo>
                <a:lnTo>
                  <a:pt x="834" y="1177"/>
                </a:lnTo>
                <a:lnTo>
                  <a:pt x="865" y="969"/>
                </a:lnTo>
                <a:lnTo>
                  <a:pt x="896" y="872"/>
                </a:lnTo>
                <a:lnTo>
                  <a:pt x="927" y="817"/>
                </a:lnTo>
                <a:lnTo>
                  <a:pt x="958" y="945"/>
                </a:lnTo>
                <a:lnTo>
                  <a:pt x="989" y="953"/>
                </a:lnTo>
                <a:lnTo>
                  <a:pt x="1020" y="745"/>
                </a:lnTo>
                <a:lnTo>
                  <a:pt x="1052" y="822"/>
                </a:lnTo>
                <a:lnTo>
                  <a:pt x="1083" y="908"/>
                </a:lnTo>
                <a:lnTo>
                  <a:pt x="1113" y="772"/>
                </a:lnTo>
                <a:lnTo>
                  <a:pt x="1145" y="721"/>
                </a:lnTo>
                <a:lnTo>
                  <a:pt x="1174" y="742"/>
                </a:lnTo>
                <a:lnTo>
                  <a:pt x="1205" y="742"/>
                </a:lnTo>
                <a:lnTo>
                  <a:pt x="1235" y="779"/>
                </a:lnTo>
                <a:lnTo>
                  <a:pt x="1267" y="742"/>
                </a:lnTo>
                <a:lnTo>
                  <a:pt x="1298" y="677"/>
                </a:lnTo>
                <a:lnTo>
                  <a:pt x="1329" y="897"/>
                </a:lnTo>
                <a:lnTo>
                  <a:pt x="1361" y="868"/>
                </a:lnTo>
                <a:lnTo>
                  <a:pt x="1391" y="886"/>
                </a:lnTo>
                <a:lnTo>
                  <a:pt x="1422" y="899"/>
                </a:lnTo>
                <a:lnTo>
                  <a:pt x="1453" y="796"/>
                </a:lnTo>
                <a:lnTo>
                  <a:pt x="1485" y="718"/>
                </a:lnTo>
                <a:lnTo>
                  <a:pt x="1516" y="726"/>
                </a:lnTo>
                <a:lnTo>
                  <a:pt x="1544" y="638"/>
                </a:lnTo>
                <a:lnTo>
                  <a:pt x="1576" y="905"/>
                </a:lnTo>
                <a:lnTo>
                  <a:pt x="1607" y="844"/>
                </a:lnTo>
                <a:lnTo>
                  <a:pt x="1638" y="724"/>
                </a:lnTo>
                <a:lnTo>
                  <a:pt x="1668" y="798"/>
                </a:lnTo>
                <a:lnTo>
                  <a:pt x="1700" y="1007"/>
                </a:lnTo>
                <a:lnTo>
                  <a:pt x="1732" y="1217"/>
                </a:lnTo>
                <a:lnTo>
                  <a:pt x="1762" y="1118"/>
                </a:lnTo>
                <a:lnTo>
                  <a:pt x="1793" y="1084"/>
                </a:lnTo>
                <a:lnTo>
                  <a:pt x="1824" y="1007"/>
                </a:lnTo>
                <a:lnTo>
                  <a:pt x="1855" y="841"/>
                </a:lnTo>
                <a:lnTo>
                  <a:pt x="1887" y="704"/>
                </a:lnTo>
                <a:lnTo>
                  <a:pt x="1916" y="697"/>
                </a:lnTo>
                <a:lnTo>
                  <a:pt x="1948" y="673"/>
                </a:lnTo>
                <a:lnTo>
                  <a:pt x="1978" y="667"/>
                </a:lnTo>
                <a:lnTo>
                  <a:pt x="2010" y="590"/>
                </a:lnTo>
                <a:lnTo>
                  <a:pt x="2041" y="752"/>
                </a:lnTo>
                <a:lnTo>
                  <a:pt x="2072" y="776"/>
                </a:lnTo>
                <a:lnTo>
                  <a:pt x="2103" y="724"/>
                </a:lnTo>
                <a:lnTo>
                  <a:pt x="2134" y="617"/>
                </a:lnTo>
                <a:lnTo>
                  <a:pt x="2166" y="502"/>
                </a:lnTo>
                <a:lnTo>
                  <a:pt x="2196" y="499"/>
                </a:lnTo>
                <a:lnTo>
                  <a:pt x="2227" y="761"/>
                </a:lnTo>
                <a:lnTo>
                  <a:pt x="2259" y="737"/>
                </a:lnTo>
                <a:lnTo>
                  <a:pt x="2288" y="635"/>
                </a:lnTo>
                <a:lnTo>
                  <a:pt x="2319" y="608"/>
                </a:lnTo>
                <a:lnTo>
                  <a:pt x="2349" y="667"/>
                </a:lnTo>
                <a:lnTo>
                  <a:pt x="2381" y="451"/>
                </a:lnTo>
                <a:lnTo>
                  <a:pt x="2411" y="461"/>
                </a:lnTo>
                <a:lnTo>
                  <a:pt x="2443" y="435"/>
                </a:lnTo>
                <a:lnTo>
                  <a:pt x="2474" y="515"/>
                </a:lnTo>
                <a:lnTo>
                  <a:pt x="2505" y="638"/>
                </a:lnTo>
                <a:lnTo>
                  <a:pt x="2536" y="752"/>
                </a:lnTo>
                <a:lnTo>
                  <a:pt x="2567" y="702"/>
                </a:lnTo>
                <a:lnTo>
                  <a:pt x="2599" y="505"/>
                </a:lnTo>
                <a:lnTo>
                  <a:pt x="2629" y="539"/>
                </a:lnTo>
                <a:lnTo>
                  <a:pt x="2658" y="529"/>
                </a:lnTo>
                <a:lnTo>
                  <a:pt x="2690" y="571"/>
                </a:lnTo>
                <a:lnTo>
                  <a:pt x="2721" y="461"/>
                </a:lnTo>
                <a:lnTo>
                  <a:pt x="2751" y="520"/>
                </a:lnTo>
                <a:lnTo>
                  <a:pt x="2782" y="505"/>
                </a:lnTo>
                <a:lnTo>
                  <a:pt x="2814" y="523"/>
                </a:lnTo>
                <a:lnTo>
                  <a:pt x="2845" y="505"/>
                </a:lnTo>
                <a:lnTo>
                  <a:pt x="2876" y="448"/>
                </a:lnTo>
                <a:lnTo>
                  <a:pt x="2907" y="387"/>
                </a:lnTo>
                <a:lnTo>
                  <a:pt x="2938" y="337"/>
                </a:lnTo>
                <a:lnTo>
                  <a:pt x="2969" y="208"/>
                </a:lnTo>
                <a:lnTo>
                  <a:pt x="3001" y="88"/>
                </a:lnTo>
                <a:lnTo>
                  <a:pt x="3029" y="160"/>
                </a:lnTo>
                <a:lnTo>
                  <a:pt x="3060" y="224"/>
                </a:lnTo>
                <a:lnTo>
                  <a:pt x="3091" y="146"/>
                </a:lnTo>
                <a:lnTo>
                  <a:pt x="3123" y="286"/>
                </a:lnTo>
                <a:lnTo>
                  <a:pt x="3153" y="142"/>
                </a:lnTo>
                <a:lnTo>
                  <a:pt x="3184" y="221"/>
                </a:lnTo>
                <a:lnTo>
                  <a:pt x="3216" y="253"/>
                </a:lnTo>
                <a:lnTo>
                  <a:pt x="3247" y="379"/>
                </a:lnTo>
                <a:lnTo>
                  <a:pt x="3278" y="304"/>
                </a:lnTo>
                <a:lnTo>
                  <a:pt x="3308" y="269"/>
                </a:lnTo>
                <a:lnTo>
                  <a:pt x="3340" y="235"/>
                </a:lnTo>
                <a:lnTo>
                  <a:pt x="3372" y="251"/>
                </a:lnTo>
                <a:lnTo>
                  <a:pt x="3401" y="259"/>
                </a:lnTo>
                <a:lnTo>
                  <a:pt x="3432" y="277"/>
                </a:lnTo>
                <a:lnTo>
                  <a:pt x="3463" y="331"/>
                </a:lnTo>
                <a:lnTo>
                  <a:pt x="3494" y="178"/>
                </a:lnTo>
                <a:lnTo>
                  <a:pt x="3525" y="211"/>
                </a:lnTo>
                <a:lnTo>
                  <a:pt x="3557" y="304"/>
                </a:lnTo>
                <a:lnTo>
                  <a:pt x="3588" y="310"/>
                </a:lnTo>
                <a:lnTo>
                  <a:pt x="3618" y="272"/>
                </a:lnTo>
                <a:lnTo>
                  <a:pt x="3650" y="379"/>
                </a:lnTo>
                <a:lnTo>
                  <a:pt x="3681" y="202"/>
                </a:lnTo>
                <a:lnTo>
                  <a:pt x="3712" y="85"/>
                </a:lnTo>
                <a:lnTo>
                  <a:pt x="3743" y="77"/>
                </a:lnTo>
                <a:lnTo>
                  <a:pt x="3772" y="136"/>
                </a:lnTo>
                <a:lnTo>
                  <a:pt x="3804" y="120"/>
                </a:lnTo>
                <a:lnTo>
                  <a:pt x="3834" y="118"/>
                </a:lnTo>
                <a:lnTo>
                  <a:pt x="3865" y="115"/>
                </a:lnTo>
                <a:lnTo>
                  <a:pt x="3896" y="168"/>
                </a:lnTo>
                <a:lnTo>
                  <a:pt x="3927" y="214"/>
                </a:lnTo>
                <a:lnTo>
                  <a:pt x="3959" y="122"/>
                </a:lnTo>
                <a:lnTo>
                  <a:pt x="3989" y="168"/>
                </a:lnTo>
                <a:lnTo>
                  <a:pt x="4021" y="19"/>
                </a:lnTo>
                <a:lnTo>
                  <a:pt x="4051" y="77"/>
                </a:lnTo>
                <a:lnTo>
                  <a:pt x="4083" y="146"/>
                </a:lnTo>
                <a:lnTo>
                  <a:pt x="4115" y="152"/>
                </a:lnTo>
                <a:lnTo>
                  <a:pt x="4142" y="45"/>
                </a:lnTo>
                <a:lnTo>
                  <a:pt x="4174" y="0"/>
                </a:lnTo>
                <a:lnTo>
                  <a:pt x="4205" y="69"/>
                </a:lnTo>
                <a:lnTo>
                  <a:pt x="4237" y="91"/>
                </a:lnTo>
                <a:lnTo>
                  <a:pt x="4266" y="85"/>
                </a:lnTo>
                <a:lnTo>
                  <a:pt x="4298" y="93"/>
                </a:lnTo>
                <a:lnTo>
                  <a:pt x="4330" y="139"/>
                </a:lnTo>
                <a:lnTo>
                  <a:pt x="4360" y="34"/>
                </a:lnTo>
                <a:lnTo>
                  <a:pt x="4392" y="74"/>
                </a:lnTo>
                <a:lnTo>
                  <a:pt x="4422" y="104"/>
                </a:lnTo>
                <a:lnTo>
                  <a:pt x="4454" y="82"/>
                </a:lnTo>
                <a:lnTo>
                  <a:pt x="4485" y="272"/>
                </a:lnTo>
                <a:lnTo>
                  <a:pt x="4514" y="202"/>
                </a:lnTo>
                <a:lnTo>
                  <a:pt x="4545" y="80"/>
                </a:lnTo>
                <a:lnTo>
                  <a:pt x="4576" y="112"/>
                </a:lnTo>
                <a:lnTo>
                  <a:pt x="4607" y="37"/>
                </a:lnTo>
                <a:lnTo>
                  <a:pt x="4638" y="85"/>
                </a:lnTo>
                <a:lnTo>
                  <a:pt x="4669" y="80"/>
                </a:lnTo>
                <a:lnTo>
                  <a:pt x="4700" y="310"/>
                </a:lnTo>
                <a:lnTo>
                  <a:pt x="4731" y="218"/>
                </a:lnTo>
                <a:lnTo>
                  <a:pt x="4763" y="157"/>
                </a:lnTo>
                <a:lnTo>
                  <a:pt x="4793" y="122"/>
                </a:lnTo>
                <a:lnTo>
                  <a:pt x="4824" y="56"/>
                </a:lnTo>
                <a:lnTo>
                  <a:pt x="4856" y="43"/>
                </a:lnTo>
                <a:lnTo>
                  <a:pt x="4886" y="10"/>
                </a:lnTo>
                <a:lnTo>
                  <a:pt x="4917" y="328"/>
                </a:lnTo>
                <a:lnTo>
                  <a:pt x="4947" y="790"/>
                </a:lnTo>
                <a:lnTo>
                  <a:pt x="4979" y="776"/>
                </a:lnTo>
                <a:lnTo>
                  <a:pt x="5009" y="622"/>
                </a:lnTo>
                <a:lnTo>
                  <a:pt x="5041" y="772"/>
                </a:lnTo>
                <a:lnTo>
                  <a:pt x="5073" y="728"/>
                </a:lnTo>
                <a:lnTo>
                  <a:pt x="5103" y="560"/>
                </a:lnTo>
                <a:lnTo>
                  <a:pt x="5134" y="523"/>
                </a:lnTo>
                <a:lnTo>
                  <a:pt x="5165" y="653"/>
                </a:lnTo>
                <a:lnTo>
                  <a:pt x="5197" y="553"/>
                </a:lnTo>
                <a:lnTo>
                  <a:pt x="5228" y="598"/>
                </a:lnTo>
                <a:lnTo>
                  <a:pt x="5256" y="656"/>
                </a:lnTo>
                <a:lnTo>
                  <a:pt x="5288" y="440"/>
                </a:lnTo>
                <a:lnTo>
                  <a:pt x="5319" y="349"/>
                </a:lnTo>
                <a:lnTo>
                  <a:pt x="5350" y="494"/>
                </a:lnTo>
                <a:lnTo>
                  <a:pt x="5380" y="424"/>
                </a:lnTo>
                <a:lnTo>
                  <a:pt x="5412" y="539"/>
                </a:lnTo>
                <a:lnTo>
                  <a:pt x="5443" y="830"/>
                </a:lnTo>
                <a:lnTo>
                  <a:pt x="5474" y="763"/>
                </a:lnTo>
                <a:lnTo>
                  <a:pt x="5505" y="793"/>
                </a:lnTo>
                <a:lnTo>
                  <a:pt x="5536" y="908"/>
                </a:lnTo>
                <a:lnTo>
                  <a:pt x="5567" y="822"/>
                </a:lnTo>
                <a:lnTo>
                  <a:pt x="5599" y="913"/>
                </a:lnTo>
                <a:lnTo>
                  <a:pt x="5627" y="1031"/>
                </a:lnTo>
                <a:lnTo>
                  <a:pt x="5659" y="1121"/>
                </a:lnTo>
                <a:lnTo>
                  <a:pt x="5689" y="967"/>
                </a:lnTo>
                <a:lnTo>
                  <a:pt x="5721" y="1148"/>
                </a:lnTo>
                <a:lnTo>
                  <a:pt x="5752" y="1372"/>
                </a:lnTo>
                <a:lnTo>
                  <a:pt x="5782" y="1332"/>
                </a:lnTo>
                <a:lnTo>
                  <a:pt x="5814" y="1153"/>
                </a:lnTo>
                <a:lnTo>
                  <a:pt x="5845" y="1142"/>
                </a:lnTo>
                <a:lnTo>
                  <a:pt x="5876" y="1108"/>
                </a:lnTo>
                <a:lnTo>
                  <a:pt x="5906" y="1190"/>
                </a:lnTo>
                <a:lnTo>
                  <a:pt x="5938" y="1113"/>
                </a:lnTo>
              </a:path>
            </a:pathLst>
          </a:custGeom>
          <a:noFill/>
          <a:ln w="539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7" name="Y Axis Right">
            <a:extLst>
              <a:ext uri="{FF2B5EF4-FFF2-40B4-BE49-F238E27FC236}">
                <a16:creationId xmlns:a16="http://schemas.microsoft.com/office/drawing/2014/main" id="{04F18E64-EF9A-4F0A-A7D1-F09DC5AFAA53}"/>
              </a:ext>
            </a:extLst>
          </p:cNvPr>
          <p:cNvGrpSpPr/>
          <p:nvPr/>
        </p:nvGrpSpPr>
        <p:grpSpPr>
          <a:xfrm>
            <a:off x="10812463" y="1562100"/>
            <a:ext cx="427038" cy="4090988"/>
            <a:chOff x="10812463" y="1562100"/>
            <a:chExt cx="427038" cy="4090988"/>
          </a:xfrm>
        </p:grpSpPr>
        <p:sp>
          <p:nvSpPr>
            <p:cNvPr id="18" name="Rectangle 15">
              <a:extLst>
                <a:ext uri="{FF2B5EF4-FFF2-40B4-BE49-F238E27FC236}">
                  <a16:creationId xmlns:a16="http://schemas.microsoft.com/office/drawing/2014/main" id="{AF1CF9CD-A1A3-4523-BAAD-99A2103276B0}"/>
                </a:ext>
              </a:extLst>
            </p:cNvPr>
            <p:cNvSpPr>
              <a:spLocks noChangeArrowheads="1"/>
            </p:cNvSpPr>
            <p:nvPr/>
          </p:nvSpPr>
          <p:spPr bwMode="auto">
            <a:xfrm>
              <a:off x="10812463" y="5376863"/>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9" name="Rectangle 16">
              <a:extLst>
                <a:ext uri="{FF2B5EF4-FFF2-40B4-BE49-F238E27FC236}">
                  <a16:creationId xmlns:a16="http://schemas.microsoft.com/office/drawing/2014/main" id="{A330A7BC-8590-4BB7-B69A-5F3B6B6D3A86}"/>
                </a:ext>
              </a:extLst>
            </p:cNvPr>
            <p:cNvSpPr>
              <a:spLocks noChangeArrowheads="1"/>
            </p:cNvSpPr>
            <p:nvPr/>
          </p:nvSpPr>
          <p:spPr bwMode="auto">
            <a:xfrm>
              <a:off x="10812463" y="4953000"/>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0" name="Rectangle 17">
              <a:extLst>
                <a:ext uri="{FF2B5EF4-FFF2-40B4-BE49-F238E27FC236}">
                  <a16:creationId xmlns:a16="http://schemas.microsoft.com/office/drawing/2014/main" id="{5BE1298B-EC25-4EB3-87DE-9264BC1B7CB1}"/>
                </a:ext>
              </a:extLst>
            </p:cNvPr>
            <p:cNvSpPr>
              <a:spLocks noChangeArrowheads="1"/>
            </p:cNvSpPr>
            <p:nvPr/>
          </p:nvSpPr>
          <p:spPr bwMode="auto">
            <a:xfrm>
              <a:off x="10812463" y="4529138"/>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F35FB398-A66A-437C-BC43-537E1AC72E21}"/>
                </a:ext>
              </a:extLst>
            </p:cNvPr>
            <p:cNvSpPr>
              <a:spLocks noChangeArrowheads="1"/>
            </p:cNvSpPr>
            <p:nvPr/>
          </p:nvSpPr>
          <p:spPr bwMode="auto">
            <a:xfrm>
              <a:off x="10812463" y="4105275"/>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3" name="Rectangle 19">
              <a:extLst>
                <a:ext uri="{FF2B5EF4-FFF2-40B4-BE49-F238E27FC236}">
                  <a16:creationId xmlns:a16="http://schemas.microsoft.com/office/drawing/2014/main" id="{4623CE5E-E3A9-4EF1-9C04-1D8F231C2D85}"/>
                </a:ext>
              </a:extLst>
            </p:cNvPr>
            <p:cNvSpPr>
              <a:spLocks noChangeArrowheads="1"/>
            </p:cNvSpPr>
            <p:nvPr/>
          </p:nvSpPr>
          <p:spPr bwMode="auto">
            <a:xfrm>
              <a:off x="10812463" y="3681413"/>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86EE1D57-8883-4F85-B28C-E9C3B19C9831}"/>
                </a:ext>
              </a:extLst>
            </p:cNvPr>
            <p:cNvSpPr>
              <a:spLocks noChangeArrowheads="1"/>
            </p:cNvSpPr>
            <p:nvPr/>
          </p:nvSpPr>
          <p:spPr bwMode="auto">
            <a:xfrm>
              <a:off x="10812463" y="3257550"/>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D3EC5109-E9B5-48E8-AD82-910A3DF94CF2}"/>
                </a:ext>
              </a:extLst>
            </p:cNvPr>
            <p:cNvSpPr>
              <a:spLocks noChangeArrowheads="1"/>
            </p:cNvSpPr>
            <p:nvPr/>
          </p:nvSpPr>
          <p:spPr bwMode="auto">
            <a:xfrm>
              <a:off x="10812463" y="2833688"/>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80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DEB73D0F-65D2-4A9D-BA3E-A55632BF4B70}"/>
                </a:ext>
              </a:extLst>
            </p:cNvPr>
            <p:cNvSpPr>
              <a:spLocks noChangeArrowheads="1"/>
            </p:cNvSpPr>
            <p:nvPr/>
          </p:nvSpPr>
          <p:spPr bwMode="auto">
            <a:xfrm>
              <a:off x="10812463" y="2409825"/>
              <a:ext cx="3222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90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7" name="Rectangle 23">
              <a:extLst>
                <a:ext uri="{FF2B5EF4-FFF2-40B4-BE49-F238E27FC236}">
                  <a16:creationId xmlns:a16="http://schemas.microsoft.com/office/drawing/2014/main" id="{E6D6EC19-A2BD-487A-BC91-1FE1C35CA69E}"/>
                </a:ext>
              </a:extLst>
            </p:cNvPr>
            <p:cNvSpPr>
              <a:spLocks noChangeArrowheads="1"/>
            </p:cNvSpPr>
            <p:nvPr/>
          </p:nvSpPr>
          <p:spPr bwMode="auto">
            <a:xfrm>
              <a:off x="10812463" y="1985963"/>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0AFB5299-5324-4182-BBAC-7D12ADE34A7C}"/>
                </a:ext>
              </a:extLst>
            </p:cNvPr>
            <p:cNvSpPr>
              <a:spLocks noChangeArrowheads="1"/>
            </p:cNvSpPr>
            <p:nvPr/>
          </p:nvSpPr>
          <p:spPr bwMode="auto">
            <a:xfrm>
              <a:off x="10812463" y="1562100"/>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D9D9D9"/>
                  </a:solidFill>
                  <a:effectLst/>
                  <a:latin typeface="Roboto" panose="02000000000000000000" pitchFamily="2" charset="0"/>
                </a:rPr>
                <a:t>110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8" name="Y Axis Left">
            <a:extLst>
              <a:ext uri="{FF2B5EF4-FFF2-40B4-BE49-F238E27FC236}">
                <a16:creationId xmlns:a16="http://schemas.microsoft.com/office/drawing/2014/main" id="{F6BB6504-6DCA-4242-90D1-B3936D18B268}"/>
              </a:ext>
            </a:extLst>
          </p:cNvPr>
          <p:cNvGrpSpPr/>
          <p:nvPr/>
        </p:nvGrpSpPr>
        <p:grpSpPr>
          <a:xfrm>
            <a:off x="714376" y="1562100"/>
            <a:ext cx="322204" cy="4045595"/>
            <a:chOff x="714376" y="1562100"/>
            <a:chExt cx="322204" cy="4045595"/>
          </a:xfrm>
        </p:grpSpPr>
        <p:sp>
          <p:nvSpPr>
            <p:cNvPr id="29" name="Rectangle 25">
              <a:extLst>
                <a:ext uri="{FF2B5EF4-FFF2-40B4-BE49-F238E27FC236}">
                  <a16:creationId xmlns:a16="http://schemas.microsoft.com/office/drawing/2014/main" id="{C397AD02-F044-4E18-9F5D-6F29606D4D39}"/>
                </a:ext>
              </a:extLst>
            </p:cNvPr>
            <p:cNvSpPr>
              <a:spLocks noChangeArrowheads="1"/>
            </p:cNvSpPr>
            <p:nvPr/>
          </p:nvSpPr>
          <p:spPr bwMode="auto">
            <a:xfrm>
              <a:off x="820738" y="5376863"/>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20</a:t>
              </a:r>
              <a:endParaRPr kumimoji="0" lang="en-US" altLang="en-US" sz="1800" b="0" i="0" u="none" strike="noStrike" cap="none" normalizeH="0" baseline="0">
                <a:ln>
                  <a:noFill/>
                </a:ln>
                <a:solidFill>
                  <a:schemeClr val="accent6"/>
                </a:solidFill>
                <a:effectLst/>
              </a:endParaRPr>
            </a:p>
          </p:txBody>
        </p:sp>
        <p:sp>
          <p:nvSpPr>
            <p:cNvPr id="30" name="Rectangle 26">
              <a:extLst>
                <a:ext uri="{FF2B5EF4-FFF2-40B4-BE49-F238E27FC236}">
                  <a16:creationId xmlns:a16="http://schemas.microsoft.com/office/drawing/2014/main" id="{D617C953-E096-4225-BE00-D79F9E0CF092}"/>
                </a:ext>
              </a:extLst>
            </p:cNvPr>
            <p:cNvSpPr>
              <a:spLocks noChangeArrowheads="1"/>
            </p:cNvSpPr>
            <p:nvPr/>
          </p:nvSpPr>
          <p:spPr bwMode="auto">
            <a:xfrm>
              <a:off x="820738" y="4738688"/>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40</a:t>
              </a:r>
              <a:endParaRPr kumimoji="0" lang="en-US" altLang="en-US" sz="1800" b="0" i="0" u="none" strike="noStrike" cap="none" normalizeH="0" baseline="0">
                <a:ln>
                  <a:noFill/>
                </a:ln>
                <a:solidFill>
                  <a:schemeClr val="accent6"/>
                </a:solidFill>
                <a:effectLst/>
              </a:endParaRPr>
            </a:p>
          </p:txBody>
        </p:sp>
        <p:sp>
          <p:nvSpPr>
            <p:cNvPr id="31" name="Rectangle 27">
              <a:extLst>
                <a:ext uri="{FF2B5EF4-FFF2-40B4-BE49-F238E27FC236}">
                  <a16:creationId xmlns:a16="http://schemas.microsoft.com/office/drawing/2014/main" id="{6ACD18B3-14A7-485C-93C3-F78196C6E04F}"/>
                </a:ext>
              </a:extLst>
            </p:cNvPr>
            <p:cNvSpPr>
              <a:spLocks noChangeArrowheads="1"/>
            </p:cNvSpPr>
            <p:nvPr/>
          </p:nvSpPr>
          <p:spPr bwMode="auto">
            <a:xfrm>
              <a:off x="820738" y="4105275"/>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60</a:t>
              </a:r>
              <a:endParaRPr kumimoji="0" lang="en-US" altLang="en-US" sz="1800" b="0" i="0" u="none" strike="noStrike" cap="none" normalizeH="0" baseline="0">
                <a:ln>
                  <a:noFill/>
                </a:ln>
                <a:solidFill>
                  <a:schemeClr val="accent6"/>
                </a:solidFill>
                <a:effectLst/>
              </a:endParaRPr>
            </a:p>
          </p:txBody>
        </p:sp>
        <p:sp>
          <p:nvSpPr>
            <p:cNvPr id="32" name="Rectangle 28">
              <a:extLst>
                <a:ext uri="{FF2B5EF4-FFF2-40B4-BE49-F238E27FC236}">
                  <a16:creationId xmlns:a16="http://schemas.microsoft.com/office/drawing/2014/main" id="{1949A167-0D7F-474E-ADA0-1A8DE661723F}"/>
                </a:ext>
              </a:extLst>
            </p:cNvPr>
            <p:cNvSpPr>
              <a:spLocks noChangeArrowheads="1"/>
            </p:cNvSpPr>
            <p:nvPr/>
          </p:nvSpPr>
          <p:spPr bwMode="auto">
            <a:xfrm>
              <a:off x="820738" y="3467100"/>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80</a:t>
              </a:r>
              <a:endParaRPr kumimoji="0" lang="en-US" altLang="en-US" sz="1800" b="0" i="0" u="none" strike="noStrike" cap="none" normalizeH="0" baseline="0">
                <a:ln>
                  <a:noFill/>
                </a:ln>
                <a:solidFill>
                  <a:schemeClr val="accent6"/>
                </a:solidFill>
                <a:effectLst/>
              </a:endParaRPr>
            </a:p>
          </p:txBody>
        </p:sp>
        <p:sp>
          <p:nvSpPr>
            <p:cNvPr id="33" name="Rectangle 29">
              <a:extLst>
                <a:ext uri="{FF2B5EF4-FFF2-40B4-BE49-F238E27FC236}">
                  <a16:creationId xmlns:a16="http://schemas.microsoft.com/office/drawing/2014/main" id="{F06529CB-E243-4CFD-B26D-9910B3DCA8D1}"/>
                </a:ext>
              </a:extLst>
            </p:cNvPr>
            <p:cNvSpPr>
              <a:spLocks noChangeArrowheads="1"/>
            </p:cNvSpPr>
            <p:nvPr/>
          </p:nvSpPr>
          <p:spPr bwMode="auto">
            <a:xfrm>
              <a:off x="714376" y="2833688"/>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100</a:t>
              </a:r>
              <a:endParaRPr kumimoji="0" lang="en-US" altLang="en-US" sz="1800" b="0" i="0" u="none" strike="noStrike" cap="none" normalizeH="0" baseline="0">
                <a:ln>
                  <a:noFill/>
                </a:ln>
                <a:solidFill>
                  <a:schemeClr val="accent6"/>
                </a:solidFill>
                <a:effectLst/>
              </a:endParaRPr>
            </a:p>
          </p:txBody>
        </p:sp>
        <p:sp>
          <p:nvSpPr>
            <p:cNvPr id="34" name="Rectangle 30">
              <a:extLst>
                <a:ext uri="{FF2B5EF4-FFF2-40B4-BE49-F238E27FC236}">
                  <a16:creationId xmlns:a16="http://schemas.microsoft.com/office/drawing/2014/main" id="{11AA2915-8E62-49C9-B091-6F7829063CDA}"/>
                </a:ext>
              </a:extLst>
            </p:cNvPr>
            <p:cNvSpPr>
              <a:spLocks noChangeArrowheads="1"/>
            </p:cNvSpPr>
            <p:nvPr/>
          </p:nvSpPr>
          <p:spPr bwMode="auto">
            <a:xfrm>
              <a:off x="714376" y="2195513"/>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accent6"/>
                  </a:solidFill>
                  <a:effectLst/>
                  <a:latin typeface="Roboto" panose="02000000000000000000" pitchFamily="2" charset="0"/>
                </a:rPr>
                <a:t>120</a:t>
              </a:r>
              <a:endParaRPr kumimoji="0" lang="en-US" altLang="en-US" sz="1800" b="0" i="0" u="none" strike="noStrike" cap="none" normalizeH="0" baseline="0" dirty="0">
                <a:ln>
                  <a:noFill/>
                </a:ln>
                <a:solidFill>
                  <a:schemeClr val="accent6"/>
                </a:solidFill>
                <a:effectLst/>
              </a:endParaRPr>
            </a:p>
          </p:txBody>
        </p:sp>
        <p:sp>
          <p:nvSpPr>
            <p:cNvPr id="36" name="Rectangle 31">
              <a:extLst>
                <a:ext uri="{FF2B5EF4-FFF2-40B4-BE49-F238E27FC236}">
                  <a16:creationId xmlns:a16="http://schemas.microsoft.com/office/drawing/2014/main" id="{332F3047-ACCE-4672-AF6A-BD6F1E3800C9}"/>
                </a:ext>
              </a:extLst>
            </p:cNvPr>
            <p:cNvSpPr>
              <a:spLocks noChangeArrowheads="1"/>
            </p:cNvSpPr>
            <p:nvPr/>
          </p:nvSpPr>
          <p:spPr bwMode="auto">
            <a:xfrm>
              <a:off x="714376" y="1562100"/>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140</a:t>
              </a:r>
              <a:endParaRPr kumimoji="0" lang="en-US" altLang="en-US" sz="1800" b="0" i="0" u="none" strike="noStrike" cap="none" normalizeH="0" baseline="0">
                <a:ln>
                  <a:noFill/>
                </a:ln>
                <a:solidFill>
                  <a:schemeClr val="accent6"/>
                </a:solidFill>
                <a:effectLst/>
              </a:endParaRPr>
            </a:p>
          </p:txBody>
        </p:sp>
      </p:grpSp>
      <p:grpSp>
        <p:nvGrpSpPr>
          <p:cNvPr id="59" name="X Axis">
            <a:extLst>
              <a:ext uri="{FF2B5EF4-FFF2-40B4-BE49-F238E27FC236}">
                <a16:creationId xmlns:a16="http://schemas.microsoft.com/office/drawing/2014/main" id="{257BA927-3306-4775-A2A5-D05CE3A4F2F5}"/>
              </a:ext>
            </a:extLst>
          </p:cNvPr>
          <p:cNvGrpSpPr/>
          <p:nvPr/>
        </p:nvGrpSpPr>
        <p:grpSpPr>
          <a:xfrm>
            <a:off x="914401" y="5621338"/>
            <a:ext cx="10053350" cy="230832"/>
            <a:chOff x="914401" y="5621338"/>
            <a:chExt cx="10053350" cy="230832"/>
          </a:xfrm>
        </p:grpSpPr>
        <p:sp>
          <p:nvSpPr>
            <p:cNvPr id="37" name="Rectangle 32">
              <a:extLst>
                <a:ext uri="{FF2B5EF4-FFF2-40B4-BE49-F238E27FC236}">
                  <a16:creationId xmlns:a16="http://schemas.microsoft.com/office/drawing/2014/main" id="{9CBF4466-35C9-4E1A-AD75-ADDFD6049B96}"/>
                </a:ext>
              </a:extLst>
            </p:cNvPr>
            <p:cNvSpPr>
              <a:spLocks noChangeArrowheads="1"/>
            </p:cNvSpPr>
            <p:nvPr/>
          </p:nvSpPr>
          <p:spPr bwMode="auto">
            <a:xfrm>
              <a:off x="914401"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33">
              <a:extLst>
                <a:ext uri="{FF2B5EF4-FFF2-40B4-BE49-F238E27FC236}">
                  <a16:creationId xmlns:a16="http://schemas.microsoft.com/office/drawing/2014/main" id="{FBD8681D-1ADF-4A70-BA62-0074F2432899}"/>
                </a:ext>
              </a:extLst>
            </p:cNvPr>
            <p:cNvSpPr>
              <a:spLocks noChangeArrowheads="1"/>
            </p:cNvSpPr>
            <p:nvPr/>
          </p:nvSpPr>
          <p:spPr bwMode="auto">
            <a:xfrm>
              <a:off x="2093913" y="5621338"/>
              <a:ext cx="6315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34">
              <a:extLst>
                <a:ext uri="{FF2B5EF4-FFF2-40B4-BE49-F238E27FC236}">
                  <a16:creationId xmlns:a16="http://schemas.microsoft.com/office/drawing/2014/main" id="{6162BDB5-A4B5-479A-844A-D0E0F9749BE0}"/>
                </a:ext>
              </a:extLst>
            </p:cNvPr>
            <p:cNvSpPr>
              <a:spLocks noChangeArrowheads="1"/>
            </p:cNvSpPr>
            <p:nvPr/>
          </p:nvSpPr>
          <p:spPr bwMode="auto">
            <a:xfrm>
              <a:off x="3271838"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35">
              <a:extLst>
                <a:ext uri="{FF2B5EF4-FFF2-40B4-BE49-F238E27FC236}">
                  <a16:creationId xmlns:a16="http://schemas.microsoft.com/office/drawing/2014/main" id="{67E42790-C8A3-4BD7-821C-2CF91CE9E138}"/>
                </a:ext>
              </a:extLst>
            </p:cNvPr>
            <p:cNvSpPr>
              <a:spLocks noChangeArrowheads="1"/>
            </p:cNvSpPr>
            <p:nvPr/>
          </p:nvSpPr>
          <p:spPr bwMode="auto">
            <a:xfrm>
              <a:off x="4449763"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6">
              <a:extLst>
                <a:ext uri="{FF2B5EF4-FFF2-40B4-BE49-F238E27FC236}">
                  <a16:creationId xmlns:a16="http://schemas.microsoft.com/office/drawing/2014/main" id="{91C0A2D2-4FFB-4D96-BE06-F9D21AFA3C01}"/>
                </a:ext>
              </a:extLst>
            </p:cNvPr>
            <p:cNvSpPr>
              <a:spLocks noChangeArrowheads="1"/>
            </p:cNvSpPr>
            <p:nvPr/>
          </p:nvSpPr>
          <p:spPr bwMode="auto">
            <a:xfrm>
              <a:off x="5627688"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7">
              <a:extLst>
                <a:ext uri="{FF2B5EF4-FFF2-40B4-BE49-F238E27FC236}">
                  <a16:creationId xmlns:a16="http://schemas.microsoft.com/office/drawing/2014/main" id="{306DB488-1BFB-412F-8A42-25B199B16036}"/>
                </a:ext>
              </a:extLst>
            </p:cNvPr>
            <p:cNvSpPr>
              <a:spLocks noChangeArrowheads="1"/>
            </p:cNvSpPr>
            <p:nvPr/>
          </p:nvSpPr>
          <p:spPr bwMode="auto">
            <a:xfrm>
              <a:off x="6807201"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38">
              <a:extLst>
                <a:ext uri="{FF2B5EF4-FFF2-40B4-BE49-F238E27FC236}">
                  <a16:creationId xmlns:a16="http://schemas.microsoft.com/office/drawing/2014/main" id="{83C74330-9852-457C-9DAC-5889320986F7}"/>
                </a:ext>
              </a:extLst>
            </p:cNvPr>
            <p:cNvSpPr>
              <a:spLocks noChangeArrowheads="1"/>
            </p:cNvSpPr>
            <p:nvPr/>
          </p:nvSpPr>
          <p:spPr bwMode="auto">
            <a:xfrm>
              <a:off x="7985126"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39">
              <a:extLst>
                <a:ext uri="{FF2B5EF4-FFF2-40B4-BE49-F238E27FC236}">
                  <a16:creationId xmlns:a16="http://schemas.microsoft.com/office/drawing/2014/main" id="{9A965BD5-ED46-49F3-8BB8-7A9E27A69E8C}"/>
                </a:ext>
              </a:extLst>
            </p:cNvPr>
            <p:cNvSpPr>
              <a:spLocks noChangeArrowheads="1"/>
            </p:cNvSpPr>
            <p:nvPr/>
          </p:nvSpPr>
          <p:spPr bwMode="auto">
            <a:xfrm>
              <a:off x="9163051"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0">
              <a:extLst>
                <a:ext uri="{FF2B5EF4-FFF2-40B4-BE49-F238E27FC236}">
                  <a16:creationId xmlns:a16="http://schemas.microsoft.com/office/drawing/2014/main" id="{6208406B-EF26-45D6-A7A3-38D6E3420924}"/>
                </a:ext>
              </a:extLst>
            </p:cNvPr>
            <p:cNvSpPr>
              <a:spLocks noChangeArrowheads="1"/>
            </p:cNvSpPr>
            <p:nvPr/>
          </p:nvSpPr>
          <p:spPr bwMode="auto">
            <a:xfrm>
              <a:off x="10340976" y="5621338"/>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0" name="Conf Board">
            <a:extLst>
              <a:ext uri="{FF2B5EF4-FFF2-40B4-BE49-F238E27FC236}">
                <a16:creationId xmlns:a16="http://schemas.microsoft.com/office/drawing/2014/main" id="{C6907B97-FD50-4361-9676-B49C21270F77}"/>
              </a:ext>
            </a:extLst>
          </p:cNvPr>
          <p:cNvGrpSpPr/>
          <p:nvPr/>
        </p:nvGrpSpPr>
        <p:grpSpPr>
          <a:xfrm>
            <a:off x="2166938" y="6026150"/>
            <a:ext cx="3509544" cy="184666"/>
            <a:chOff x="2166938" y="6026150"/>
            <a:chExt cx="3509544" cy="184666"/>
          </a:xfrm>
        </p:grpSpPr>
        <p:sp>
          <p:nvSpPr>
            <p:cNvPr id="53" name="Line 41">
              <a:extLst>
                <a:ext uri="{FF2B5EF4-FFF2-40B4-BE49-F238E27FC236}">
                  <a16:creationId xmlns:a16="http://schemas.microsoft.com/office/drawing/2014/main" id="{D77C53A7-4C30-47B6-AF02-B7BE24D1C358}"/>
                </a:ext>
              </a:extLst>
            </p:cNvPr>
            <p:cNvSpPr>
              <a:spLocks noChangeShapeType="1"/>
            </p:cNvSpPr>
            <p:nvPr/>
          </p:nvSpPr>
          <p:spPr bwMode="auto">
            <a:xfrm>
              <a:off x="2166938" y="6122988"/>
              <a:ext cx="242888" cy="0"/>
            </a:xfrm>
            <a:prstGeom prst="line">
              <a:avLst/>
            </a:prstGeom>
            <a:noFill/>
            <a:ln w="539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4" name="Rectangle 42">
              <a:extLst>
                <a:ext uri="{FF2B5EF4-FFF2-40B4-BE49-F238E27FC236}">
                  <a16:creationId xmlns:a16="http://schemas.microsoft.com/office/drawing/2014/main" id="{BE8DFEEE-5F60-4665-91E8-9222A0CFB784}"/>
                </a:ext>
              </a:extLst>
            </p:cNvPr>
            <p:cNvSpPr>
              <a:spLocks noChangeArrowheads="1"/>
            </p:cNvSpPr>
            <p:nvPr/>
          </p:nvSpPr>
          <p:spPr bwMode="auto">
            <a:xfrm>
              <a:off x="2436813" y="6026150"/>
              <a:ext cx="323966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Conference Board Consumer Confidence Index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1" name="UofM">
            <a:extLst>
              <a:ext uri="{FF2B5EF4-FFF2-40B4-BE49-F238E27FC236}">
                <a16:creationId xmlns:a16="http://schemas.microsoft.com/office/drawing/2014/main" id="{30DF67FC-6C46-4762-9826-3246C2758F20}"/>
              </a:ext>
            </a:extLst>
          </p:cNvPr>
          <p:cNvGrpSpPr/>
          <p:nvPr/>
        </p:nvGrpSpPr>
        <p:grpSpPr>
          <a:xfrm>
            <a:off x="6110288" y="6026150"/>
            <a:ext cx="3713111" cy="184666"/>
            <a:chOff x="6110288" y="6026150"/>
            <a:chExt cx="3713111" cy="184666"/>
          </a:xfrm>
        </p:grpSpPr>
        <p:sp>
          <p:nvSpPr>
            <p:cNvPr id="55" name="Line 43">
              <a:extLst>
                <a:ext uri="{FF2B5EF4-FFF2-40B4-BE49-F238E27FC236}">
                  <a16:creationId xmlns:a16="http://schemas.microsoft.com/office/drawing/2014/main" id="{577739B2-588C-4B5E-85D4-2EE575BD0FEC}"/>
                </a:ext>
              </a:extLst>
            </p:cNvPr>
            <p:cNvSpPr>
              <a:spLocks noChangeShapeType="1"/>
            </p:cNvSpPr>
            <p:nvPr/>
          </p:nvSpPr>
          <p:spPr bwMode="auto">
            <a:xfrm>
              <a:off x="6110288" y="6122988"/>
              <a:ext cx="244475" cy="0"/>
            </a:xfrm>
            <a:prstGeom prst="line">
              <a:avLst/>
            </a:prstGeom>
            <a:noFill/>
            <a:ln w="539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Rectangle 44">
              <a:extLst>
                <a:ext uri="{FF2B5EF4-FFF2-40B4-BE49-F238E27FC236}">
                  <a16:creationId xmlns:a16="http://schemas.microsoft.com/office/drawing/2014/main" id="{B755EFFF-9AE0-44DD-BB90-AB5FB4079379}"/>
                </a:ext>
              </a:extLst>
            </p:cNvPr>
            <p:cNvSpPr>
              <a:spLocks noChangeArrowheads="1"/>
            </p:cNvSpPr>
            <p:nvPr/>
          </p:nvSpPr>
          <p:spPr bwMode="auto">
            <a:xfrm>
              <a:off x="6381751" y="6026150"/>
              <a:ext cx="344164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University of Michigan Consumer Sentiment Index</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42" name="Circle 1">
            <a:extLst>
              <a:ext uri="{FF2B5EF4-FFF2-40B4-BE49-F238E27FC236}">
                <a16:creationId xmlns:a16="http://schemas.microsoft.com/office/drawing/2014/main" id="{895C3B81-1D8B-4113-A553-5DEF9633FB68}"/>
              </a:ext>
            </a:extLst>
          </p:cNvPr>
          <p:cNvSpPr>
            <a:spLocks/>
          </p:cNvSpPr>
          <p:nvPr/>
        </p:nvSpPr>
        <p:spPr>
          <a:xfrm>
            <a:off x="1129571" y="1558579"/>
            <a:ext cx="721914" cy="2365174"/>
          </a:xfrm>
          <a:custGeom>
            <a:avLst/>
            <a:gdLst>
              <a:gd name="connsiteX0" fmla="*/ 0 w 721914"/>
              <a:gd name="connsiteY0" fmla="*/ 1182587 h 2365174"/>
              <a:gd name="connsiteX1" fmla="*/ 360957 w 721914"/>
              <a:gd name="connsiteY1" fmla="*/ 0 h 2365174"/>
              <a:gd name="connsiteX2" fmla="*/ 721914 w 721914"/>
              <a:gd name="connsiteY2" fmla="*/ 1182587 h 2365174"/>
              <a:gd name="connsiteX3" fmla="*/ 360957 w 721914"/>
              <a:gd name="connsiteY3" fmla="*/ 2365174 h 2365174"/>
              <a:gd name="connsiteX4" fmla="*/ 0 w 721914"/>
              <a:gd name="connsiteY4" fmla="*/ 1182587 h 23651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914" h="2365174" extrusionOk="0">
                <a:moveTo>
                  <a:pt x="0" y="1182587"/>
                </a:moveTo>
                <a:cubicBezTo>
                  <a:pt x="-28076" y="524255"/>
                  <a:pt x="150582" y="-1167"/>
                  <a:pt x="360957" y="0"/>
                </a:cubicBezTo>
                <a:cubicBezTo>
                  <a:pt x="527732" y="84669"/>
                  <a:pt x="715086" y="523660"/>
                  <a:pt x="721914" y="1182587"/>
                </a:cubicBezTo>
                <a:cubicBezTo>
                  <a:pt x="750829" y="1815077"/>
                  <a:pt x="581505" y="2363355"/>
                  <a:pt x="360957" y="2365174"/>
                </a:cubicBezTo>
                <a:cubicBezTo>
                  <a:pt x="144242" y="2257715"/>
                  <a:pt x="-38001" y="1929476"/>
                  <a:pt x="0" y="1182587"/>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Circle 2">
            <a:extLst>
              <a:ext uri="{FF2B5EF4-FFF2-40B4-BE49-F238E27FC236}">
                <a16:creationId xmlns:a16="http://schemas.microsoft.com/office/drawing/2014/main" id="{EE3FABB6-12BC-49F6-BC39-5BE82DE94139}"/>
              </a:ext>
            </a:extLst>
          </p:cNvPr>
          <p:cNvSpPr>
            <a:spLocks/>
          </p:cNvSpPr>
          <p:nvPr/>
        </p:nvSpPr>
        <p:spPr>
          <a:xfrm flipH="1">
            <a:off x="10031732" y="1970524"/>
            <a:ext cx="742711" cy="2664614"/>
          </a:xfrm>
          <a:custGeom>
            <a:avLst/>
            <a:gdLst>
              <a:gd name="connsiteX0" fmla="*/ 0 w 742711"/>
              <a:gd name="connsiteY0" fmla="*/ 1332307 h 2664614"/>
              <a:gd name="connsiteX1" fmla="*/ 371356 w 742711"/>
              <a:gd name="connsiteY1" fmla="*/ 0 h 2664614"/>
              <a:gd name="connsiteX2" fmla="*/ 742712 w 742711"/>
              <a:gd name="connsiteY2" fmla="*/ 1332307 h 2664614"/>
              <a:gd name="connsiteX3" fmla="*/ 371356 w 742711"/>
              <a:gd name="connsiteY3" fmla="*/ 2664614 h 2664614"/>
              <a:gd name="connsiteX4" fmla="*/ 0 w 742711"/>
              <a:gd name="connsiteY4" fmla="*/ 1332307 h 2664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711" h="2664614" extrusionOk="0">
                <a:moveTo>
                  <a:pt x="0" y="1332307"/>
                </a:moveTo>
                <a:cubicBezTo>
                  <a:pt x="-16891" y="593361"/>
                  <a:pt x="136240" y="-3178"/>
                  <a:pt x="371356" y="0"/>
                </a:cubicBezTo>
                <a:cubicBezTo>
                  <a:pt x="534793" y="108271"/>
                  <a:pt x="682519" y="545345"/>
                  <a:pt x="742712" y="1332307"/>
                </a:cubicBezTo>
                <a:cubicBezTo>
                  <a:pt x="747043" y="2065029"/>
                  <a:pt x="584507" y="2663922"/>
                  <a:pt x="371356" y="2664614"/>
                </a:cubicBezTo>
                <a:cubicBezTo>
                  <a:pt x="154146" y="2589635"/>
                  <a:pt x="-26429" y="2133331"/>
                  <a:pt x="0" y="1332307"/>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10993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wipe(left)">
                                      <p:cBhvr>
                                        <p:cTn id="10" dur="500"/>
                                        <p:tgtEl>
                                          <p:spTgt spid="45"/>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down)">
                                      <p:cBhvr>
                                        <p:cTn id="13" dur="500"/>
                                        <p:tgtEl>
                                          <p:spTgt spid="46"/>
                                        </p:tgtEl>
                                      </p:cBhvr>
                                    </p:animEffect>
                                  </p:childTnLst>
                                </p:cTn>
                              </p:par>
                              <p:par>
                                <p:cTn id="14" presetID="10" presetClass="entr" presetSubtype="0"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par>
                                <p:cTn id="20" presetID="22" presetClass="entr" presetSubtype="4" fill="hold" nodeType="withEffect">
                                  <p:stCondLst>
                                    <p:cond delay="0"/>
                                  </p:stCondLst>
                                  <p:childTnLst>
                                    <p:set>
                                      <p:cBhvr>
                                        <p:cTn id="21" dur="1" fill="hold">
                                          <p:stCondLst>
                                            <p:cond delay="0"/>
                                          </p:stCondLst>
                                        </p:cTn>
                                        <p:tgtEl>
                                          <p:spTgt spid="62"/>
                                        </p:tgtEl>
                                        <p:attrNameLst>
                                          <p:attrName>style.visibility</p:attrName>
                                        </p:attrNameLst>
                                      </p:cBhvr>
                                      <p:to>
                                        <p:strVal val="visible"/>
                                      </p:to>
                                    </p:set>
                                    <p:animEffect transition="in" filter="wipe(down)">
                                      <p:cBhvr>
                                        <p:cTn id="22" dur="500"/>
                                        <p:tgtEl>
                                          <p:spTgt spid="62"/>
                                        </p:tgtEl>
                                      </p:cBhvr>
                                    </p:animEffect>
                                  </p:childTnLst>
                                </p:cTn>
                              </p:par>
                              <p:par>
                                <p:cTn id="23" presetID="22" presetClass="entr" presetSubtype="8"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500"/>
                                        <p:tgtEl>
                                          <p:spTgt spid="59"/>
                                        </p:tgtEl>
                                      </p:cBhvr>
                                    </p:animEffect>
                                  </p:childTnLst>
                                </p:cTn>
                              </p:par>
                              <p:par>
                                <p:cTn id="26" presetID="22" presetClass="entr" presetSubtype="4"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wipe(down)">
                                      <p:cBhvr>
                                        <p:cTn id="28" dur="500"/>
                                        <p:tgtEl>
                                          <p:spTgt spid="58"/>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par>
                                <p:cTn id="41" presetID="22" presetClass="entr" presetSubtype="4" fill="hold"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down)">
                                      <p:cBhvr>
                                        <p:cTn id="43" dur="500"/>
                                        <p:tgtEl>
                                          <p:spTgt spid="57"/>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wipe(down)">
                                      <p:cBhvr>
                                        <p:cTn id="46" dur="500"/>
                                        <p:tgtEl>
                                          <p:spTgt spid="47"/>
                                        </p:tgtEl>
                                      </p:cBhvr>
                                    </p:animEffect>
                                  </p:childTnLst>
                                </p:cTn>
                              </p:par>
                              <p:par>
                                <p:cTn id="47" presetID="10" presetClass="entr" presetSubtype="0" fill="hold" nodeType="with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wheel(1)">
                                      <p:cBhvr>
                                        <p:cTn id="54" dur="500"/>
                                        <p:tgtEl>
                                          <p:spTgt spid="42"/>
                                        </p:tgtEl>
                                      </p:cBhvr>
                                    </p:animEffect>
                                  </p:childTnLst>
                                </p:cTn>
                              </p:par>
                            </p:childTnLst>
                          </p:cTn>
                        </p:par>
                        <p:par>
                          <p:cTn id="55" fill="hold">
                            <p:stCondLst>
                              <p:cond delay="500"/>
                            </p:stCondLst>
                            <p:childTnLst>
                              <p:par>
                                <p:cTn id="56" presetID="21" presetClass="entr" presetSubtype="1" fill="hold" grpId="0"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heel(1)">
                                      <p:cBhvr>
                                        <p:cTn id="5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45" grpId="0"/>
      <p:bldP spid="46" grpId="0"/>
      <p:bldP spid="47" grpId="0"/>
      <p:bldP spid="16" grpId="0" animBg="1"/>
      <p:bldP spid="17" grpId="0" animBg="1"/>
      <p:bldP spid="42" grpId="0" animBg="1"/>
      <p:bldP spid="4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7">
            <a:extLst>
              <a:ext uri="{FF2B5EF4-FFF2-40B4-BE49-F238E27FC236}">
                <a16:creationId xmlns:a16="http://schemas.microsoft.com/office/drawing/2014/main" id="{22A9590A-D11A-40CA-AA0D-87DEC75BF16A}"/>
              </a:ext>
            </a:extLst>
          </p:cNvPr>
          <p:cNvSpPr>
            <a:spLocks noChangeArrowheads="1"/>
          </p:cNvSpPr>
          <p:nvPr/>
        </p:nvSpPr>
        <p:spPr bwMode="auto">
          <a:xfrm>
            <a:off x="9586927" y="3168504"/>
            <a:ext cx="80008" cy="935355"/>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7">
            <a:extLst>
              <a:ext uri="{FF2B5EF4-FFF2-40B4-BE49-F238E27FC236}">
                <a16:creationId xmlns:a16="http://schemas.microsoft.com/office/drawing/2014/main" id="{AD3946FC-53F4-40E6-98A4-BCBB4924708A}"/>
              </a:ext>
            </a:extLst>
          </p:cNvPr>
          <p:cNvSpPr>
            <a:spLocks noChangeArrowheads="1"/>
          </p:cNvSpPr>
          <p:nvPr/>
        </p:nvSpPr>
        <p:spPr bwMode="auto">
          <a:xfrm>
            <a:off x="9586927" y="5043483"/>
            <a:ext cx="80008" cy="811530"/>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7">
            <a:extLst>
              <a:ext uri="{FF2B5EF4-FFF2-40B4-BE49-F238E27FC236}">
                <a16:creationId xmlns:a16="http://schemas.microsoft.com/office/drawing/2014/main" id="{57CD1A09-B7E0-4757-8814-02017A89F964}"/>
              </a:ext>
            </a:extLst>
          </p:cNvPr>
          <p:cNvSpPr>
            <a:spLocks noChangeArrowheads="1"/>
          </p:cNvSpPr>
          <p:nvPr/>
        </p:nvSpPr>
        <p:spPr bwMode="auto">
          <a:xfrm>
            <a:off x="9660145" y="1441127"/>
            <a:ext cx="80008" cy="935355"/>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7">
            <a:extLst>
              <a:ext uri="{FF2B5EF4-FFF2-40B4-BE49-F238E27FC236}">
                <a16:creationId xmlns:a16="http://schemas.microsoft.com/office/drawing/2014/main" id="{F0705B7F-6C34-4114-BD8B-647071ADFCB4}"/>
              </a:ext>
            </a:extLst>
          </p:cNvPr>
          <p:cNvSpPr>
            <a:spLocks noChangeArrowheads="1"/>
          </p:cNvSpPr>
          <p:nvPr/>
        </p:nvSpPr>
        <p:spPr bwMode="auto">
          <a:xfrm>
            <a:off x="5514677" y="3171367"/>
            <a:ext cx="386425" cy="935355"/>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7">
            <a:extLst>
              <a:ext uri="{FF2B5EF4-FFF2-40B4-BE49-F238E27FC236}">
                <a16:creationId xmlns:a16="http://schemas.microsoft.com/office/drawing/2014/main" id="{F4AC1161-C59E-4B8D-A90E-FE7D1721A2E1}"/>
              </a:ext>
            </a:extLst>
          </p:cNvPr>
          <p:cNvSpPr>
            <a:spLocks noChangeArrowheads="1"/>
          </p:cNvSpPr>
          <p:nvPr/>
        </p:nvSpPr>
        <p:spPr bwMode="auto">
          <a:xfrm>
            <a:off x="5514677" y="5046346"/>
            <a:ext cx="386425" cy="811530"/>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7">
            <a:extLst>
              <a:ext uri="{FF2B5EF4-FFF2-40B4-BE49-F238E27FC236}">
                <a16:creationId xmlns:a16="http://schemas.microsoft.com/office/drawing/2014/main" id="{8C059A6F-8CAE-4628-A5FB-A8A390468B56}"/>
              </a:ext>
            </a:extLst>
          </p:cNvPr>
          <p:cNvSpPr>
            <a:spLocks noChangeArrowheads="1"/>
          </p:cNvSpPr>
          <p:nvPr/>
        </p:nvSpPr>
        <p:spPr bwMode="auto">
          <a:xfrm>
            <a:off x="5618375" y="1443990"/>
            <a:ext cx="386425" cy="935355"/>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7">
            <a:extLst>
              <a:ext uri="{FF2B5EF4-FFF2-40B4-BE49-F238E27FC236}">
                <a16:creationId xmlns:a16="http://schemas.microsoft.com/office/drawing/2014/main" id="{88CD7573-B980-418B-BE77-B708B8D01D76}"/>
              </a:ext>
            </a:extLst>
          </p:cNvPr>
          <p:cNvSpPr>
            <a:spLocks noChangeArrowheads="1"/>
          </p:cNvSpPr>
          <p:nvPr/>
        </p:nvSpPr>
        <p:spPr bwMode="auto">
          <a:xfrm>
            <a:off x="3174318" y="5046345"/>
            <a:ext cx="167640" cy="811530"/>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Rectangle 7">
            <a:extLst>
              <a:ext uri="{FF2B5EF4-FFF2-40B4-BE49-F238E27FC236}">
                <a16:creationId xmlns:a16="http://schemas.microsoft.com/office/drawing/2014/main" id="{60C104CF-EE09-4236-A320-5A1FCFFDA68F}"/>
              </a:ext>
            </a:extLst>
          </p:cNvPr>
          <p:cNvSpPr>
            <a:spLocks noChangeArrowheads="1"/>
          </p:cNvSpPr>
          <p:nvPr/>
        </p:nvSpPr>
        <p:spPr bwMode="auto">
          <a:xfrm>
            <a:off x="3174318" y="3171367"/>
            <a:ext cx="167640" cy="935355"/>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7">
            <a:extLst>
              <a:ext uri="{FF2B5EF4-FFF2-40B4-BE49-F238E27FC236}">
                <a16:creationId xmlns:a16="http://schemas.microsoft.com/office/drawing/2014/main" id="{06B46E8B-EAFF-4B38-94A8-7DB2CDD94144}"/>
              </a:ext>
            </a:extLst>
          </p:cNvPr>
          <p:cNvSpPr>
            <a:spLocks noChangeArrowheads="1"/>
          </p:cNvSpPr>
          <p:nvPr/>
        </p:nvSpPr>
        <p:spPr bwMode="auto">
          <a:xfrm>
            <a:off x="3230880" y="1443990"/>
            <a:ext cx="167640" cy="935355"/>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Manufacturing</a:t>
            </a:r>
          </a:p>
        </p:txBody>
      </p:sp>
      <p:sp>
        <p:nvSpPr>
          <p:cNvPr id="10" name="Y-Axis Label">
            <a:extLst>
              <a:ext uri="{FF2B5EF4-FFF2-40B4-BE49-F238E27FC236}">
                <a16:creationId xmlns:a16="http://schemas.microsoft.com/office/drawing/2014/main" id="{6425EE32-2C2B-460A-A3B8-2E1E51690893}"/>
              </a:ext>
            </a:extLst>
          </p:cNvPr>
          <p:cNvSpPr/>
          <p:nvPr/>
        </p:nvSpPr>
        <p:spPr>
          <a:xfrm>
            <a:off x="869697" y="1097597"/>
            <a:ext cx="293014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ISM Manufacturing Index</a:t>
            </a:r>
          </a:p>
        </p:txBody>
      </p:sp>
      <p:graphicFrame>
        <p:nvGraphicFramePr>
          <p:cNvPr id="11" name="Chart 10">
            <a:extLst>
              <a:ext uri="{FF2B5EF4-FFF2-40B4-BE49-F238E27FC236}">
                <a16:creationId xmlns:a16="http://schemas.microsoft.com/office/drawing/2014/main" id="{879E4529-B9D8-4557-B3B6-C337AD280222}"/>
              </a:ext>
            </a:extLst>
          </p:cNvPr>
          <p:cNvGraphicFramePr/>
          <p:nvPr>
            <p:extLst>
              <p:ext uri="{D42A27DB-BD31-4B8C-83A1-F6EECF244321}">
                <p14:modId xmlns:p14="http://schemas.microsoft.com/office/powerpoint/2010/main" val="2567826242"/>
              </p:ext>
            </p:extLst>
          </p:nvPr>
        </p:nvGraphicFramePr>
        <p:xfrm>
          <a:off x="540552" y="1268220"/>
          <a:ext cx="10229048" cy="1280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US Owner's Callout">
            <a:extLst>
              <a:ext uri="{FF2B5EF4-FFF2-40B4-BE49-F238E27FC236}">
                <a16:creationId xmlns:a16="http://schemas.microsoft.com/office/drawing/2014/main" id="{889A9B83-6B5A-4F73-A423-8C3BA05AA156}"/>
              </a:ext>
            </a:extLst>
          </p:cNvPr>
          <p:cNvGraphicFramePr>
            <a:graphicFrameLocks noGrp="1"/>
          </p:cNvGraphicFramePr>
          <p:nvPr>
            <p:extLst>
              <p:ext uri="{D42A27DB-BD31-4B8C-83A1-F6EECF244321}">
                <p14:modId xmlns:p14="http://schemas.microsoft.com/office/powerpoint/2010/main" val="3501440479"/>
              </p:ext>
            </p:extLst>
          </p:nvPr>
        </p:nvGraphicFramePr>
        <p:xfrm>
          <a:off x="10763117" y="1722913"/>
          <a:ext cx="888331" cy="579120"/>
        </p:xfrm>
        <a:graphic>
          <a:graphicData uri="http://schemas.openxmlformats.org/drawingml/2006/table">
            <a:tbl>
              <a:tblPr firstRow="1" bandRow="1"/>
              <a:tblGrid>
                <a:gridCol w="888331">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0AB4FA"/>
                      </a:solidFill>
                      <a:prstDash val="solid"/>
                      <a:round/>
                      <a:headEnd type="none" w="med" len="med"/>
                      <a:tailEnd type="none" w="med" len="med"/>
                    </a:lnL>
                    <a:lnR w="28575" cap="flat" cmpd="sng" algn="ctr">
                      <a:solidFill>
                        <a:srgbClr val="0AB4FA"/>
                      </a:solidFill>
                      <a:prstDash val="solid"/>
                      <a:round/>
                      <a:headEnd type="none" w="med" len="med"/>
                      <a:tailEnd type="none" w="med" len="med"/>
                    </a:lnR>
                    <a:lnT w="28575" cap="flat" cmpd="sng" algn="ctr">
                      <a:solidFill>
                        <a:srgbClr val="0AB4F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400" dirty="0">
                          <a:solidFill>
                            <a:schemeClr val="bg1"/>
                          </a:solidFill>
                        </a:rPr>
                        <a:t>1/31/23</a:t>
                      </a:r>
                    </a:p>
                  </a:txBody>
                  <a:tcPr marL="45720" marR="45720" marT="0" marB="0" anchor="ctr">
                    <a:lnL w="28575" cap="flat" cmpd="sng" algn="ctr">
                      <a:solidFill>
                        <a:srgbClr val="0AB4FA"/>
                      </a:solidFill>
                      <a:prstDash val="solid"/>
                      <a:round/>
                      <a:headEnd type="none" w="med" len="med"/>
                      <a:tailEnd type="none" w="med" len="med"/>
                    </a:lnL>
                    <a:lnR w="28575"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r>
                        <a:rPr lang="en-US" sz="1400" dirty="0">
                          <a:solidFill>
                            <a:schemeClr val="bg1"/>
                          </a:solidFill>
                        </a:rPr>
                        <a:t>47.4</a:t>
                      </a:r>
                    </a:p>
                  </a:txBody>
                  <a:tcPr marL="45720" marR="45720" marT="0" marB="0" anchor="ctr">
                    <a:lnL w="28575" cap="flat" cmpd="sng" algn="ctr">
                      <a:solidFill>
                        <a:srgbClr val="0AB4FA"/>
                      </a:solidFill>
                      <a:prstDash val="solid"/>
                      <a:round/>
                      <a:headEnd type="none" w="med" len="med"/>
                      <a:tailEnd type="none" w="med" len="med"/>
                    </a:lnL>
                    <a:lnR w="28575"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16510056"/>
                  </a:ext>
                </a:extLst>
              </a:tr>
              <a:tr h="0">
                <a:tc>
                  <a:txBody>
                    <a:bodyPr/>
                    <a:lstStyle/>
                    <a:p>
                      <a:pPr algn="ctr"/>
                      <a:endParaRPr lang="en-US" sz="500" dirty="0">
                        <a:solidFill>
                          <a:schemeClr val="bg1"/>
                        </a:solidFill>
                      </a:endParaRPr>
                    </a:p>
                  </a:txBody>
                  <a:tcPr marL="45720" marR="45720" marT="0" marB="0" anchor="ctr">
                    <a:lnL w="28575" cap="flat" cmpd="sng" algn="ctr">
                      <a:solidFill>
                        <a:srgbClr val="0AB4FA"/>
                      </a:solidFill>
                      <a:prstDash val="solid"/>
                      <a:round/>
                      <a:headEnd type="none" w="med" len="med"/>
                      <a:tailEnd type="none" w="med" len="med"/>
                    </a:lnL>
                    <a:lnR w="28575" cap="flat" cmpd="sng" algn="ctr">
                      <a:solidFill>
                        <a:srgbClr val="0AB4FA"/>
                      </a:solidFill>
                      <a:prstDash val="solid"/>
                      <a:round/>
                      <a:headEnd type="none" w="med" len="med"/>
                      <a:tailEnd type="none" w="med" len="med"/>
                    </a:lnR>
                    <a:lnT w="12700" cmpd="sng">
                      <a:noFill/>
                      <a:prstDash val="solid"/>
                    </a:lnT>
                    <a:lnB w="28575" cap="flat" cmpd="sng" algn="ctr">
                      <a:solidFill>
                        <a:srgbClr val="0AB4FA"/>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24" name="Y-Axis Label">
            <a:extLst>
              <a:ext uri="{FF2B5EF4-FFF2-40B4-BE49-F238E27FC236}">
                <a16:creationId xmlns:a16="http://schemas.microsoft.com/office/drawing/2014/main" id="{C22D75B7-6D99-49D1-BC23-429BD1DF219A}"/>
              </a:ext>
            </a:extLst>
          </p:cNvPr>
          <p:cNvSpPr/>
          <p:nvPr/>
        </p:nvSpPr>
        <p:spPr>
          <a:xfrm rot="16200000">
            <a:off x="-221561" y="1827215"/>
            <a:ext cx="132556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Index</a:t>
            </a:r>
          </a:p>
        </p:txBody>
      </p:sp>
      <p:sp>
        <p:nvSpPr>
          <p:cNvPr id="46" name="Y-Axis Label">
            <a:extLst>
              <a:ext uri="{FF2B5EF4-FFF2-40B4-BE49-F238E27FC236}">
                <a16:creationId xmlns:a16="http://schemas.microsoft.com/office/drawing/2014/main" id="{B5589618-E71E-4EEE-9682-8AF677D385B1}"/>
              </a:ext>
            </a:extLst>
          </p:cNvPr>
          <p:cNvSpPr/>
          <p:nvPr/>
        </p:nvSpPr>
        <p:spPr>
          <a:xfrm>
            <a:off x="869697" y="2830274"/>
            <a:ext cx="293014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ISM New Orders Index</a:t>
            </a:r>
          </a:p>
        </p:txBody>
      </p:sp>
      <p:graphicFrame>
        <p:nvGraphicFramePr>
          <p:cNvPr id="47" name="Chart 46">
            <a:extLst>
              <a:ext uri="{FF2B5EF4-FFF2-40B4-BE49-F238E27FC236}">
                <a16:creationId xmlns:a16="http://schemas.microsoft.com/office/drawing/2014/main" id="{2F87E4A4-6177-4937-BA0F-C1AFF57A53A4}"/>
              </a:ext>
            </a:extLst>
          </p:cNvPr>
          <p:cNvGraphicFramePr/>
          <p:nvPr>
            <p:extLst>
              <p:ext uri="{D42A27DB-BD31-4B8C-83A1-F6EECF244321}">
                <p14:modId xmlns:p14="http://schemas.microsoft.com/office/powerpoint/2010/main" val="3492058697"/>
              </p:ext>
            </p:extLst>
          </p:nvPr>
        </p:nvGraphicFramePr>
        <p:xfrm>
          <a:off x="540552" y="3000615"/>
          <a:ext cx="10229048" cy="12801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8" name="US Owner's Callout">
            <a:extLst>
              <a:ext uri="{FF2B5EF4-FFF2-40B4-BE49-F238E27FC236}">
                <a16:creationId xmlns:a16="http://schemas.microsoft.com/office/drawing/2014/main" id="{99E2417D-EDDF-4031-ABA3-A1F8190E55F5}"/>
              </a:ext>
            </a:extLst>
          </p:cNvPr>
          <p:cNvGraphicFramePr>
            <a:graphicFrameLocks noGrp="1"/>
          </p:cNvGraphicFramePr>
          <p:nvPr>
            <p:extLst>
              <p:ext uri="{D42A27DB-BD31-4B8C-83A1-F6EECF244321}">
                <p14:modId xmlns:p14="http://schemas.microsoft.com/office/powerpoint/2010/main" val="4109075044"/>
              </p:ext>
            </p:extLst>
          </p:nvPr>
        </p:nvGraphicFramePr>
        <p:xfrm>
          <a:off x="10712880" y="3470549"/>
          <a:ext cx="888331" cy="579120"/>
        </p:xfrm>
        <a:graphic>
          <a:graphicData uri="http://schemas.openxmlformats.org/drawingml/2006/table">
            <a:tbl>
              <a:tblPr firstRow="1" bandRow="1"/>
              <a:tblGrid>
                <a:gridCol w="888331">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400" dirty="0">
                          <a:solidFill>
                            <a:schemeClr val="bg1"/>
                          </a:solidFill>
                        </a:rPr>
                        <a:t>1/31/23</a:t>
                      </a: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r>
                        <a:rPr lang="en-US" sz="1400" dirty="0">
                          <a:solidFill>
                            <a:schemeClr val="bg1"/>
                          </a:solidFill>
                        </a:rPr>
                        <a:t>42.5</a:t>
                      </a: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16510056"/>
                  </a:ext>
                </a:extLst>
              </a:tr>
              <a:tr h="0">
                <a:tc>
                  <a:txBody>
                    <a:bodyPr/>
                    <a:lstStyle/>
                    <a:p>
                      <a:pPr algn="ctr"/>
                      <a:endParaRPr lang="en-US" sz="500" dirty="0">
                        <a:solidFill>
                          <a:schemeClr val="bg1"/>
                        </a:solidFill>
                      </a:endParaRPr>
                    </a:p>
                  </a:txBody>
                  <a:tcPr marL="45720" marR="45720" marT="0" marB="0"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12700" cmpd="sng">
                      <a:noFill/>
                      <a:prstDash val="solid"/>
                    </a:lnT>
                    <a:lnB w="28575"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49" name="Y-Axis Label">
            <a:extLst>
              <a:ext uri="{FF2B5EF4-FFF2-40B4-BE49-F238E27FC236}">
                <a16:creationId xmlns:a16="http://schemas.microsoft.com/office/drawing/2014/main" id="{3FECAC55-6CD1-4A62-92FC-A78610D2EF2E}"/>
              </a:ext>
            </a:extLst>
          </p:cNvPr>
          <p:cNvSpPr/>
          <p:nvPr/>
        </p:nvSpPr>
        <p:spPr>
          <a:xfrm rot="16200000">
            <a:off x="-225706" y="3572149"/>
            <a:ext cx="132556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Index</a:t>
            </a:r>
          </a:p>
        </p:txBody>
      </p:sp>
      <p:sp>
        <p:nvSpPr>
          <p:cNvPr id="54" name="Y-Axis Label">
            <a:extLst>
              <a:ext uri="{FF2B5EF4-FFF2-40B4-BE49-F238E27FC236}">
                <a16:creationId xmlns:a16="http://schemas.microsoft.com/office/drawing/2014/main" id="{53AC43BC-F949-4BDE-A5E4-A455451B12C5}"/>
              </a:ext>
            </a:extLst>
          </p:cNvPr>
          <p:cNvSpPr/>
          <p:nvPr/>
        </p:nvSpPr>
        <p:spPr>
          <a:xfrm>
            <a:off x="869697" y="4580370"/>
            <a:ext cx="356133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ISM Non-Manufacturing Index</a:t>
            </a:r>
          </a:p>
        </p:txBody>
      </p:sp>
      <p:graphicFrame>
        <p:nvGraphicFramePr>
          <p:cNvPr id="55" name="Chart 54">
            <a:extLst>
              <a:ext uri="{FF2B5EF4-FFF2-40B4-BE49-F238E27FC236}">
                <a16:creationId xmlns:a16="http://schemas.microsoft.com/office/drawing/2014/main" id="{4610D161-D4F8-4A0A-A4B9-AAD8B26A127F}"/>
              </a:ext>
            </a:extLst>
          </p:cNvPr>
          <p:cNvGraphicFramePr/>
          <p:nvPr>
            <p:extLst>
              <p:ext uri="{D42A27DB-BD31-4B8C-83A1-F6EECF244321}">
                <p14:modId xmlns:p14="http://schemas.microsoft.com/office/powerpoint/2010/main" val="1133958955"/>
              </p:ext>
            </p:extLst>
          </p:nvPr>
        </p:nvGraphicFramePr>
        <p:xfrm>
          <a:off x="540552" y="4745550"/>
          <a:ext cx="10229048" cy="12801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6" name="US Owner's Callout">
            <a:extLst>
              <a:ext uri="{FF2B5EF4-FFF2-40B4-BE49-F238E27FC236}">
                <a16:creationId xmlns:a16="http://schemas.microsoft.com/office/drawing/2014/main" id="{D3AF500C-A81C-4327-B4DE-1072F17BA6CF}"/>
              </a:ext>
            </a:extLst>
          </p:cNvPr>
          <p:cNvGraphicFramePr>
            <a:graphicFrameLocks noGrp="1"/>
          </p:cNvGraphicFramePr>
          <p:nvPr>
            <p:extLst>
              <p:ext uri="{D42A27DB-BD31-4B8C-83A1-F6EECF244321}">
                <p14:modId xmlns:p14="http://schemas.microsoft.com/office/powerpoint/2010/main" val="38496409"/>
              </p:ext>
            </p:extLst>
          </p:nvPr>
        </p:nvGraphicFramePr>
        <p:xfrm>
          <a:off x="10754088" y="5215531"/>
          <a:ext cx="888331" cy="579120"/>
        </p:xfrm>
        <a:graphic>
          <a:graphicData uri="http://schemas.openxmlformats.org/drawingml/2006/table">
            <a:tbl>
              <a:tblPr firstRow="1" bandRow="1"/>
              <a:tblGrid>
                <a:gridCol w="888331">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400" dirty="0">
                          <a:solidFill>
                            <a:schemeClr val="bg1"/>
                          </a:solidFill>
                        </a:rPr>
                        <a:t>1/31/23</a:t>
                      </a: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r>
                        <a:rPr lang="en-US" sz="1400" dirty="0">
                          <a:solidFill>
                            <a:schemeClr val="bg1"/>
                          </a:solidFill>
                        </a:rPr>
                        <a:t>55.2</a:t>
                      </a: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16510056"/>
                  </a:ext>
                </a:extLst>
              </a:tr>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57" name="Y-Axis Label">
            <a:extLst>
              <a:ext uri="{FF2B5EF4-FFF2-40B4-BE49-F238E27FC236}">
                <a16:creationId xmlns:a16="http://schemas.microsoft.com/office/drawing/2014/main" id="{03A1C91D-4D6F-47E5-B176-35A3619402AC}"/>
              </a:ext>
            </a:extLst>
          </p:cNvPr>
          <p:cNvSpPr/>
          <p:nvPr/>
        </p:nvSpPr>
        <p:spPr>
          <a:xfrm rot="16200000">
            <a:off x="-221561" y="5317084"/>
            <a:ext cx="132556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Index</a:t>
            </a:r>
          </a:p>
        </p:txBody>
      </p:sp>
      <p:cxnSp>
        <p:nvCxnSpPr>
          <p:cNvPr id="29" name="Straight Connector 28">
            <a:extLst>
              <a:ext uri="{FF2B5EF4-FFF2-40B4-BE49-F238E27FC236}">
                <a16:creationId xmlns:a16="http://schemas.microsoft.com/office/drawing/2014/main" id="{F1C9706D-50D9-4275-9B0F-85296597AEEA}"/>
              </a:ext>
            </a:extLst>
          </p:cNvPr>
          <p:cNvCxnSpPr>
            <a:cxnSpLocks/>
          </p:cNvCxnSpPr>
          <p:nvPr/>
        </p:nvCxnSpPr>
        <p:spPr>
          <a:xfrm>
            <a:off x="983664" y="1904367"/>
            <a:ext cx="96481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B19773AF-20AF-428B-A847-FED661835254}"/>
              </a:ext>
            </a:extLst>
          </p:cNvPr>
          <p:cNvCxnSpPr>
            <a:cxnSpLocks/>
          </p:cNvCxnSpPr>
          <p:nvPr/>
        </p:nvCxnSpPr>
        <p:spPr>
          <a:xfrm>
            <a:off x="983664" y="3640965"/>
            <a:ext cx="96481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5BAF75AE-8812-4C20-AE9D-5C8D73D1D276}"/>
              </a:ext>
            </a:extLst>
          </p:cNvPr>
          <p:cNvCxnSpPr>
            <a:cxnSpLocks/>
          </p:cNvCxnSpPr>
          <p:nvPr/>
        </p:nvCxnSpPr>
        <p:spPr>
          <a:xfrm>
            <a:off x="983664" y="5464050"/>
            <a:ext cx="9648141"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F1B8851-875B-43AA-809C-E7620232C035}"/>
              </a:ext>
            </a:extLst>
          </p:cNvPr>
          <p:cNvCxnSpPr>
            <a:cxnSpLocks/>
          </p:cNvCxnSpPr>
          <p:nvPr/>
        </p:nvCxnSpPr>
        <p:spPr>
          <a:xfrm>
            <a:off x="10267053" y="1401548"/>
            <a:ext cx="445827" cy="343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9F243EE7-4730-40D1-ADA6-BE3148287490}"/>
              </a:ext>
            </a:extLst>
          </p:cNvPr>
          <p:cNvCxnSpPr>
            <a:cxnSpLocks/>
          </p:cNvCxnSpPr>
          <p:nvPr/>
        </p:nvCxnSpPr>
        <p:spPr>
          <a:xfrm>
            <a:off x="10202804" y="3112234"/>
            <a:ext cx="445827" cy="3432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4C61A7E4-CD35-4ED7-A163-DB943CB2CC4C}"/>
              </a:ext>
            </a:extLst>
          </p:cNvPr>
          <p:cNvCxnSpPr>
            <a:cxnSpLocks/>
          </p:cNvCxnSpPr>
          <p:nvPr/>
        </p:nvCxnSpPr>
        <p:spPr>
          <a:xfrm flipV="1">
            <a:off x="10694233" y="4910810"/>
            <a:ext cx="225223" cy="442962"/>
          </a:xfrm>
          <a:prstGeom prst="straightConnector1">
            <a:avLst/>
          </a:prstGeom>
          <a:ln w="57150">
            <a:solidFill>
              <a:srgbClr val="00FF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 name="X Axis 1">
            <a:extLst>
              <a:ext uri="{FF2B5EF4-FFF2-40B4-BE49-F238E27FC236}">
                <a16:creationId xmlns:a16="http://schemas.microsoft.com/office/drawing/2014/main" id="{484AF778-D085-4F0D-856A-59E597047E4F}"/>
              </a:ext>
            </a:extLst>
          </p:cNvPr>
          <p:cNvGraphicFramePr>
            <a:graphicFrameLocks noGrp="1"/>
          </p:cNvGraphicFramePr>
          <p:nvPr>
            <p:extLst>
              <p:ext uri="{D42A27DB-BD31-4B8C-83A1-F6EECF244321}">
                <p14:modId xmlns:p14="http://schemas.microsoft.com/office/powerpoint/2010/main" val="3547070196"/>
              </p:ext>
            </p:extLst>
          </p:nvPr>
        </p:nvGraphicFramePr>
        <p:xfrm>
          <a:off x="486086" y="2407608"/>
          <a:ext cx="10258110" cy="370840"/>
        </p:xfrm>
        <a:graphic>
          <a:graphicData uri="http://schemas.openxmlformats.org/drawingml/2006/table">
            <a:tbl>
              <a:tblPr firstRow="1" bandRow="1"/>
              <a:tblGrid>
                <a:gridCol w="1025811">
                  <a:extLst>
                    <a:ext uri="{9D8B030D-6E8A-4147-A177-3AD203B41FA5}">
                      <a16:colId xmlns:a16="http://schemas.microsoft.com/office/drawing/2014/main" val="447204136"/>
                    </a:ext>
                  </a:extLst>
                </a:gridCol>
                <a:gridCol w="1025811">
                  <a:extLst>
                    <a:ext uri="{9D8B030D-6E8A-4147-A177-3AD203B41FA5}">
                      <a16:colId xmlns:a16="http://schemas.microsoft.com/office/drawing/2014/main" val="3199742099"/>
                    </a:ext>
                  </a:extLst>
                </a:gridCol>
                <a:gridCol w="1025811">
                  <a:extLst>
                    <a:ext uri="{9D8B030D-6E8A-4147-A177-3AD203B41FA5}">
                      <a16:colId xmlns:a16="http://schemas.microsoft.com/office/drawing/2014/main" val="23573981"/>
                    </a:ext>
                  </a:extLst>
                </a:gridCol>
                <a:gridCol w="1025811">
                  <a:extLst>
                    <a:ext uri="{9D8B030D-6E8A-4147-A177-3AD203B41FA5}">
                      <a16:colId xmlns:a16="http://schemas.microsoft.com/office/drawing/2014/main" val="720172127"/>
                    </a:ext>
                  </a:extLst>
                </a:gridCol>
                <a:gridCol w="1025811">
                  <a:extLst>
                    <a:ext uri="{9D8B030D-6E8A-4147-A177-3AD203B41FA5}">
                      <a16:colId xmlns:a16="http://schemas.microsoft.com/office/drawing/2014/main" val="3138639180"/>
                    </a:ext>
                  </a:extLst>
                </a:gridCol>
                <a:gridCol w="1025811">
                  <a:extLst>
                    <a:ext uri="{9D8B030D-6E8A-4147-A177-3AD203B41FA5}">
                      <a16:colId xmlns:a16="http://schemas.microsoft.com/office/drawing/2014/main" val="3297326115"/>
                    </a:ext>
                  </a:extLst>
                </a:gridCol>
                <a:gridCol w="1025811">
                  <a:extLst>
                    <a:ext uri="{9D8B030D-6E8A-4147-A177-3AD203B41FA5}">
                      <a16:colId xmlns:a16="http://schemas.microsoft.com/office/drawing/2014/main" val="1056983425"/>
                    </a:ext>
                  </a:extLst>
                </a:gridCol>
                <a:gridCol w="1025811">
                  <a:extLst>
                    <a:ext uri="{9D8B030D-6E8A-4147-A177-3AD203B41FA5}">
                      <a16:colId xmlns:a16="http://schemas.microsoft.com/office/drawing/2014/main" val="1683314689"/>
                    </a:ext>
                  </a:extLst>
                </a:gridCol>
                <a:gridCol w="1025811">
                  <a:extLst>
                    <a:ext uri="{9D8B030D-6E8A-4147-A177-3AD203B41FA5}">
                      <a16:colId xmlns:a16="http://schemas.microsoft.com/office/drawing/2014/main" val="2355107856"/>
                    </a:ext>
                  </a:extLst>
                </a:gridCol>
                <a:gridCol w="1025811">
                  <a:extLst>
                    <a:ext uri="{9D8B030D-6E8A-4147-A177-3AD203B41FA5}">
                      <a16:colId xmlns:a16="http://schemas.microsoft.com/office/drawing/2014/main" val="4237217916"/>
                    </a:ext>
                  </a:extLst>
                </a:gridCol>
              </a:tblGrid>
              <a:tr h="370840">
                <a:tc>
                  <a:txBody>
                    <a:bodyPr/>
                    <a:lstStyle/>
                    <a:p>
                      <a:pPr algn="ctr"/>
                      <a:r>
                        <a:rPr lang="en-US" sz="1400" dirty="0">
                          <a:solidFill>
                            <a:schemeClr val="bg1"/>
                          </a:solidFill>
                        </a:rPr>
                        <a:t>Oct ’94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’97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’00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’03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‘06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’09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’12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’15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‘18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Oct ‘21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07052140"/>
                  </a:ext>
                </a:extLst>
              </a:tr>
            </a:tbl>
          </a:graphicData>
        </a:graphic>
      </p:graphicFrame>
      <p:graphicFrame>
        <p:nvGraphicFramePr>
          <p:cNvPr id="38" name="X Axis 2">
            <a:extLst>
              <a:ext uri="{FF2B5EF4-FFF2-40B4-BE49-F238E27FC236}">
                <a16:creationId xmlns:a16="http://schemas.microsoft.com/office/drawing/2014/main" id="{36C4A290-62D8-4C85-ACFF-1FDA0C41B446}"/>
              </a:ext>
            </a:extLst>
          </p:cNvPr>
          <p:cNvGraphicFramePr>
            <a:graphicFrameLocks noGrp="1"/>
          </p:cNvGraphicFramePr>
          <p:nvPr>
            <p:extLst>
              <p:ext uri="{D42A27DB-BD31-4B8C-83A1-F6EECF244321}">
                <p14:modId xmlns:p14="http://schemas.microsoft.com/office/powerpoint/2010/main" val="2532637122"/>
              </p:ext>
            </p:extLst>
          </p:nvPr>
        </p:nvGraphicFramePr>
        <p:xfrm>
          <a:off x="486086" y="4155450"/>
          <a:ext cx="10433370" cy="370840"/>
        </p:xfrm>
        <a:graphic>
          <a:graphicData uri="http://schemas.openxmlformats.org/drawingml/2006/table">
            <a:tbl>
              <a:tblPr firstRow="1" bandRow="1"/>
              <a:tblGrid>
                <a:gridCol w="1043337">
                  <a:extLst>
                    <a:ext uri="{9D8B030D-6E8A-4147-A177-3AD203B41FA5}">
                      <a16:colId xmlns:a16="http://schemas.microsoft.com/office/drawing/2014/main" val="447204136"/>
                    </a:ext>
                  </a:extLst>
                </a:gridCol>
                <a:gridCol w="1043337">
                  <a:extLst>
                    <a:ext uri="{9D8B030D-6E8A-4147-A177-3AD203B41FA5}">
                      <a16:colId xmlns:a16="http://schemas.microsoft.com/office/drawing/2014/main" val="3199742099"/>
                    </a:ext>
                  </a:extLst>
                </a:gridCol>
                <a:gridCol w="1043337">
                  <a:extLst>
                    <a:ext uri="{9D8B030D-6E8A-4147-A177-3AD203B41FA5}">
                      <a16:colId xmlns:a16="http://schemas.microsoft.com/office/drawing/2014/main" val="23573981"/>
                    </a:ext>
                  </a:extLst>
                </a:gridCol>
                <a:gridCol w="1043337">
                  <a:extLst>
                    <a:ext uri="{9D8B030D-6E8A-4147-A177-3AD203B41FA5}">
                      <a16:colId xmlns:a16="http://schemas.microsoft.com/office/drawing/2014/main" val="720172127"/>
                    </a:ext>
                  </a:extLst>
                </a:gridCol>
                <a:gridCol w="1043337">
                  <a:extLst>
                    <a:ext uri="{9D8B030D-6E8A-4147-A177-3AD203B41FA5}">
                      <a16:colId xmlns:a16="http://schemas.microsoft.com/office/drawing/2014/main" val="3138639180"/>
                    </a:ext>
                  </a:extLst>
                </a:gridCol>
                <a:gridCol w="1043337">
                  <a:extLst>
                    <a:ext uri="{9D8B030D-6E8A-4147-A177-3AD203B41FA5}">
                      <a16:colId xmlns:a16="http://schemas.microsoft.com/office/drawing/2014/main" val="3297326115"/>
                    </a:ext>
                  </a:extLst>
                </a:gridCol>
                <a:gridCol w="1043337">
                  <a:extLst>
                    <a:ext uri="{9D8B030D-6E8A-4147-A177-3AD203B41FA5}">
                      <a16:colId xmlns:a16="http://schemas.microsoft.com/office/drawing/2014/main" val="1056983425"/>
                    </a:ext>
                  </a:extLst>
                </a:gridCol>
                <a:gridCol w="1043337">
                  <a:extLst>
                    <a:ext uri="{9D8B030D-6E8A-4147-A177-3AD203B41FA5}">
                      <a16:colId xmlns:a16="http://schemas.microsoft.com/office/drawing/2014/main" val="1683314689"/>
                    </a:ext>
                  </a:extLst>
                </a:gridCol>
                <a:gridCol w="1043337">
                  <a:extLst>
                    <a:ext uri="{9D8B030D-6E8A-4147-A177-3AD203B41FA5}">
                      <a16:colId xmlns:a16="http://schemas.microsoft.com/office/drawing/2014/main" val="2355107856"/>
                    </a:ext>
                  </a:extLst>
                </a:gridCol>
                <a:gridCol w="1043337">
                  <a:extLst>
                    <a:ext uri="{9D8B030D-6E8A-4147-A177-3AD203B41FA5}">
                      <a16:colId xmlns:a16="http://schemas.microsoft.com/office/drawing/2014/main" val="4237217916"/>
                    </a:ext>
                  </a:extLst>
                </a:gridCol>
              </a:tblGrid>
              <a:tr h="370840">
                <a:tc>
                  <a:txBody>
                    <a:bodyPr/>
                    <a:lstStyle/>
                    <a:p>
                      <a:pPr algn="ctr"/>
                      <a:r>
                        <a:rPr lang="en-US" sz="1400" dirty="0">
                          <a:solidFill>
                            <a:schemeClr val="bg1"/>
                          </a:solidFill>
                        </a:rPr>
                        <a:t>Apr ’95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’98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’01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’04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‘07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‘22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07052140"/>
                  </a:ext>
                </a:extLst>
              </a:tr>
            </a:tbl>
          </a:graphicData>
        </a:graphic>
      </p:graphicFrame>
      <p:graphicFrame>
        <p:nvGraphicFramePr>
          <p:cNvPr id="39" name="X Axis 3">
            <a:extLst>
              <a:ext uri="{FF2B5EF4-FFF2-40B4-BE49-F238E27FC236}">
                <a16:creationId xmlns:a16="http://schemas.microsoft.com/office/drawing/2014/main" id="{8979CE2A-7503-4B0D-B126-1B37868455A3}"/>
              </a:ext>
            </a:extLst>
          </p:cNvPr>
          <p:cNvGraphicFramePr>
            <a:graphicFrameLocks noGrp="1"/>
          </p:cNvGraphicFramePr>
          <p:nvPr>
            <p:extLst>
              <p:ext uri="{D42A27DB-BD31-4B8C-83A1-F6EECF244321}">
                <p14:modId xmlns:p14="http://schemas.microsoft.com/office/powerpoint/2010/main" val="3878909044"/>
              </p:ext>
            </p:extLst>
          </p:nvPr>
        </p:nvGraphicFramePr>
        <p:xfrm>
          <a:off x="486086" y="5901000"/>
          <a:ext cx="10433370" cy="370840"/>
        </p:xfrm>
        <a:graphic>
          <a:graphicData uri="http://schemas.openxmlformats.org/drawingml/2006/table">
            <a:tbl>
              <a:tblPr firstRow="1" bandRow="1"/>
              <a:tblGrid>
                <a:gridCol w="1043337">
                  <a:extLst>
                    <a:ext uri="{9D8B030D-6E8A-4147-A177-3AD203B41FA5}">
                      <a16:colId xmlns:a16="http://schemas.microsoft.com/office/drawing/2014/main" val="447204136"/>
                    </a:ext>
                  </a:extLst>
                </a:gridCol>
                <a:gridCol w="1043337">
                  <a:extLst>
                    <a:ext uri="{9D8B030D-6E8A-4147-A177-3AD203B41FA5}">
                      <a16:colId xmlns:a16="http://schemas.microsoft.com/office/drawing/2014/main" val="3199742099"/>
                    </a:ext>
                  </a:extLst>
                </a:gridCol>
                <a:gridCol w="1043337">
                  <a:extLst>
                    <a:ext uri="{9D8B030D-6E8A-4147-A177-3AD203B41FA5}">
                      <a16:colId xmlns:a16="http://schemas.microsoft.com/office/drawing/2014/main" val="23573981"/>
                    </a:ext>
                  </a:extLst>
                </a:gridCol>
                <a:gridCol w="1043337">
                  <a:extLst>
                    <a:ext uri="{9D8B030D-6E8A-4147-A177-3AD203B41FA5}">
                      <a16:colId xmlns:a16="http://schemas.microsoft.com/office/drawing/2014/main" val="720172127"/>
                    </a:ext>
                  </a:extLst>
                </a:gridCol>
                <a:gridCol w="1043337">
                  <a:extLst>
                    <a:ext uri="{9D8B030D-6E8A-4147-A177-3AD203B41FA5}">
                      <a16:colId xmlns:a16="http://schemas.microsoft.com/office/drawing/2014/main" val="3138639180"/>
                    </a:ext>
                  </a:extLst>
                </a:gridCol>
                <a:gridCol w="1043337">
                  <a:extLst>
                    <a:ext uri="{9D8B030D-6E8A-4147-A177-3AD203B41FA5}">
                      <a16:colId xmlns:a16="http://schemas.microsoft.com/office/drawing/2014/main" val="3297326115"/>
                    </a:ext>
                  </a:extLst>
                </a:gridCol>
                <a:gridCol w="1043337">
                  <a:extLst>
                    <a:ext uri="{9D8B030D-6E8A-4147-A177-3AD203B41FA5}">
                      <a16:colId xmlns:a16="http://schemas.microsoft.com/office/drawing/2014/main" val="1056983425"/>
                    </a:ext>
                  </a:extLst>
                </a:gridCol>
                <a:gridCol w="1043337">
                  <a:extLst>
                    <a:ext uri="{9D8B030D-6E8A-4147-A177-3AD203B41FA5}">
                      <a16:colId xmlns:a16="http://schemas.microsoft.com/office/drawing/2014/main" val="1683314689"/>
                    </a:ext>
                  </a:extLst>
                </a:gridCol>
                <a:gridCol w="1043337">
                  <a:extLst>
                    <a:ext uri="{9D8B030D-6E8A-4147-A177-3AD203B41FA5}">
                      <a16:colId xmlns:a16="http://schemas.microsoft.com/office/drawing/2014/main" val="2355107856"/>
                    </a:ext>
                  </a:extLst>
                </a:gridCol>
                <a:gridCol w="1043337">
                  <a:extLst>
                    <a:ext uri="{9D8B030D-6E8A-4147-A177-3AD203B41FA5}">
                      <a16:colId xmlns:a16="http://schemas.microsoft.com/office/drawing/2014/main" val="4237217916"/>
                    </a:ext>
                  </a:extLst>
                </a:gridCol>
              </a:tblGrid>
              <a:tr h="370840">
                <a:tc>
                  <a:txBody>
                    <a:bodyPr/>
                    <a:lstStyle/>
                    <a:p>
                      <a:pPr algn="ctr"/>
                      <a:r>
                        <a:rPr lang="en-US" sz="1400" dirty="0">
                          <a:solidFill>
                            <a:schemeClr val="bg1"/>
                          </a:solidFill>
                        </a:rPr>
                        <a:t>Apr ’95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’98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’01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’04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‘07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‘13</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’19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algn="ctr"/>
                      <a:r>
                        <a:rPr lang="en-US" sz="1400" dirty="0">
                          <a:solidFill>
                            <a:schemeClr val="bg1"/>
                          </a:solidFill>
                        </a:rPr>
                        <a:t>Apr ‘22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507052140"/>
                  </a:ext>
                </a:extLst>
              </a:tr>
            </a:tbl>
          </a:graphicData>
        </a:graphic>
      </p:graphicFrame>
    </p:spTree>
    <p:extLst>
      <p:ext uri="{BB962C8B-B14F-4D97-AF65-F5344CB8AC3E}">
        <p14:creationId xmlns:p14="http://schemas.microsoft.com/office/powerpoint/2010/main" val="2746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600"/>
                                        <p:tgtEl>
                                          <p:spTgt spid="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600"/>
                                        <p:tgtEl>
                                          <p:spTgt spid="3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par>
                                <p:cTn id="14" presetID="22" presetClass="entr" presetSubtype="8"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24">
                                            <p:txEl>
                                              <p:pRg st="0" end="0"/>
                                            </p:txEl>
                                          </p:spTgt>
                                        </p:tgtEl>
                                        <p:attrNameLst>
                                          <p:attrName>style.visibility</p:attrName>
                                        </p:attrNameLst>
                                      </p:cBhvr>
                                      <p:to>
                                        <p:strVal val="visible"/>
                                      </p:to>
                                    </p:set>
                                    <p:animEffect transition="in" filter="wipe(down)">
                                      <p:cBhvr>
                                        <p:cTn id="22" dur="500"/>
                                        <p:tgtEl>
                                          <p:spTgt spid="24">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wipe(down)">
                                      <p:cBhvr>
                                        <p:cTn id="28" dur="500"/>
                                        <p:tgtEl>
                                          <p:spTgt spid="61"/>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wipe(down)">
                                      <p:cBhvr>
                                        <p:cTn id="31" dur="500"/>
                                        <p:tgtEl>
                                          <p:spTgt spid="66"/>
                                        </p:tgtEl>
                                      </p:cBhvr>
                                    </p:animEffect>
                                  </p:childTnLst>
                                </p:cTn>
                              </p:par>
                              <p:par>
                                <p:cTn id="32" presetID="22" presetClass="entr" presetSubtype="8"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500"/>
                                        <p:tgtEl>
                                          <p:spTgt spid="2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600"/>
                                        <p:tgtEl>
                                          <p:spTgt spid="24"/>
                                        </p:tgtEl>
                                      </p:cBhvr>
                                    </p:animEffect>
                                  </p:childTnLst>
                                </p:cTn>
                              </p:par>
                            </p:childTnLst>
                          </p:cTn>
                        </p:par>
                        <p:par>
                          <p:cTn id="38" fill="hold">
                            <p:stCondLst>
                              <p:cond delay="60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200"/>
                                        <p:tgtEl>
                                          <p:spTgt spid="19"/>
                                        </p:tgtEl>
                                      </p:cBhvr>
                                    </p:animEffect>
                                  </p:childTnLst>
                                </p:cTn>
                              </p:par>
                            </p:childTnLst>
                          </p:cTn>
                        </p:par>
                        <p:par>
                          <p:cTn id="42" fill="hold">
                            <p:stCondLst>
                              <p:cond delay="800"/>
                            </p:stCondLst>
                            <p:childTnLst>
                              <p:par>
                                <p:cTn id="43" presetID="22" presetClass="entr" presetSubtype="8" fill="hold" grpId="0" nodeType="after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wipe(left)">
                                      <p:cBhvr>
                                        <p:cTn id="45" dur="500"/>
                                        <p:tgtEl>
                                          <p:spTgt spid="47"/>
                                        </p:tgtEl>
                                      </p:cBhvr>
                                    </p:animEffect>
                                  </p:childTnLst>
                                </p:cTn>
                              </p:par>
                              <p:par>
                                <p:cTn id="46" presetID="22" presetClass="entr" presetSubtype="8" fill="hold" nodeType="with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left)">
                                      <p:cBhvr>
                                        <p:cTn id="48" dur="500"/>
                                        <p:tgtEl>
                                          <p:spTgt spid="38"/>
                                        </p:tgtEl>
                                      </p:cBhvr>
                                    </p:animEffect>
                                  </p:childTnLst>
                                </p:cTn>
                              </p:par>
                              <p:par>
                                <p:cTn id="49" presetID="22" presetClass="entr" presetSubtype="4"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down)">
                                      <p:cBhvr>
                                        <p:cTn id="51" dur="600"/>
                                        <p:tgtEl>
                                          <p:spTgt spid="49"/>
                                        </p:tgtEl>
                                      </p:cBhvr>
                                    </p:animEffect>
                                  </p:childTnLst>
                                </p:cTn>
                              </p:par>
                              <p:par>
                                <p:cTn id="52" presetID="22" presetClass="entr" presetSubtype="4" fill="hold" grpId="0" nodeType="with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down)">
                                      <p:cBhvr>
                                        <p:cTn id="54" dur="600"/>
                                        <p:tgtEl>
                                          <p:spTgt spid="46"/>
                                        </p:tgtEl>
                                      </p:cBhvr>
                                    </p:animEffect>
                                  </p:childTnLst>
                                </p:cTn>
                              </p:par>
                              <p:par>
                                <p:cTn id="55" presetID="22" presetClass="entr" presetSubtype="4" fill="hold" grpId="0" nodeType="withEffect">
                                  <p:stCondLst>
                                    <p:cond delay="0"/>
                                  </p:stCondLst>
                                  <p:childTnLst>
                                    <p:set>
                                      <p:cBhvr>
                                        <p:cTn id="56" dur="1" fill="hold">
                                          <p:stCondLst>
                                            <p:cond delay="0"/>
                                          </p:stCondLst>
                                        </p:cTn>
                                        <p:tgtEl>
                                          <p:spTgt spid="59"/>
                                        </p:tgtEl>
                                        <p:attrNameLst>
                                          <p:attrName>style.visibility</p:attrName>
                                        </p:attrNameLst>
                                      </p:cBhvr>
                                      <p:to>
                                        <p:strVal val="visible"/>
                                      </p:to>
                                    </p:set>
                                    <p:animEffect transition="in" filter="wipe(down)">
                                      <p:cBhvr>
                                        <p:cTn id="57" dur="500"/>
                                        <p:tgtEl>
                                          <p:spTgt spid="59"/>
                                        </p:tgtEl>
                                      </p:cBhvr>
                                    </p:animEffect>
                                  </p:childTnLst>
                                </p:cTn>
                              </p:par>
                              <p:par>
                                <p:cTn id="58" presetID="22" presetClass="entr" presetSubtype="4" fill="hold" grpId="0" nodeType="with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wipe(down)">
                                      <p:cBhvr>
                                        <p:cTn id="60" dur="500"/>
                                        <p:tgtEl>
                                          <p:spTgt spid="62"/>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down)">
                                      <p:cBhvr>
                                        <p:cTn id="63" dur="500"/>
                                        <p:tgtEl>
                                          <p:spTgt spid="64"/>
                                        </p:tgtEl>
                                      </p:cBhvr>
                                    </p:animEffect>
                                  </p:childTnLst>
                                </p:cTn>
                              </p:par>
                              <p:par>
                                <p:cTn id="64" presetID="22" presetClass="entr" presetSubtype="8" fill="hold" nodeType="with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par>
                                <p:cTn id="67" presetID="10" presetClass="entr" presetSubtype="0" fill="hold" nodeType="withEffect">
                                  <p:stCondLst>
                                    <p:cond delay="0"/>
                                  </p:stCondLst>
                                  <p:childTnLst>
                                    <p:set>
                                      <p:cBhvr>
                                        <p:cTn id="68" dur="1" fill="hold">
                                          <p:stCondLst>
                                            <p:cond delay="0"/>
                                          </p:stCondLst>
                                        </p:cTn>
                                        <p:tgtEl>
                                          <p:spTgt spid="46">
                                            <p:txEl>
                                              <p:pRg st="0" end="0"/>
                                            </p:txEl>
                                          </p:spTgt>
                                        </p:tgtEl>
                                        <p:attrNameLst>
                                          <p:attrName>style.visibility</p:attrName>
                                        </p:attrNameLst>
                                      </p:cBhvr>
                                      <p:to>
                                        <p:strVal val="visible"/>
                                      </p:to>
                                    </p:set>
                                    <p:animEffect transition="in" filter="fade">
                                      <p:cBhvr>
                                        <p:cTn id="69" dur="500"/>
                                        <p:tgtEl>
                                          <p:spTgt spid="46">
                                            <p:txEl>
                                              <p:pRg st="0" end="0"/>
                                            </p:txEl>
                                          </p:spTgt>
                                        </p:tgtEl>
                                      </p:cBhvr>
                                    </p:animEffect>
                                  </p:childTnLst>
                                </p:cTn>
                              </p:par>
                            </p:childTnLst>
                          </p:cTn>
                        </p:par>
                        <p:par>
                          <p:cTn id="70" fill="hold">
                            <p:stCondLst>
                              <p:cond delay="1400"/>
                            </p:stCondLst>
                            <p:childTnLst>
                              <p:par>
                                <p:cTn id="71" presetID="10" presetClass="entr" presetSubtype="0" fill="hold"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fade">
                                      <p:cBhvr>
                                        <p:cTn id="73" dur="200"/>
                                        <p:tgtEl>
                                          <p:spTgt spid="48"/>
                                        </p:tgtEl>
                                      </p:cBhvr>
                                    </p:animEffect>
                                  </p:childTnLst>
                                </p:cTn>
                              </p:par>
                            </p:childTnLst>
                          </p:cTn>
                        </p:par>
                        <p:par>
                          <p:cTn id="74" fill="hold">
                            <p:stCondLst>
                              <p:cond delay="1600"/>
                            </p:stCondLst>
                            <p:childTnLst>
                              <p:par>
                                <p:cTn id="75" presetID="22" presetClass="entr" presetSubtype="8" fill="hold" grpId="0" nodeType="afterEffect">
                                  <p:stCondLst>
                                    <p:cond delay="0"/>
                                  </p:stCondLst>
                                  <p:childTnLst>
                                    <p:set>
                                      <p:cBhvr>
                                        <p:cTn id="76" dur="1" fill="hold">
                                          <p:stCondLst>
                                            <p:cond delay="0"/>
                                          </p:stCondLst>
                                        </p:cTn>
                                        <p:tgtEl>
                                          <p:spTgt spid="55"/>
                                        </p:tgtEl>
                                        <p:attrNameLst>
                                          <p:attrName>style.visibility</p:attrName>
                                        </p:attrNameLst>
                                      </p:cBhvr>
                                      <p:to>
                                        <p:strVal val="visible"/>
                                      </p:to>
                                    </p:set>
                                    <p:animEffect transition="in" filter="wipe(left)">
                                      <p:cBhvr>
                                        <p:cTn id="77" dur="500"/>
                                        <p:tgtEl>
                                          <p:spTgt spid="55"/>
                                        </p:tgtEl>
                                      </p:cBhvr>
                                    </p:animEffect>
                                  </p:childTnLst>
                                </p:cTn>
                              </p:par>
                              <p:par>
                                <p:cTn id="78" presetID="22" presetClass="entr" presetSubtype="8" fill="hold" nodeType="with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fade">
                                      <p:cBhvr>
                                        <p:cTn id="83" dur="500"/>
                                        <p:tgtEl>
                                          <p:spTgt spid="54"/>
                                        </p:tgtEl>
                                      </p:cBhvr>
                                    </p:animEffect>
                                  </p:childTnLst>
                                </p:cTn>
                              </p:par>
                              <p:par>
                                <p:cTn id="84" presetID="10" presetClass="entr" presetSubtype="0" fill="hold" nodeType="withEffect">
                                  <p:stCondLst>
                                    <p:cond delay="0"/>
                                  </p:stCondLst>
                                  <p:childTnLst>
                                    <p:set>
                                      <p:cBhvr>
                                        <p:cTn id="85" dur="1" fill="hold">
                                          <p:stCondLst>
                                            <p:cond delay="0"/>
                                          </p:stCondLst>
                                        </p:cTn>
                                        <p:tgtEl>
                                          <p:spTgt spid="57">
                                            <p:txEl>
                                              <p:pRg st="0" end="0"/>
                                            </p:txEl>
                                          </p:spTgt>
                                        </p:tgtEl>
                                        <p:attrNameLst>
                                          <p:attrName>style.visibility</p:attrName>
                                        </p:attrNameLst>
                                      </p:cBhvr>
                                      <p:to>
                                        <p:strVal val="visible"/>
                                      </p:to>
                                    </p:set>
                                    <p:animEffect transition="in" filter="fade">
                                      <p:cBhvr>
                                        <p:cTn id="86" dur="500"/>
                                        <p:tgtEl>
                                          <p:spTgt spid="57">
                                            <p:txEl>
                                              <p:pRg st="0" end="0"/>
                                            </p:txEl>
                                          </p:spTgt>
                                        </p:tgtEl>
                                      </p:cBhvr>
                                    </p:animEffect>
                                  </p:childTnLst>
                                </p:cTn>
                              </p:par>
                              <p:par>
                                <p:cTn id="87" presetID="22" presetClass="entr" presetSubtype="4" fill="hold" grpId="0" nodeType="with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down)">
                                      <p:cBhvr>
                                        <p:cTn id="89" dur="600"/>
                                        <p:tgtEl>
                                          <p:spTgt spid="57"/>
                                        </p:tgtEl>
                                      </p:cBhvr>
                                    </p:animEffect>
                                  </p:childTnLst>
                                </p:cTn>
                              </p:par>
                              <p:par>
                                <p:cTn id="90" presetID="22" presetClass="entr" presetSubtype="4"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animEffect transition="in" filter="wipe(down)">
                                      <p:cBhvr>
                                        <p:cTn id="92" dur="500"/>
                                        <p:tgtEl>
                                          <p:spTgt spid="6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down)">
                                      <p:cBhvr>
                                        <p:cTn id="95" dur="500"/>
                                        <p:tgtEl>
                                          <p:spTgt spid="63"/>
                                        </p:tgtEl>
                                      </p:cBhvr>
                                    </p:animEffect>
                                  </p:childTnLst>
                                </p:cTn>
                              </p:par>
                              <p:par>
                                <p:cTn id="96" presetID="22" presetClass="entr" presetSubtype="4" fill="hold" grpId="0" nodeType="withEffect">
                                  <p:stCondLst>
                                    <p:cond delay="0"/>
                                  </p:stCondLst>
                                  <p:childTnLst>
                                    <p:set>
                                      <p:cBhvr>
                                        <p:cTn id="97" dur="1" fill="hold">
                                          <p:stCondLst>
                                            <p:cond delay="0"/>
                                          </p:stCondLst>
                                        </p:cTn>
                                        <p:tgtEl>
                                          <p:spTgt spid="65"/>
                                        </p:tgtEl>
                                        <p:attrNameLst>
                                          <p:attrName>style.visibility</p:attrName>
                                        </p:attrNameLst>
                                      </p:cBhvr>
                                      <p:to>
                                        <p:strVal val="visible"/>
                                      </p:to>
                                    </p:set>
                                    <p:animEffect transition="in" filter="wipe(down)">
                                      <p:cBhvr>
                                        <p:cTn id="98" dur="500"/>
                                        <p:tgtEl>
                                          <p:spTgt spid="65"/>
                                        </p:tgtEl>
                                      </p:cBhvr>
                                    </p:animEffect>
                                  </p:childTnLst>
                                </p:cTn>
                              </p:par>
                              <p:par>
                                <p:cTn id="99" presetID="22" presetClass="entr" presetSubtype="8" fill="hold" nodeType="withEffect">
                                  <p:stCondLst>
                                    <p:cond delay="0"/>
                                  </p:stCondLst>
                                  <p:childTnLst>
                                    <p:set>
                                      <p:cBhvr>
                                        <p:cTn id="100" dur="1" fill="hold">
                                          <p:stCondLst>
                                            <p:cond delay="0"/>
                                          </p:stCondLst>
                                        </p:cTn>
                                        <p:tgtEl>
                                          <p:spTgt spid="32"/>
                                        </p:tgtEl>
                                        <p:attrNameLst>
                                          <p:attrName>style.visibility</p:attrName>
                                        </p:attrNameLst>
                                      </p:cBhvr>
                                      <p:to>
                                        <p:strVal val="visible"/>
                                      </p:to>
                                    </p:set>
                                    <p:animEffect transition="in" filter="wipe(left)">
                                      <p:cBhvr>
                                        <p:cTn id="101" dur="500"/>
                                        <p:tgtEl>
                                          <p:spTgt spid="32"/>
                                        </p:tgtEl>
                                      </p:cBhvr>
                                    </p:animEffect>
                                  </p:childTnLst>
                                </p:cTn>
                              </p:par>
                            </p:childTnLst>
                          </p:cTn>
                        </p:par>
                        <p:par>
                          <p:cTn id="102" fill="hold">
                            <p:stCondLst>
                              <p:cond delay="2200"/>
                            </p:stCondLst>
                            <p:childTnLst>
                              <p:par>
                                <p:cTn id="103" presetID="10" presetClass="entr" presetSubtype="0" fill="hold" nodeType="afterEffect">
                                  <p:stCondLst>
                                    <p:cond delay="0"/>
                                  </p:stCondLst>
                                  <p:childTnLst>
                                    <p:set>
                                      <p:cBhvr>
                                        <p:cTn id="104" dur="1" fill="hold">
                                          <p:stCondLst>
                                            <p:cond delay="0"/>
                                          </p:stCondLst>
                                        </p:cTn>
                                        <p:tgtEl>
                                          <p:spTgt spid="56"/>
                                        </p:tgtEl>
                                        <p:attrNameLst>
                                          <p:attrName>style.visibility</p:attrName>
                                        </p:attrNameLst>
                                      </p:cBhvr>
                                      <p:to>
                                        <p:strVal val="visible"/>
                                      </p:to>
                                    </p:set>
                                    <p:animEffect transition="in" filter="fade">
                                      <p:cBhvr>
                                        <p:cTn id="105" dur="200"/>
                                        <p:tgtEl>
                                          <p:spTgt spid="56"/>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33"/>
                                        </p:tgtEl>
                                        <p:attrNameLst>
                                          <p:attrName>style.visibility</p:attrName>
                                        </p:attrNameLst>
                                      </p:cBhvr>
                                      <p:to>
                                        <p:strVal val="visible"/>
                                      </p:to>
                                    </p:set>
                                    <p:animEffect transition="in" filter="fade">
                                      <p:cBhvr>
                                        <p:cTn id="110" dur="250"/>
                                        <p:tgtEl>
                                          <p:spTgt spid="33"/>
                                        </p:tgtEl>
                                      </p:cBhvr>
                                    </p:animEffect>
                                  </p:childTnLst>
                                </p:cTn>
                              </p:par>
                            </p:childTnLst>
                          </p:cTn>
                        </p:par>
                        <p:par>
                          <p:cTn id="111" fill="hold">
                            <p:stCondLst>
                              <p:cond delay="250"/>
                            </p:stCondLst>
                            <p:childTnLst>
                              <p:par>
                                <p:cTn id="112" presetID="10" presetClass="entr" presetSubtype="0" fill="hold" nodeType="afterEffect">
                                  <p:stCondLst>
                                    <p:cond delay="0"/>
                                  </p:stCondLst>
                                  <p:childTnLst>
                                    <p:set>
                                      <p:cBhvr>
                                        <p:cTn id="113" dur="1" fill="hold">
                                          <p:stCondLst>
                                            <p:cond delay="0"/>
                                          </p:stCondLst>
                                        </p:cTn>
                                        <p:tgtEl>
                                          <p:spTgt spid="36"/>
                                        </p:tgtEl>
                                        <p:attrNameLst>
                                          <p:attrName>style.visibility</p:attrName>
                                        </p:attrNameLst>
                                      </p:cBhvr>
                                      <p:to>
                                        <p:strVal val="visible"/>
                                      </p:to>
                                    </p:set>
                                    <p:animEffect transition="in" filter="fade">
                                      <p:cBhvr>
                                        <p:cTn id="114" dur="250"/>
                                        <p:tgtEl>
                                          <p:spTgt spid="36"/>
                                        </p:tgtEl>
                                      </p:cBhvr>
                                    </p:animEffect>
                                  </p:childTnLst>
                                </p:cTn>
                              </p:par>
                            </p:childTnLst>
                          </p:cTn>
                        </p:par>
                        <p:par>
                          <p:cTn id="115" fill="hold">
                            <p:stCondLst>
                              <p:cond delay="500"/>
                            </p:stCondLst>
                            <p:childTnLst>
                              <p:par>
                                <p:cTn id="116" presetID="10" presetClass="entr" presetSubtype="0"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Effect transition="in" filter="fade">
                                      <p:cBhvr>
                                        <p:cTn id="118" dur="2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2" grpId="0" animBg="1"/>
      <p:bldP spid="63" grpId="0" animBg="1"/>
      <p:bldP spid="61" grpId="0" animBg="1"/>
      <p:bldP spid="60" grpId="0" animBg="1"/>
      <p:bldP spid="59" grpId="0" animBg="1"/>
      <p:bldP spid="58" grpId="0" animBg="1"/>
      <p:bldP spid="35" grpId="0"/>
      <p:bldP spid="10" grpId="0"/>
      <p:bldGraphic spid="11" grpId="0">
        <p:bldAsOne/>
      </p:bldGraphic>
      <p:bldP spid="24" grpId="0"/>
      <p:bldP spid="46" grpId="0"/>
      <p:bldGraphic spid="47" grpId="0">
        <p:bldAsOne/>
      </p:bldGraphic>
      <p:bldP spid="49" grpId="0"/>
      <p:bldP spid="54" grpId="0"/>
      <p:bldGraphic spid="55" grpId="0">
        <p:bldAsOne/>
      </p:bldGraphic>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72" name="Recession Shadows">
            <a:extLst>
              <a:ext uri="{FF2B5EF4-FFF2-40B4-BE49-F238E27FC236}">
                <a16:creationId xmlns:a16="http://schemas.microsoft.com/office/drawing/2014/main" id="{762BC278-9D77-41B3-92F4-A2DB3D7DFABE}"/>
              </a:ext>
            </a:extLst>
          </p:cNvPr>
          <p:cNvGrpSpPr/>
          <p:nvPr/>
        </p:nvGrpSpPr>
        <p:grpSpPr>
          <a:xfrm>
            <a:off x="1279526" y="1901825"/>
            <a:ext cx="8993188" cy="3600450"/>
            <a:chOff x="1279526" y="1901825"/>
            <a:chExt cx="8993188" cy="3600450"/>
          </a:xfrm>
          <a:solidFill>
            <a:srgbClr val="B3B3B3">
              <a:alpha val="40000"/>
            </a:srgbClr>
          </a:solidFill>
        </p:grpSpPr>
        <p:sp>
          <p:nvSpPr>
            <p:cNvPr id="13" name="Rectangle 7">
              <a:extLst>
                <a:ext uri="{FF2B5EF4-FFF2-40B4-BE49-F238E27FC236}">
                  <a16:creationId xmlns:a16="http://schemas.microsoft.com/office/drawing/2014/main" id="{6D970534-FE53-4484-B70B-08E50CAE40F9}"/>
                </a:ext>
              </a:extLst>
            </p:cNvPr>
            <p:cNvSpPr>
              <a:spLocks noChangeArrowheads="1"/>
            </p:cNvSpPr>
            <p:nvPr/>
          </p:nvSpPr>
          <p:spPr bwMode="auto">
            <a:xfrm>
              <a:off x="3413126" y="1901825"/>
              <a:ext cx="168275" cy="3600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0">
              <a:extLst>
                <a:ext uri="{FF2B5EF4-FFF2-40B4-BE49-F238E27FC236}">
                  <a16:creationId xmlns:a16="http://schemas.microsoft.com/office/drawing/2014/main" id="{D3D1E38F-4C96-4504-88DA-EA99CEC519A5}"/>
                </a:ext>
              </a:extLst>
            </p:cNvPr>
            <p:cNvSpPr>
              <a:spLocks noChangeArrowheads="1"/>
            </p:cNvSpPr>
            <p:nvPr/>
          </p:nvSpPr>
          <p:spPr bwMode="auto">
            <a:xfrm>
              <a:off x="5767388" y="1901825"/>
              <a:ext cx="192088" cy="3600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3">
              <a:extLst>
                <a:ext uri="{FF2B5EF4-FFF2-40B4-BE49-F238E27FC236}">
                  <a16:creationId xmlns:a16="http://schemas.microsoft.com/office/drawing/2014/main" id="{E7D6125B-6713-40C7-A7A7-FA785DC6463F}"/>
                </a:ext>
              </a:extLst>
            </p:cNvPr>
            <p:cNvSpPr>
              <a:spLocks noChangeArrowheads="1"/>
            </p:cNvSpPr>
            <p:nvPr/>
          </p:nvSpPr>
          <p:spPr bwMode="auto">
            <a:xfrm>
              <a:off x="7315201" y="1901825"/>
              <a:ext cx="328613" cy="3600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6">
              <a:extLst>
                <a:ext uri="{FF2B5EF4-FFF2-40B4-BE49-F238E27FC236}">
                  <a16:creationId xmlns:a16="http://schemas.microsoft.com/office/drawing/2014/main" id="{5E5322C1-DD74-44B6-AF75-F5626E592935}"/>
                </a:ext>
              </a:extLst>
            </p:cNvPr>
            <p:cNvSpPr>
              <a:spLocks noChangeArrowheads="1"/>
            </p:cNvSpPr>
            <p:nvPr/>
          </p:nvSpPr>
          <p:spPr bwMode="auto">
            <a:xfrm>
              <a:off x="10179051" y="1901825"/>
              <a:ext cx="93663" cy="3600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Rectangle 19">
              <a:extLst>
                <a:ext uri="{FF2B5EF4-FFF2-40B4-BE49-F238E27FC236}">
                  <a16:creationId xmlns:a16="http://schemas.microsoft.com/office/drawing/2014/main" id="{4828EC8F-225A-4B2C-BAEB-BD42B3057718}"/>
                </a:ext>
              </a:extLst>
            </p:cNvPr>
            <p:cNvSpPr>
              <a:spLocks noChangeArrowheads="1"/>
            </p:cNvSpPr>
            <p:nvPr/>
          </p:nvSpPr>
          <p:spPr bwMode="auto">
            <a:xfrm>
              <a:off x="1279526" y="1901825"/>
              <a:ext cx="168275" cy="36004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071" name="Gridlines">
            <a:extLst>
              <a:ext uri="{FF2B5EF4-FFF2-40B4-BE49-F238E27FC236}">
                <a16:creationId xmlns:a16="http://schemas.microsoft.com/office/drawing/2014/main" id="{5965951E-5373-420D-BEE7-B2215D381054}"/>
              </a:ext>
            </a:extLst>
          </p:cNvPr>
          <p:cNvGrpSpPr/>
          <p:nvPr/>
        </p:nvGrpSpPr>
        <p:grpSpPr>
          <a:xfrm>
            <a:off x="1120776" y="1912938"/>
            <a:ext cx="9669463" cy="3590925"/>
            <a:chOff x="1120776" y="1912938"/>
            <a:chExt cx="9669463" cy="3590925"/>
          </a:xfrm>
        </p:grpSpPr>
        <p:sp>
          <p:nvSpPr>
            <p:cNvPr id="37" name="Freeform 20">
              <a:extLst>
                <a:ext uri="{FF2B5EF4-FFF2-40B4-BE49-F238E27FC236}">
                  <a16:creationId xmlns:a16="http://schemas.microsoft.com/office/drawing/2014/main" id="{CD1FD338-7C1B-4158-9669-5DC8FD6346CC}"/>
                </a:ext>
              </a:extLst>
            </p:cNvPr>
            <p:cNvSpPr>
              <a:spLocks noEditPoints="1"/>
            </p:cNvSpPr>
            <p:nvPr/>
          </p:nvSpPr>
          <p:spPr bwMode="auto">
            <a:xfrm>
              <a:off x="1120776" y="1912938"/>
              <a:ext cx="9669463" cy="2992438"/>
            </a:xfrm>
            <a:custGeom>
              <a:avLst/>
              <a:gdLst>
                <a:gd name="T0" fmla="*/ 0 w 6091"/>
                <a:gd name="T1" fmla="*/ 1885 h 1885"/>
                <a:gd name="T2" fmla="*/ 6091 w 6091"/>
                <a:gd name="T3" fmla="*/ 1885 h 1885"/>
                <a:gd name="T4" fmla="*/ 0 w 6091"/>
                <a:gd name="T5" fmla="*/ 1509 h 1885"/>
                <a:gd name="T6" fmla="*/ 6091 w 6091"/>
                <a:gd name="T7" fmla="*/ 1509 h 1885"/>
                <a:gd name="T8" fmla="*/ 0 w 6091"/>
                <a:gd name="T9" fmla="*/ 1131 h 1885"/>
                <a:gd name="T10" fmla="*/ 6091 w 6091"/>
                <a:gd name="T11" fmla="*/ 1131 h 1885"/>
                <a:gd name="T12" fmla="*/ 0 w 6091"/>
                <a:gd name="T13" fmla="*/ 754 h 1885"/>
                <a:gd name="T14" fmla="*/ 6091 w 6091"/>
                <a:gd name="T15" fmla="*/ 754 h 1885"/>
                <a:gd name="T16" fmla="*/ 0 w 6091"/>
                <a:gd name="T17" fmla="*/ 376 h 1885"/>
                <a:gd name="T18" fmla="*/ 6091 w 6091"/>
                <a:gd name="T19" fmla="*/ 376 h 1885"/>
                <a:gd name="T20" fmla="*/ 0 w 6091"/>
                <a:gd name="T21" fmla="*/ 0 h 1885"/>
                <a:gd name="T22" fmla="*/ 6091 w 6091"/>
                <a:gd name="T23" fmla="*/ 0 h 1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091" h="1885">
                  <a:moveTo>
                    <a:pt x="0" y="1885"/>
                  </a:moveTo>
                  <a:lnTo>
                    <a:pt x="6091" y="1885"/>
                  </a:lnTo>
                  <a:moveTo>
                    <a:pt x="0" y="1509"/>
                  </a:moveTo>
                  <a:lnTo>
                    <a:pt x="6091" y="1509"/>
                  </a:lnTo>
                  <a:moveTo>
                    <a:pt x="0" y="1131"/>
                  </a:moveTo>
                  <a:lnTo>
                    <a:pt x="6091" y="1131"/>
                  </a:lnTo>
                  <a:moveTo>
                    <a:pt x="0" y="754"/>
                  </a:moveTo>
                  <a:lnTo>
                    <a:pt x="6091" y="754"/>
                  </a:lnTo>
                  <a:moveTo>
                    <a:pt x="0" y="376"/>
                  </a:moveTo>
                  <a:lnTo>
                    <a:pt x="6091" y="376"/>
                  </a:lnTo>
                  <a:moveTo>
                    <a:pt x="0" y="0"/>
                  </a:moveTo>
                  <a:lnTo>
                    <a:pt x="6091"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1">
              <a:extLst>
                <a:ext uri="{FF2B5EF4-FFF2-40B4-BE49-F238E27FC236}">
                  <a16:creationId xmlns:a16="http://schemas.microsoft.com/office/drawing/2014/main" id="{9DB9D7C4-9CFC-4B99-A14F-83942671112B}"/>
                </a:ext>
              </a:extLst>
            </p:cNvPr>
            <p:cNvSpPr>
              <a:spLocks noChangeShapeType="1"/>
            </p:cNvSpPr>
            <p:nvPr/>
          </p:nvSpPr>
          <p:spPr bwMode="auto">
            <a:xfrm>
              <a:off x="1120776" y="5503863"/>
              <a:ext cx="9669463" cy="0"/>
            </a:xfrm>
            <a:prstGeom prst="line">
              <a:avLst/>
            </a:prstGeom>
            <a:noFill/>
            <a:ln w="19050"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7" name="Subtitle">
            <a:extLst>
              <a:ext uri="{FF2B5EF4-FFF2-40B4-BE49-F238E27FC236}">
                <a16:creationId xmlns:a16="http://schemas.microsoft.com/office/drawing/2014/main" id="{9139A928-AA20-4B5E-9B76-4ECFFA299E9E}"/>
              </a:ext>
            </a:extLst>
          </p:cNvPr>
          <p:cNvSpPr/>
          <p:nvPr/>
        </p:nvSpPr>
        <p:spPr>
          <a:xfrm>
            <a:off x="1027821" y="1167925"/>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Both Unemployment and Payrolls Not Indicating Recession</a:t>
            </a:r>
          </a:p>
        </p:txBody>
      </p:sp>
      <p:sp>
        <p:nvSpPr>
          <p:cNvPr id="25" name="Y-Axis LEft">
            <a:extLst>
              <a:ext uri="{FF2B5EF4-FFF2-40B4-BE49-F238E27FC236}">
                <a16:creationId xmlns:a16="http://schemas.microsoft.com/office/drawing/2014/main" id="{B6028AD1-7023-48BE-B05E-920320831616}"/>
              </a:ext>
            </a:extLst>
          </p:cNvPr>
          <p:cNvSpPr/>
          <p:nvPr/>
        </p:nvSpPr>
        <p:spPr>
          <a:xfrm rot="16200000">
            <a:off x="-1091385" y="3683634"/>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lumMod val="85000"/>
                  </a:schemeClr>
                </a:solidFill>
              </a:rPr>
              <a:t>US Unemployment Rate</a:t>
            </a:r>
          </a:p>
        </p:txBody>
      </p:sp>
      <p:sp>
        <p:nvSpPr>
          <p:cNvPr id="26" name="Y-Axis Right">
            <a:extLst>
              <a:ext uri="{FF2B5EF4-FFF2-40B4-BE49-F238E27FC236}">
                <a16:creationId xmlns:a16="http://schemas.microsoft.com/office/drawing/2014/main" id="{93BAB347-666A-458B-A438-74E33FDB9B79}"/>
              </a:ext>
            </a:extLst>
          </p:cNvPr>
          <p:cNvSpPr/>
          <p:nvPr/>
        </p:nvSpPr>
        <p:spPr>
          <a:xfrm rot="16200000">
            <a:off x="9745813" y="3520121"/>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accent6"/>
                </a:solidFill>
              </a:rPr>
              <a:t>U.S. Payrolls YoY Change</a:t>
            </a:r>
          </a:p>
        </p:txBody>
      </p:sp>
      <p:graphicFrame>
        <p:nvGraphicFramePr>
          <p:cNvPr id="27" name="Callout 1">
            <a:extLst>
              <a:ext uri="{FF2B5EF4-FFF2-40B4-BE49-F238E27FC236}">
                <a16:creationId xmlns:a16="http://schemas.microsoft.com/office/drawing/2014/main" id="{F0AA25CC-E56B-41F9-9BC2-FD0D81111B19}"/>
              </a:ext>
            </a:extLst>
          </p:cNvPr>
          <p:cNvGraphicFramePr>
            <a:graphicFrameLocks noGrp="1"/>
          </p:cNvGraphicFramePr>
          <p:nvPr>
            <p:extLst>
              <p:ext uri="{D42A27DB-BD31-4B8C-83A1-F6EECF244321}">
                <p14:modId xmlns:p14="http://schemas.microsoft.com/office/powerpoint/2010/main" val="3320648540"/>
              </p:ext>
            </p:extLst>
          </p:nvPr>
        </p:nvGraphicFramePr>
        <p:xfrm>
          <a:off x="11193613" y="2222371"/>
          <a:ext cx="535915" cy="381000"/>
        </p:xfrm>
        <a:graphic>
          <a:graphicData uri="http://schemas.openxmlformats.org/drawingml/2006/table">
            <a:tbl>
              <a:tblPr firstRow="1" bandRow="1"/>
              <a:tblGrid>
                <a:gridCol w="535915">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3.3%</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28" name="Callout 2">
            <a:extLst>
              <a:ext uri="{FF2B5EF4-FFF2-40B4-BE49-F238E27FC236}">
                <a16:creationId xmlns:a16="http://schemas.microsoft.com/office/drawing/2014/main" id="{D9DB7117-EB95-4170-920E-77B479433682}"/>
              </a:ext>
            </a:extLst>
          </p:cNvPr>
          <p:cNvGraphicFramePr>
            <a:graphicFrameLocks noGrp="1"/>
          </p:cNvGraphicFramePr>
          <p:nvPr>
            <p:extLst>
              <p:ext uri="{D42A27DB-BD31-4B8C-83A1-F6EECF244321}">
                <p14:modId xmlns:p14="http://schemas.microsoft.com/office/powerpoint/2010/main" val="2690416958"/>
              </p:ext>
            </p:extLst>
          </p:nvPr>
        </p:nvGraphicFramePr>
        <p:xfrm>
          <a:off x="11227245" y="4855932"/>
          <a:ext cx="535915" cy="381000"/>
        </p:xfrm>
        <a:graphic>
          <a:graphicData uri="http://schemas.openxmlformats.org/drawingml/2006/table">
            <a:tbl>
              <a:tblPr firstRow="1" bandRow="1"/>
              <a:tblGrid>
                <a:gridCol w="535915">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3.4%</a:t>
                      </a: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Labor Market – Mixed Signals</a:t>
            </a:r>
          </a:p>
        </p:txBody>
      </p:sp>
      <p:sp>
        <p:nvSpPr>
          <p:cNvPr id="39" name="White Line">
            <a:extLst>
              <a:ext uri="{FF2B5EF4-FFF2-40B4-BE49-F238E27FC236}">
                <a16:creationId xmlns:a16="http://schemas.microsoft.com/office/drawing/2014/main" id="{68707215-FE15-43A7-B71B-19317C913B49}"/>
              </a:ext>
            </a:extLst>
          </p:cNvPr>
          <p:cNvSpPr>
            <a:spLocks/>
          </p:cNvSpPr>
          <p:nvPr/>
        </p:nvSpPr>
        <p:spPr bwMode="auto">
          <a:xfrm>
            <a:off x="1122363" y="2211388"/>
            <a:ext cx="9667875" cy="2843213"/>
          </a:xfrm>
          <a:custGeom>
            <a:avLst/>
            <a:gdLst>
              <a:gd name="T0" fmla="*/ 72 w 6090"/>
              <a:gd name="T1" fmla="*/ 1056 h 1791"/>
              <a:gd name="T2" fmla="*/ 181 w 6090"/>
              <a:gd name="T3" fmla="*/ 787 h 1791"/>
              <a:gd name="T4" fmla="*/ 290 w 6090"/>
              <a:gd name="T5" fmla="*/ 440 h 1791"/>
              <a:gd name="T6" fmla="*/ 398 w 6090"/>
              <a:gd name="T7" fmla="*/ 685 h 1791"/>
              <a:gd name="T8" fmla="*/ 507 w 6090"/>
              <a:gd name="T9" fmla="*/ 1051 h 1791"/>
              <a:gd name="T10" fmla="*/ 616 w 6090"/>
              <a:gd name="T11" fmla="*/ 1088 h 1791"/>
              <a:gd name="T12" fmla="*/ 725 w 6090"/>
              <a:gd name="T13" fmla="*/ 1126 h 1791"/>
              <a:gd name="T14" fmla="*/ 834 w 6090"/>
              <a:gd name="T15" fmla="*/ 1137 h 1791"/>
              <a:gd name="T16" fmla="*/ 942 w 6090"/>
              <a:gd name="T17" fmla="*/ 1270 h 1791"/>
              <a:gd name="T18" fmla="*/ 1051 w 6090"/>
              <a:gd name="T19" fmla="*/ 1376 h 1791"/>
              <a:gd name="T20" fmla="*/ 1160 w 6090"/>
              <a:gd name="T21" fmla="*/ 1446 h 1791"/>
              <a:gd name="T22" fmla="*/ 1269 w 6090"/>
              <a:gd name="T23" fmla="*/ 1466 h 1791"/>
              <a:gd name="T24" fmla="*/ 1377 w 6090"/>
              <a:gd name="T25" fmla="*/ 1446 h 1791"/>
              <a:gd name="T26" fmla="*/ 1486 w 6090"/>
              <a:gd name="T27" fmla="*/ 1207 h 1791"/>
              <a:gd name="T28" fmla="*/ 1595 w 6090"/>
              <a:gd name="T29" fmla="*/ 1113 h 1791"/>
              <a:gd name="T30" fmla="*/ 1704 w 6090"/>
              <a:gd name="T31" fmla="*/ 1013 h 1791"/>
              <a:gd name="T32" fmla="*/ 1812 w 6090"/>
              <a:gd name="T33" fmla="*/ 1118 h 1791"/>
              <a:gd name="T34" fmla="*/ 1921 w 6090"/>
              <a:gd name="T35" fmla="*/ 1213 h 1791"/>
              <a:gd name="T36" fmla="*/ 2030 w 6090"/>
              <a:gd name="T37" fmla="*/ 1390 h 1791"/>
              <a:gd name="T38" fmla="*/ 2138 w 6090"/>
              <a:gd name="T39" fmla="*/ 1382 h 1791"/>
              <a:gd name="T40" fmla="*/ 2247 w 6090"/>
              <a:gd name="T41" fmla="*/ 1415 h 1791"/>
              <a:gd name="T42" fmla="*/ 2355 w 6090"/>
              <a:gd name="T43" fmla="*/ 1466 h 1791"/>
              <a:gd name="T44" fmla="*/ 2465 w 6090"/>
              <a:gd name="T45" fmla="*/ 1571 h 1791"/>
              <a:gd name="T46" fmla="*/ 2573 w 6090"/>
              <a:gd name="T47" fmla="*/ 1597 h 1791"/>
              <a:gd name="T48" fmla="*/ 2682 w 6090"/>
              <a:gd name="T49" fmla="*/ 1646 h 1791"/>
              <a:gd name="T50" fmla="*/ 2791 w 6090"/>
              <a:gd name="T51" fmla="*/ 1691 h 1791"/>
              <a:gd name="T52" fmla="*/ 2900 w 6090"/>
              <a:gd name="T53" fmla="*/ 1716 h 1791"/>
              <a:gd name="T54" fmla="*/ 3008 w 6090"/>
              <a:gd name="T55" fmla="*/ 1540 h 1791"/>
              <a:gd name="T56" fmla="*/ 3117 w 6090"/>
              <a:gd name="T57" fmla="*/ 1352 h 1791"/>
              <a:gd name="T58" fmla="*/ 3226 w 6090"/>
              <a:gd name="T59" fmla="*/ 1345 h 1791"/>
              <a:gd name="T60" fmla="*/ 3335 w 6090"/>
              <a:gd name="T61" fmla="*/ 1352 h 1791"/>
              <a:gd name="T62" fmla="*/ 3444 w 6090"/>
              <a:gd name="T63" fmla="*/ 1427 h 1791"/>
              <a:gd name="T64" fmla="*/ 3552 w 6090"/>
              <a:gd name="T65" fmla="*/ 1490 h 1791"/>
              <a:gd name="T66" fmla="*/ 3661 w 6090"/>
              <a:gd name="T67" fmla="*/ 1560 h 1791"/>
              <a:gd name="T68" fmla="*/ 3770 w 6090"/>
              <a:gd name="T69" fmla="*/ 1616 h 1791"/>
              <a:gd name="T70" fmla="*/ 3878 w 6090"/>
              <a:gd name="T71" fmla="*/ 1571 h 1791"/>
              <a:gd name="T72" fmla="*/ 3988 w 6090"/>
              <a:gd name="T73" fmla="*/ 1446 h 1791"/>
              <a:gd name="T74" fmla="*/ 4096 w 6090"/>
              <a:gd name="T75" fmla="*/ 892 h 1791"/>
              <a:gd name="T76" fmla="*/ 4206 w 6090"/>
              <a:gd name="T77" fmla="*/ 579 h 1791"/>
              <a:gd name="T78" fmla="*/ 4314 w 6090"/>
              <a:gd name="T79" fmla="*/ 666 h 1791"/>
              <a:gd name="T80" fmla="*/ 4422 w 6090"/>
              <a:gd name="T81" fmla="*/ 742 h 1791"/>
              <a:gd name="T82" fmla="*/ 4531 w 6090"/>
              <a:gd name="T83" fmla="*/ 892 h 1791"/>
              <a:gd name="T84" fmla="*/ 4641 w 6090"/>
              <a:gd name="T85" fmla="*/ 981 h 1791"/>
              <a:gd name="T86" fmla="*/ 4749 w 6090"/>
              <a:gd name="T87" fmla="*/ 1088 h 1791"/>
              <a:gd name="T88" fmla="*/ 4857 w 6090"/>
              <a:gd name="T89" fmla="*/ 1282 h 1791"/>
              <a:gd name="T90" fmla="*/ 4966 w 6090"/>
              <a:gd name="T91" fmla="*/ 1409 h 1791"/>
              <a:gd name="T92" fmla="*/ 5075 w 6090"/>
              <a:gd name="T93" fmla="*/ 1503 h 1791"/>
              <a:gd name="T94" fmla="*/ 5184 w 6090"/>
              <a:gd name="T95" fmla="*/ 1528 h 1791"/>
              <a:gd name="T96" fmla="*/ 5292 w 6090"/>
              <a:gd name="T97" fmla="*/ 1628 h 1791"/>
              <a:gd name="T98" fmla="*/ 5401 w 6090"/>
              <a:gd name="T99" fmla="*/ 1684 h 1791"/>
              <a:gd name="T100" fmla="*/ 5510 w 6090"/>
              <a:gd name="T101" fmla="*/ 1735 h 1791"/>
              <a:gd name="T102" fmla="*/ 5619 w 6090"/>
              <a:gd name="T103" fmla="*/ 1767 h 1791"/>
              <a:gd name="T104" fmla="*/ 5727 w 6090"/>
              <a:gd name="T105" fmla="*/ 0 h 1791"/>
              <a:gd name="T106" fmla="*/ 5836 w 6090"/>
              <a:gd name="T107" fmla="*/ 1282 h 1791"/>
              <a:gd name="T108" fmla="*/ 5945 w 6090"/>
              <a:gd name="T109" fmla="*/ 1654 h 1791"/>
              <a:gd name="T110" fmla="*/ 6030 w 6090"/>
              <a:gd name="T111" fmla="*/ 1791 h 1791"/>
              <a:gd name="T112" fmla="*/ 6066 w 6090"/>
              <a:gd name="T113" fmla="*/ 1754 h 1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0" h="1791">
                <a:moveTo>
                  <a:pt x="0" y="1056"/>
                </a:moveTo>
                <a:lnTo>
                  <a:pt x="36" y="1051"/>
                </a:lnTo>
                <a:lnTo>
                  <a:pt x="72" y="1056"/>
                </a:lnTo>
                <a:lnTo>
                  <a:pt x="109" y="1056"/>
                </a:lnTo>
                <a:lnTo>
                  <a:pt x="145" y="900"/>
                </a:lnTo>
                <a:lnTo>
                  <a:pt x="181" y="787"/>
                </a:lnTo>
                <a:lnTo>
                  <a:pt x="216" y="673"/>
                </a:lnTo>
                <a:lnTo>
                  <a:pt x="254" y="585"/>
                </a:lnTo>
                <a:lnTo>
                  <a:pt x="290" y="440"/>
                </a:lnTo>
                <a:lnTo>
                  <a:pt x="326" y="497"/>
                </a:lnTo>
                <a:lnTo>
                  <a:pt x="361" y="542"/>
                </a:lnTo>
                <a:lnTo>
                  <a:pt x="398" y="685"/>
                </a:lnTo>
                <a:lnTo>
                  <a:pt x="434" y="843"/>
                </a:lnTo>
                <a:lnTo>
                  <a:pt x="471" y="967"/>
                </a:lnTo>
                <a:lnTo>
                  <a:pt x="507" y="1051"/>
                </a:lnTo>
                <a:lnTo>
                  <a:pt x="544" y="1051"/>
                </a:lnTo>
                <a:lnTo>
                  <a:pt x="580" y="1075"/>
                </a:lnTo>
                <a:lnTo>
                  <a:pt x="616" y="1088"/>
                </a:lnTo>
                <a:lnTo>
                  <a:pt x="652" y="1075"/>
                </a:lnTo>
                <a:lnTo>
                  <a:pt x="689" y="1094"/>
                </a:lnTo>
                <a:lnTo>
                  <a:pt x="725" y="1126"/>
                </a:lnTo>
                <a:lnTo>
                  <a:pt x="761" y="1126"/>
                </a:lnTo>
                <a:lnTo>
                  <a:pt x="797" y="1100"/>
                </a:lnTo>
                <a:lnTo>
                  <a:pt x="834" y="1137"/>
                </a:lnTo>
                <a:lnTo>
                  <a:pt x="870" y="1164"/>
                </a:lnTo>
                <a:lnTo>
                  <a:pt x="906" y="1207"/>
                </a:lnTo>
                <a:lnTo>
                  <a:pt x="942" y="1270"/>
                </a:lnTo>
                <a:lnTo>
                  <a:pt x="979" y="1321"/>
                </a:lnTo>
                <a:lnTo>
                  <a:pt x="1015" y="1352"/>
                </a:lnTo>
                <a:lnTo>
                  <a:pt x="1051" y="1376"/>
                </a:lnTo>
                <a:lnTo>
                  <a:pt x="1087" y="1420"/>
                </a:lnTo>
                <a:lnTo>
                  <a:pt x="1124" y="1420"/>
                </a:lnTo>
                <a:lnTo>
                  <a:pt x="1160" y="1446"/>
                </a:lnTo>
                <a:lnTo>
                  <a:pt x="1196" y="1471"/>
                </a:lnTo>
                <a:lnTo>
                  <a:pt x="1232" y="1466"/>
                </a:lnTo>
                <a:lnTo>
                  <a:pt x="1269" y="1466"/>
                </a:lnTo>
                <a:lnTo>
                  <a:pt x="1305" y="1439"/>
                </a:lnTo>
                <a:lnTo>
                  <a:pt x="1341" y="1452"/>
                </a:lnTo>
                <a:lnTo>
                  <a:pt x="1377" y="1446"/>
                </a:lnTo>
                <a:lnTo>
                  <a:pt x="1414" y="1376"/>
                </a:lnTo>
                <a:lnTo>
                  <a:pt x="1450" y="1296"/>
                </a:lnTo>
                <a:lnTo>
                  <a:pt x="1486" y="1207"/>
                </a:lnTo>
                <a:lnTo>
                  <a:pt x="1522" y="1164"/>
                </a:lnTo>
                <a:lnTo>
                  <a:pt x="1559" y="1156"/>
                </a:lnTo>
                <a:lnTo>
                  <a:pt x="1595" y="1113"/>
                </a:lnTo>
                <a:lnTo>
                  <a:pt x="1631" y="1062"/>
                </a:lnTo>
                <a:lnTo>
                  <a:pt x="1667" y="1018"/>
                </a:lnTo>
                <a:lnTo>
                  <a:pt x="1704" y="1013"/>
                </a:lnTo>
                <a:lnTo>
                  <a:pt x="1740" y="1062"/>
                </a:lnTo>
                <a:lnTo>
                  <a:pt x="1776" y="1107"/>
                </a:lnTo>
                <a:lnTo>
                  <a:pt x="1812" y="1118"/>
                </a:lnTo>
                <a:lnTo>
                  <a:pt x="1849" y="1169"/>
                </a:lnTo>
                <a:lnTo>
                  <a:pt x="1885" y="1201"/>
                </a:lnTo>
                <a:lnTo>
                  <a:pt x="1921" y="1213"/>
                </a:lnTo>
                <a:lnTo>
                  <a:pt x="1957" y="1282"/>
                </a:lnTo>
                <a:lnTo>
                  <a:pt x="1993" y="1321"/>
                </a:lnTo>
                <a:lnTo>
                  <a:pt x="2030" y="1390"/>
                </a:lnTo>
                <a:lnTo>
                  <a:pt x="2066" y="1420"/>
                </a:lnTo>
                <a:lnTo>
                  <a:pt x="2102" y="1382"/>
                </a:lnTo>
                <a:lnTo>
                  <a:pt x="2138" y="1382"/>
                </a:lnTo>
                <a:lnTo>
                  <a:pt x="2175" y="1401"/>
                </a:lnTo>
                <a:lnTo>
                  <a:pt x="2211" y="1409"/>
                </a:lnTo>
                <a:lnTo>
                  <a:pt x="2247" y="1415"/>
                </a:lnTo>
                <a:lnTo>
                  <a:pt x="2283" y="1458"/>
                </a:lnTo>
                <a:lnTo>
                  <a:pt x="2320" y="1446"/>
                </a:lnTo>
                <a:lnTo>
                  <a:pt x="2355" y="1466"/>
                </a:lnTo>
                <a:lnTo>
                  <a:pt x="2392" y="1509"/>
                </a:lnTo>
                <a:lnTo>
                  <a:pt x="2428" y="1533"/>
                </a:lnTo>
                <a:lnTo>
                  <a:pt x="2465" y="1571"/>
                </a:lnTo>
                <a:lnTo>
                  <a:pt x="2500" y="1579"/>
                </a:lnTo>
                <a:lnTo>
                  <a:pt x="2537" y="1622"/>
                </a:lnTo>
                <a:lnTo>
                  <a:pt x="2573" y="1597"/>
                </a:lnTo>
                <a:lnTo>
                  <a:pt x="2610" y="1616"/>
                </a:lnTo>
                <a:lnTo>
                  <a:pt x="2645" y="1640"/>
                </a:lnTo>
                <a:lnTo>
                  <a:pt x="2682" y="1646"/>
                </a:lnTo>
                <a:lnTo>
                  <a:pt x="2718" y="1654"/>
                </a:lnTo>
                <a:lnTo>
                  <a:pt x="2755" y="1684"/>
                </a:lnTo>
                <a:lnTo>
                  <a:pt x="2791" y="1691"/>
                </a:lnTo>
                <a:lnTo>
                  <a:pt x="2827" y="1710"/>
                </a:lnTo>
                <a:lnTo>
                  <a:pt x="2863" y="1697"/>
                </a:lnTo>
                <a:lnTo>
                  <a:pt x="2900" y="1716"/>
                </a:lnTo>
                <a:lnTo>
                  <a:pt x="2936" y="1654"/>
                </a:lnTo>
                <a:lnTo>
                  <a:pt x="2972" y="1622"/>
                </a:lnTo>
                <a:lnTo>
                  <a:pt x="3008" y="1540"/>
                </a:lnTo>
                <a:lnTo>
                  <a:pt x="3045" y="1415"/>
                </a:lnTo>
                <a:lnTo>
                  <a:pt x="3081" y="1376"/>
                </a:lnTo>
                <a:lnTo>
                  <a:pt x="3117" y="1352"/>
                </a:lnTo>
                <a:lnTo>
                  <a:pt x="3153" y="1371"/>
                </a:lnTo>
                <a:lnTo>
                  <a:pt x="3190" y="1345"/>
                </a:lnTo>
                <a:lnTo>
                  <a:pt x="3226" y="1345"/>
                </a:lnTo>
                <a:lnTo>
                  <a:pt x="3262" y="1296"/>
                </a:lnTo>
                <a:lnTo>
                  <a:pt x="3298" y="1296"/>
                </a:lnTo>
                <a:lnTo>
                  <a:pt x="3335" y="1352"/>
                </a:lnTo>
                <a:lnTo>
                  <a:pt x="3371" y="1376"/>
                </a:lnTo>
                <a:lnTo>
                  <a:pt x="3407" y="1395"/>
                </a:lnTo>
                <a:lnTo>
                  <a:pt x="3444" y="1427"/>
                </a:lnTo>
                <a:lnTo>
                  <a:pt x="3481" y="1427"/>
                </a:lnTo>
                <a:lnTo>
                  <a:pt x="3516" y="1452"/>
                </a:lnTo>
                <a:lnTo>
                  <a:pt x="3552" y="1490"/>
                </a:lnTo>
                <a:lnTo>
                  <a:pt x="3588" y="1515"/>
                </a:lnTo>
                <a:lnTo>
                  <a:pt x="3626" y="1515"/>
                </a:lnTo>
                <a:lnTo>
                  <a:pt x="3661" y="1560"/>
                </a:lnTo>
                <a:lnTo>
                  <a:pt x="3697" y="1579"/>
                </a:lnTo>
                <a:lnTo>
                  <a:pt x="3733" y="1579"/>
                </a:lnTo>
                <a:lnTo>
                  <a:pt x="3770" y="1616"/>
                </a:lnTo>
                <a:lnTo>
                  <a:pt x="3806" y="1603"/>
                </a:lnTo>
                <a:lnTo>
                  <a:pt x="3842" y="1603"/>
                </a:lnTo>
                <a:lnTo>
                  <a:pt x="3878" y="1571"/>
                </a:lnTo>
                <a:lnTo>
                  <a:pt x="3915" y="1546"/>
                </a:lnTo>
                <a:lnTo>
                  <a:pt x="3951" y="1509"/>
                </a:lnTo>
                <a:lnTo>
                  <a:pt x="3988" y="1446"/>
                </a:lnTo>
                <a:lnTo>
                  <a:pt x="4024" y="1321"/>
                </a:lnTo>
                <a:lnTo>
                  <a:pt x="4061" y="1156"/>
                </a:lnTo>
                <a:lnTo>
                  <a:pt x="4096" y="892"/>
                </a:lnTo>
                <a:lnTo>
                  <a:pt x="4133" y="698"/>
                </a:lnTo>
                <a:lnTo>
                  <a:pt x="4169" y="636"/>
                </a:lnTo>
                <a:lnTo>
                  <a:pt x="4206" y="579"/>
                </a:lnTo>
                <a:lnTo>
                  <a:pt x="4241" y="598"/>
                </a:lnTo>
                <a:lnTo>
                  <a:pt x="4278" y="636"/>
                </a:lnTo>
                <a:lnTo>
                  <a:pt x="4314" y="666"/>
                </a:lnTo>
                <a:lnTo>
                  <a:pt x="4351" y="660"/>
                </a:lnTo>
                <a:lnTo>
                  <a:pt x="4386" y="749"/>
                </a:lnTo>
                <a:lnTo>
                  <a:pt x="4422" y="742"/>
                </a:lnTo>
                <a:lnTo>
                  <a:pt x="4458" y="755"/>
                </a:lnTo>
                <a:lnTo>
                  <a:pt x="4496" y="824"/>
                </a:lnTo>
                <a:lnTo>
                  <a:pt x="4531" y="892"/>
                </a:lnTo>
                <a:lnTo>
                  <a:pt x="4568" y="906"/>
                </a:lnTo>
                <a:lnTo>
                  <a:pt x="4604" y="937"/>
                </a:lnTo>
                <a:lnTo>
                  <a:pt x="4641" y="981"/>
                </a:lnTo>
                <a:lnTo>
                  <a:pt x="4676" y="994"/>
                </a:lnTo>
                <a:lnTo>
                  <a:pt x="4713" y="1032"/>
                </a:lnTo>
                <a:lnTo>
                  <a:pt x="4749" y="1088"/>
                </a:lnTo>
                <a:lnTo>
                  <a:pt x="4785" y="1145"/>
                </a:lnTo>
                <a:lnTo>
                  <a:pt x="4821" y="1194"/>
                </a:lnTo>
                <a:lnTo>
                  <a:pt x="4857" y="1282"/>
                </a:lnTo>
                <a:lnTo>
                  <a:pt x="4894" y="1307"/>
                </a:lnTo>
                <a:lnTo>
                  <a:pt x="4930" y="1376"/>
                </a:lnTo>
                <a:lnTo>
                  <a:pt x="4966" y="1409"/>
                </a:lnTo>
                <a:lnTo>
                  <a:pt x="5002" y="1427"/>
                </a:lnTo>
                <a:lnTo>
                  <a:pt x="5039" y="1490"/>
                </a:lnTo>
                <a:lnTo>
                  <a:pt x="5075" y="1503"/>
                </a:lnTo>
                <a:lnTo>
                  <a:pt x="5111" y="1528"/>
                </a:lnTo>
                <a:lnTo>
                  <a:pt x="5147" y="1522"/>
                </a:lnTo>
                <a:lnTo>
                  <a:pt x="5184" y="1528"/>
                </a:lnTo>
                <a:lnTo>
                  <a:pt x="5220" y="1552"/>
                </a:lnTo>
                <a:lnTo>
                  <a:pt x="5256" y="1589"/>
                </a:lnTo>
                <a:lnTo>
                  <a:pt x="5292" y="1628"/>
                </a:lnTo>
                <a:lnTo>
                  <a:pt x="5329" y="1635"/>
                </a:lnTo>
                <a:lnTo>
                  <a:pt x="5365" y="1665"/>
                </a:lnTo>
                <a:lnTo>
                  <a:pt x="5401" y="1684"/>
                </a:lnTo>
                <a:lnTo>
                  <a:pt x="5437" y="1710"/>
                </a:lnTo>
                <a:lnTo>
                  <a:pt x="5474" y="1740"/>
                </a:lnTo>
                <a:lnTo>
                  <a:pt x="5510" y="1735"/>
                </a:lnTo>
                <a:lnTo>
                  <a:pt x="5546" y="1722"/>
                </a:lnTo>
                <a:lnTo>
                  <a:pt x="5582" y="1773"/>
                </a:lnTo>
                <a:lnTo>
                  <a:pt x="5619" y="1767"/>
                </a:lnTo>
                <a:lnTo>
                  <a:pt x="5655" y="1773"/>
                </a:lnTo>
                <a:lnTo>
                  <a:pt x="5691" y="1735"/>
                </a:lnTo>
                <a:lnTo>
                  <a:pt x="5727" y="0"/>
                </a:lnTo>
                <a:lnTo>
                  <a:pt x="5764" y="792"/>
                </a:lnTo>
                <a:lnTo>
                  <a:pt x="5800" y="1175"/>
                </a:lnTo>
                <a:lnTo>
                  <a:pt x="5836" y="1282"/>
                </a:lnTo>
                <a:lnTo>
                  <a:pt x="5872" y="1339"/>
                </a:lnTo>
                <a:lnTo>
                  <a:pt x="5909" y="1490"/>
                </a:lnTo>
                <a:lnTo>
                  <a:pt x="5945" y="1654"/>
                </a:lnTo>
                <a:lnTo>
                  <a:pt x="5981" y="1735"/>
                </a:lnTo>
                <a:lnTo>
                  <a:pt x="6017" y="1773"/>
                </a:lnTo>
                <a:lnTo>
                  <a:pt x="6030" y="1791"/>
                </a:lnTo>
                <a:lnTo>
                  <a:pt x="6042" y="1754"/>
                </a:lnTo>
                <a:lnTo>
                  <a:pt x="6054" y="1791"/>
                </a:lnTo>
                <a:lnTo>
                  <a:pt x="6066" y="1754"/>
                </a:lnTo>
                <a:lnTo>
                  <a:pt x="6078" y="1773"/>
                </a:lnTo>
                <a:lnTo>
                  <a:pt x="6090" y="1791"/>
                </a:lnTo>
              </a:path>
            </a:pathLst>
          </a:custGeom>
          <a:noFill/>
          <a:ln w="5397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Blue Line">
            <a:extLst>
              <a:ext uri="{FF2B5EF4-FFF2-40B4-BE49-F238E27FC236}">
                <a16:creationId xmlns:a16="http://schemas.microsoft.com/office/drawing/2014/main" id="{564B5EF4-F6DA-47C9-9B76-01D3F890EB35}"/>
              </a:ext>
            </a:extLst>
          </p:cNvPr>
          <p:cNvSpPr>
            <a:spLocks/>
          </p:cNvSpPr>
          <p:nvPr/>
        </p:nvSpPr>
        <p:spPr bwMode="auto">
          <a:xfrm>
            <a:off x="1122363" y="2344738"/>
            <a:ext cx="9667875" cy="2908300"/>
          </a:xfrm>
          <a:custGeom>
            <a:avLst/>
            <a:gdLst>
              <a:gd name="T0" fmla="*/ 72 w 6090"/>
              <a:gd name="T1" fmla="*/ 539 h 1832"/>
              <a:gd name="T2" fmla="*/ 181 w 6090"/>
              <a:gd name="T3" fmla="*/ 840 h 1832"/>
              <a:gd name="T4" fmla="*/ 290 w 6090"/>
              <a:gd name="T5" fmla="*/ 1027 h 1832"/>
              <a:gd name="T6" fmla="*/ 398 w 6090"/>
              <a:gd name="T7" fmla="*/ 443 h 1832"/>
              <a:gd name="T8" fmla="*/ 507 w 6090"/>
              <a:gd name="T9" fmla="*/ 111 h 1832"/>
              <a:gd name="T10" fmla="*/ 616 w 6090"/>
              <a:gd name="T11" fmla="*/ 274 h 1832"/>
              <a:gd name="T12" fmla="*/ 725 w 6090"/>
              <a:gd name="T13" fmla="*/ 407 h 1832"/>
              <a:gd name="T14" fmla="*/ 834 w 6090"/>
              <a:gd name="T15" fmla="*/ 490 h 1832"/>
              <a:gd name="T16" fmla="*/ 942 w 6090"/>
              <a:gd name="T17" fmla="*/ 385 h 1832"/>
              <a:gd name="T18" fmla="*/ 1051 w 6090"/>
              <a:gd name="T19" fmla="*/ 321 h 1832"/>
              <a:gd name="T20" fmla="*/ 1160 w 6090"/>
              <a:gd name="T21" fmla="*/ 340 h 1832"/>
              <a:gd name="T22" fmla="*/ 1269 w 6090"/>
              <a:gd name="T23" fmla="*/ 454 h 1832"/>
              <a:gd name="T24" fmla="*/ 1377 w 6090"/>
              <a:gd name="T25" fmla="*/ 519 h 1832"/>
              <a:gd name="T26" fmla="*/ 1486 w 6090"/>
              <a:gd name="T27" fmla="*/ 856 h 1832"/>
              <a:gd name="T28" fmla="*/ 1595 w 6090"/>
              <a:gd name="T29" fmla="*/ 828 h 1832"/>
              <a:gd name="T30" fmla="*/ 1704 w 6090"/>
              <a:gd name="T31" fmla="*/ 660 h 1832"/>
              <a:gd name="T32" fmla="*/ 1812 w 6090"/>
              <a:gd name="T33" fmla="*/ 498 h 1832"/>
              <a:gd name="T34" fmla="*/ 1921 w 6090"/>
              <a:gd name="T35" fmla="*/ 363 h 1832"/>
              <a:gd name="T36" fmla="*/ 2030 w 6090"/>
              <a:gd name="T37" fmla="*/ 302 h 1832"/>
              <a:gd name="T38" fmla="*/ 2138 w 6090"/>
              <a:gd name="T39" fmla="*/ 447 h 1832"/>
              <a:gd name="T40" fmla="*/ 2247 w 6090"/>
              <a:gd name="T41" fmla="*/ 468 h 1832"/>
              <a:gd name="T42" fmla="*/ 2355 w 6090"/>
              <a:gd name="T43" fmla="*/ 417 h 1832"/>
              <a:gd name="T44" fmla="*/ 2465 w 6090"/>
              <a:gd name="T45" fmla="*/ 380 h 1832"/>
              <a:gd name="T46" fmla="*/ 2573 w 6090"/>
              <a:gd name="T47" fmla="*/ 412 h 1832"/>
              <a:gd name="T48" fmla="*/ 2682 w 6090"/>
              <a:gd name="T49" fmla="*/ 433 h 1832"/>
              <a:gd name="T50" fmla="*/ 2791 w 6090"/>
              <a:gd name="T51" fmla="*/ 403 h 1832"/>
              <a:gd name="T52" fmla="*/ 2900 w 6090"/>
              <a:gd name="T53" fmla="*/ 547 h 1832"/>
              <a:gd name="T54" fmla="*/ 3008 w 6090"/>
              <a:gd name="T55" fmla="*/ 789 h 1832"/>
              <a:gd name="T56" fmla="*/ 3117 w 6090"/>
              <a:gd name="T57" fmla="*/ 887 h 1832"/>
              <a:gd name="T58" fmla="*/ 3226 w 6090"/>
              <a:gd name="T59" fmla="*/ 779 h 1832"/>
              <a:gd name="T60" fmla="*/ 3335 w 6090"/>
              <a:gd name="T61" fmla="*/ 722 h 1832"/>
              <a:gd name="T62" fmla="*/ 3444 w 6090"/>
              <a:gd name="T63" fmla="*/ 556 h 1832"/>
              <a:gd name="T64" fmla="*/ 3552 w 6090"/>
              <a:gd name="T65" fmla="*/ 529 h 1832"/>
              <a:gd name="T66" fmla="*/ 3661 w 6090"/>
              <a:gd name="T67" fmla="*/ 461 h 1832"/>
              <a:gd name="T68" fmla="*/ 3770 w 6090"/>
              <a:gd name="T69" fmla="*/ 538 h 1832"/>
              <a:gd name="T70" fmla="*/ 3878 w 6090"/>
              <a:gd name="T71" fmla="*/ 619 h 1832"/>
              <a:gd name="T72" fmla="*/ 3988 w 6090"/>
              <a:gd name="T73" fmla="*/ 769 h 1832"/>
              <a:gd name="T74" fmla="*/ 4096 w 6090"/>
              <a:gd name="T75" fmla="*/ 1258 h 1832"/>
              <a:gd name="T76" fmla="*/ 4206 w 6090"/>
              <a:gd name="T77" fmla="*/ 1205 h 1832"/>
              <a:gd name="T78" fmla="*/ 4314 w 6090"/>
              <a:gd name="T79" fmla="*/ 722 h 1832"/>
              <a:gd name="T80" fmla="*/ 4422 w 6090"/>
              <a:gd name="T81" fmla="*/ 596 h 1832"/>
              <a:gd name="T82" fmla="*/ 4531 w 6090"/>
              <a:gd name="T83" fmla="*/ 497 h 1832"/>
              <a:gd name="T84" fmla="*/ 4641 w 6090"/>
              <a:gd name="T85" fmla="*/ 527 h 1832"/>
              <a:gd name="T86" fmla="*/ 4749 w 6090"/>
              <a:gd name="T87" fmla="*/ 518 h 1832"/>
              <a:gd name="T88" fmla="*/ 4857 w 6090"/>
              <a:gd name="T89" fmla="*/ 497 h 1832"/>
              <a:gd name="T90" fmla="*/ 4966 w 6090"/>
              <a:gd name="T91" fmla="*/ 465 h 1832"/>
              <a:gd name="T92" fmla="*/ 5075 w 6090"/>
              <a:gd name="T93" fmla="*/ 489 h 1832"/>
              <a:gd name="T94" fmla="*/ 5184 w 6090"/>
              <a:gd name="T95" fmla="*/ 497 h 1832"/>
              <a:gd name="T96" fmla="*/ 5292 w 6090"/>
              <a:gd name="T97" fmla="*/ 521 h 1832"/>
              <a:gd name="T98" fmla="*/ 5401 w 6090"/>
              <a:gd name="T99" fmla="*/ 533 h 1832"/>
              <a:gd name="T100" fmla="*/ 5510 w 6090"/>
              <a:gd name="T101" fmla="*/ 538 h 1832"/>
              <a:gd name="T102" fmla="*/ 5619 w 6090"/>
              <a:gd name="T103" fmla="*/ 572 h 1832"/>
              <a:gd name="T104" fmla="*/ 5727 w 6090"/>
              <a:gd name="T105" fmla="*/ 1832 h 1832"/>
              <a:gd name="T106" fmla="*/ 5836 w 6090"/>
              <a:gd name="T107" fmla="*/ 1280 h 1832"/>
              <a:gd name="T108" fmla="*/ 5945 w 6090"/>
              <a:gd name="T109" fmla="*/ 139 h 1832"/>
              <a:gd name="T110" fmla="*/ 6030 w 6090"/>
              <a:gd name="T111" fmla="*/ 214 h 1832"/>
              <a:gd name="T112" fmla="*/ 6066 w 6090"/>
              <a:gd name="T113" fmla="*/ 287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90" h="1832">
                <a:moveTo>
                  <a:pt x="0" y="696"/>
                </a:moveTo>
                <a:lnTo>
                  <a:pt x="36" y="704"/>
                </a:lnTo>
                <a:lnTo>
                  <a:pt x="72" y="539"/>
                </a:lnTo>
                <a:lnTo>
                  <a:pt x="109" y="556"/>
                </a:lnTo>
                <a:lnTo>
                  <a:pt x="145" y="740"/>
                </a:lnTo>
                <a:lnTo>
                  <a:pt x="181" y="840"/>
                </a:lnTo>
                <a:lnTo>
                  <a:pt x="216" y="957"/>
                </a:lnTo>
                <a:lnTo>
                  <a:pt x="254" y="1049"/>
                </a:lnTo>
                <a:lnTo>
                  <a:pt x="290" y="1027"/>
                </a:lnTo>
                <a:lnTo>
                  <a:pt x="326" y="920"/>
                </a:lnTo>
                <a:lnTo>
                  <a:pt x="361" y="710"/>
                </a:lnTo>
                <a:lnTo>
                  <a:pt x="398" y="443"/>
                </a:lnTo>
                <a:lnTo>
                  <a:pt x="434" y="243"/>
                </a:lnTo>
                <a:lnTo>
                  <a:pt x="471" y="122"/>
                </a:lnTo>
                <a:lnTo>
                  <a:pt x="507" y="111"/>
                </a:lnTo>
                <a:lnTo>
                  <a:pt x="544" y="169"/>
                </a:lnTo>
                <a:lnTo>
                  <a:pt x="580" y="204"/>
                </a:lnTo>
                <a:lnTo>
                  <a:pt x="616" y="274"/>
                </a:lnTo>
                <a:lnTo>
                  <a:pt x="652" y="338"/>
                </a:lnTo>
                <a:lnTo>
                  <a:pt x="689" y="378"/>
                </a:lnTo>
                <a:lnTo>
                  <a:pt x="725" y="407"/>
                </a:lnTo>
                <a:lnTo>
                  <a:pt x="761" y="462"/>
                </a:lnTo>
                <a:lnTo>
                  <a:pt x="797" y="514"/>
                </a:lnTo>
                <a:lnTo>
                  <a:pt x="834" y="490"/>
                </a:lnTo>
                <a:lnTo>
                  <a:pt x="870" y="490"/>
                </a:lnTo>
                <a:lnTo>
                  <a:pt x="906" y="450"/>
                </a:lnTo>
                <a:lnTo>
                  <a:pt x="942" y="385"/>
                </a:lnTo>
                <a:lnTo>
                  <a:pt x="979" y="393"/>
                </a:lnTo>
                <a:lnTo>
                  <a:pt x="1015" y="339"/>
                </a:lnTo>
                <a:lnTo>
                  <a:pt x="1051" y="321"/>
                </a:lnTo>
                <a:lnTo>
                  <a:pt x="1087" y="311"/>
                </a:lnTo>
                <a:lnTo>
                  <a:pt x="1124" y="321"/>
                </a:lnTo>
                <a:lnTo>
                  <a:pt x="1160" y="340"/>
                </a:lnTo>
                <a:lnTo>
                  <a:pt x="1196" y="356"/>
                </a:lnTo>
                <a:lnTo>
                  <a:pt x="1232" y="411"/>
                </a:lnTo>
                <a:lnTo>
                  <a:pt x="1269" y="454"/>
                </a:lnTo>
                <a:lnTo>
                  <a:pt x="1305" y="505"/>
                </a:lnTo>
                <a:lnTo>
                  <a:pt x="1341" y="497"/>
                </a:lnTo>
                <a:lnTo>
                  <a:pt x="1377" y="519"/>
                </a:lnTo>
                <a:lnTo>
                  <a:pt x="1414" y="599"/>
                </a:lnTo>
                <a:lnTo>
                  <a:pt x="1450" y="697"/>
                </a:lnTo>
                <a:lnTo>
                  <a:pt x="1486" y="856"/>
                </a:lnTo>
                <a:lnTo>
                  <a:pt x="1522" y="908"/>
                </a:lnTo>
                <a:lnTo>
                  <a:pt x="1559" y="869"/>
                </a:lnTo>
                <a:lnTo>
                  <a:pt x="1595" y="828"/>
                </a:lnTo>
                <a:lnTo>
                  <a:pt x="1631" y="757"/>
                </a:lnTo>
                <a:lnTo>
                  <a:pt x="1667" y="689"/>
                </a:lnTo>
                <a:lnTo>
                  <a:pt x="1704" y="660"/>
                </a:lnTo>
                <a:lnTo>
                  <a:pt x="1740" y="598"/>
                </a:lnTo>
                <a:lnTo>
                  <a:pt x="1776" y="545"/>
                </a:lnTo>
                <a:lnTo>
                  <a:pt x="1812" y="498"/>
                </a:lnTo>
                <a:lnTo>
                  <a:pt x="1849" y="447"/>
                </a:lnTo>
                <a:lnTo>
                  <a:pt x="1885" y="409"/>
                </a:lnTo>
                <a:lnTo>
                  <a:pt x="1921" y="363"/>
                </a:lnTo>
                <a:lnTo>
                  <a:pt x="1957" y="338"/>
                </a:lnTo>
                <a:lnTo>
                  <a:pt x="1993" y="305"/>
                </a:lnTo>
                <a:lnTo>
                  <a:pt x="2030" y="302"/>
                </a:lnTo>
                <a:lnTo>
                  <a:pt x="2066" y="326"/>
                </a:lnTo>
                <a:lnTo>
                  <a:pt x="2102" y="397"/>
                </a:lnTo>
                <a:lnTo>
                  <a:pt x="2138" y="447"/>
                </a:lnTo>
                <a:lnTo>
                  <a:pt x="2175" y="500"/>
                </a:lnTo>
                <a:lnTo>
                  <a:pt x="2211" y="509"/>
                </a:lnTo>
                <a:lnTo>
                  <a:pt x="2247" y="468"/>
                </a:lnTo>
                <a:lnTo>
                  <a:pt x="2283" y="464"/>
                </a:lnTo>
                <a:lnTo>
                  <a:pt x="2320" y="433"/>
                </a:lnTo>
                <a:lnTo>
                  <a:pt x="2355" y="417"/>
                </a:lnTo>
                <a:lnTo>
                  <a:pt x="2392" y="414"/>
                </a:lnTo>
                <a:lnTo>
                  <a:pt x="2428" y="401"/>
                </a:lnTo>
                <a:lnTo>
                  <a:pt x="2465" y="380"/>
                </a:lnTo>
                <a:lnTo>
                  <a:pt x="2500" y="407"/>
                </a:lnTo>
                <a:lnTo>
                  <a:pt x="2537" y="399"/>
                </a:lnTo>
                <a:lnTo>
                  <a:pt x="2573" y="412"/>
                </a:lnTo>
                <a:lnTo>
                  <a:pt x="2610" y="425"/>
                </a:lnTo>
                <a:lnTo>
                  <a:pt x="2645" y="425"/>
                </a:lnTo>
                <a:lnTo>
                  <a:pt x="2682" y="433"/>
                </a:lnTo>
                <a:lnTo>
                  <a:pt x="2718" y="434"/>
                </a:lnTo>
                <a:lnTo>
                  <a:pt x="2755" y="420"/>
                </a:lnTo>
                <a:lnTo>
                  <a:pt x="2791" y="403"/>
                </a:lnTo>
                <a:lnTo>
                  <a:pt x="2827" y="444"/>
                </a:lnTo>
                <a:lnTo>
                  <a:pt x="2863" y="483"/>
                </a:lnTo>
                <a:lnTo>
                  <a:pt x="2900" y="547"/>
                </a:lnTo>
                <a:lnTo>
                  <a:pt x="2936" y="624"/>
                </a:lnTo>
                <a:lnTo>
                  <a:pt x="2972" y="710"/>
                </a:lnTo>
                <a:lnTo>
                  <a:pt x="3008" y="789"/>
                </a:lnTo>
                <a:lnTo>
                  <a:pt x="3045" y="897"/>
                </a:lnTo>
                <a:lnTo>
                  <a:pt x="3081" y="925"/>
                </a:lnTo>
                <a:lnTo>
                  <a:pt x="3117" y="887"/>
                </a:lnTo>
                <a:lnTo>
                  <a:pt x="3153" y="854"/>
                </a:lnTo>
                <a:lnTo>
                  <a:pt x="3190" y="782"/>
                </a:lnTo>
                <a:lnTo>
                  <a:pt x="3226" y="779"/>
                </a:lnTo>
                <a:lnTo>
                  <a:pt x="3262" y="779"/>
                </a:lnTo>
                <a:lnTo>
                  <a:pt x="3298" y="757"/>
                </a:lnTo>
                <a:lnTo>
                  <a:pt x="3335" y="722"/>
                </a:lnTo>
                <a:lnTo>
                  <a:pt x="3371" y="645"/>
                </a:lnTo>
                <a:lnTo>
                  <a:pt x="3407" y="579"/>
                </a:lnTo>
                <a:lnTo>
                  <a:pt x="3444" y="556"/>
                </a:lnTo>
                <a:lnTo>
                  <a:pt x="3481" y="537"/>
                </a:lnTo>
                <a:lnTo>
                  <a:pt x="3516" y="539"/>
                </a:lnTo>
                <a:lnTo>
                  <a:pt x="3552" y="529"/>
                </a:lnTo>
                <a:lnTo>
                  <a:pt x="3588" y="498"/>
                </a:lnTo>
                <a:lnTo>
                  <a:pt x="3626" y="494"/>
                </a:lnTo>
                <a:lnTo>
                  <a:pt x="3661" y="461"/>
                </a:lnTo>
                <a:lnTo>
                  <a:pt x="3697" y="510"/>
                </a:lnTo>
                <a:lnTo>
                  <a:pt x="3733" y="521"/>
                </a:lnTo>
                <a:lnTo>
                  <a:pt x="3770" y="538"/>
                </a:lnTo>
                <a:lnTo>
                  <a:pt x="3806" y="572"/>
                </a:lnTo>
                <a:lnTo>
                  <a:pt x="3842" y="572"/>
                </a:lnTo>
                <a:lnTo>
                  <a:pt x="3878" y="619"/>
                </a:lnTo>
                <a:lnTo>
                  <a:pt x="3915" y="629"/>
                </a:lnTo>
                <a:lnTo>
                  <a:pt x="3951" y="689"/>
                </a:lnTo>
                <a:lnTo>
                  <a:pt x="3988" y="769"/>
                </a:lnTo>
                <a:lnTo>
                  <a:pt x="4024" y="855"/>
                </a:lnTo>
                <a:lnTo>
                  <a:pt x="4061" y="1056"/>
                </a:lnTo>
                <a:lnTo>
                  <a:pt x="4096" y="1258"/>
                </a:lnTo>
                <a:lnTo>
                  <a:pt x="4133" y="1343"/>
                </a:lnTo>
                <a:lnTo>
                  <a:pt x="4169" y="1332"/>
                </a:lnTo>
                <a:lnTo>
                  <a:pt x="4206" y="1205"/>
                </a:lnTo>
                <a:lnTo>
                  <a:pt x="4241" y="983"/>
                </a:lnTo>
                <a:lnTo>
                  <a:pt x="4278" y="781"/>
                </a:lnTo>
                <a:lnTo>
                  <a:pt x="4314" y="722"/>
                </a:lnTo>
                <a:lnTo>
                  <a:pt x="4351" y="633"/>
                </a:lnTo>
                <a:lnTo>
                  <a:pt x="4386" y="598"/>
                </a:lnTo>
                <a:lnTo>
                  <a:pt x="4422" y="596"/>
                </a:lnTo>
                <a:lnTo>
                  <a:pt x="4458" y="539"/>
                </a:lnTo>
                <a:lnTo>
                  <a:pt x="4496" y="534"/>
                </a:lnTo>
                <a:lnTo>
                  <a:pt x="4531" y="497"/>
                </a:lnTo>
                <a:lnTo>
                  <a:pt x="4568" y="536"/>
                </a:lnTo>
                <a:lnTo>
                  <a:pt x="4604" y="529"/>
                </a:lnTo>
                <a:lnTo>
                  <a:pt x="4641" y="527"/>
                </a:lnTo>
                <a:lnTo>
                  <a:pt x="4676" y="552"/>
                </a:lnTo>
                <a:lnTo>
                  <a:pt x="4713" y="521"/>
                </a:lnTo>
                <a:lnTo>
                  <a:pt x="4749" y="518"/>
                </a:lnTo>
                <a:lnTo>
                  <a:pt x="4785" y="519"/>
                </a:lnTo>
                <a:lnTo>
                  <a:pt x="4821" y="521"/>
                </a:lnTo>
                <a:lnTo>
                  <a:pt x="4857" y="497"/>
                </a:lnTo>
                <a:lnTo>
                  <a:pt x="4894" y="481"/>
                </a:lnTo>
                <a:lnTo>
                  <a:pt x="4930" y="458"/>
                </a:lnTo>
                <a:lnTo>
                  <a:pt x="4966" y="465"/>
                </a:lnTo>
                <a:lnTo>
                  <a:pt x="5002" y="474"/>
                </a:lnTo>
                <a:lnTo>
                  <a:pt x="5039" y="489"/>
                </a:lnTo>
                <a:lnTo>
                  <a:pt x="5075" y="489"/>
                </a:lnTo>
                <a:lnTo>
                  <a:pt x="5111" y="489"/>
                </a:lnTo>
                <a:lnTo>
                  <a:pt x="5147" y="516"/>
                </a:lnTo>
                <a:lnTo>
                  <a:pt x="5184" y="497"/>
                </a:lnTo>
                <a:lnTo>
                  <a:pt x="5220" y="530"/>
                </a:lnTo>
                <a:lnTo>
                  <a:pt x="5256" y="531"/>
                </a:lnTo>
                <a:lnTo>
                  <a:pt x="5292" y="521"/>
                </a:lnTo>
                <a:lnTo>
                  <a:pt x="5329" y="555"/>
                </a:lnTo>
                <a:lnTo>
                  <a:pt x="5365" y="551"/>
                </a:lnTo>
                <a:lnTo>
                  <a:pt x="5401" y="533"/>
                </a:lnTo>
                <a:lnTo>
                  <a:pt x="5437" y="527"/>
                </a:lnTo>
                <a:lnTo>
                  <a:pt x="5474" y="536"/>
                </a:lnTo>
                <a:lnTo>
                  <a:pt x="5510" y="538"/>
                </a:lnTo>
                <a:lnTo>
                  <a:pt x="5546" y="559"/>
                </a:lnTo>
                <a:lnTo>
                  <a:pt x="5582" y="576"/>
                </a:lnTo>
                <a:lnTo>
                  <a:pt x="5619" y="572"/>
                </a:lnTo>
                <a:lnTo>
                  <a:pt x="5655" y="568"/>
                </a:lnTo>
                <a:lnTo>
                  <a:pt x="5691" y="678"/>
                </a:lnTo>
                <a:lnTo>
                  <a:pt x="5727" y="1832"/>
                </a:lnTo>
                <a:lnTo>
                  <a:pt x="5764" y="1532"/>
                </a:lnTo>
                <a:lnTo>
                  <a:pt x="5800" y="1503"/>
                </a:lnTo>
                <a:lnTo>
                  <a:pt x="5836" y="1280"/>
                </a:lnTo>
                <a:lnTo>
                  <a:pt x="5872" y="0"/>
                </a:lnTo>
                <a:lnTo>
                  <a:pt x="5909" y="228"/>
                </a:lnTo>
                <a:lnTo>
                  <a:pt x="5945" y="139"/>
                </a:lnTo>
                <a:lnTo>
                  <a:pt x="5981" y="174"/>
                </a:lnTo>
                <a:lnTo>
                  <a:pt x="6017" y="198"/>
                </a:lnTo>
                <a:lnTo>
                  <a:pt x="6030" y="214"/>
                </a:lnTo>
                <a:lnTo>
                  <a:pt x="6042" y="234"/>
                </a:lnTo>
                <a:lnTo>
                  <a:pt x="6054" y="249"/>
                </a:lnTo>
                <a:lnTo>
                  <a:pt x="6066" y="287"/>
                </a:lnTo>
                <a:lnTo>
                  <a:pt x="6078" y="322"/>
                </a:lnTo>
                <a:lnTo>
                  <a:pt x="6090" y="354"/>
                </a:lnTo>
              </a:path>
            </a:pathLst>
          </a:custGeom>
          <a:noFill/>
          <a:ln w="539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070" name="Y Axis Right">
            <a:extLst>
              <a:ext uri="{FF2B5EF4-FFF2-40B4-BE49-F238E27FC236}">
                <a16:creationId xmlns:a16="http://schemas.microsoft.com/office/drawing/2014/main" id="{19780188-AAF9-4BF2-8084-574BDC80FB1A}"/>
              </a:ext>
            </a:extLst>
          </p:cNvPr>
          <p:cNvGrpSpPr/>
          <p:nvPr/>
        </p:nvGrpSpPr>
        <p:grpSpPr>
          <a:xfrm>
            <a:off x="10966451" y="1790700"/>
            <a:ext cx="267702" cy="3821757"/>
            <a:chOff x="10966451" y="1790700"/>
            <a:chExt cx="267702" cy="3821757"/>
          </a:xfrm>
        </p:grpSpPr>
        <p:sp>
          <p:nvSpPr>
            <p:cNvPr id="41" name="Rectangle 24">
              <a:extLst>
                <a:ext uri="{FF2B5EF4-FFF2-40B4-BE49-F238E27FC236}">
                  <a16:creationId xmlns:a16="http://schemas.microsoft.com/office/drawing/2014/main" id="{8BF82F11-317F-48F1-9B58-1631038F7862}"/>
                </a:ext>
              </a:extLst>
            </p:cNvPr>
            <p:cNvSpPr>
              <a:spLocks noChangeArrowheads="1"/>
            </p:cNvSpPr>
            <p:nvPr/>
          </p:nvSpPr>
          <p:spPr bwMode="auto">
            <a:xfrm>
              <a:off x="10966451" y="5381625"/>
              <a:ext cx="2677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-10</a:t>
              </a:r>
              <a:endParaRPr kumimoji="0" lang="en-US" altLang="en-US" sz="1800" b="0" i="0" u="none" strike="noStrike" cap="none" normalizeH="0" baseline="0">
                <a:ln>
                  <a:noFill/>
                </a:ln>
                <a:solidFill>
                  <a:schemeClr val="accent6"/>
                </a:solidFill>
                <a:effectLst/>
              </a:endParaRPr>
            </a:p>
          </p:txBody>
        </p:sp>
        <p:sp>
          <p:nvSpPr>
            <p:cNvPr id="42" name="Rectangle 25">
              <a:extLst>
                <a:ext uri="{FF2B5EF4-FFF2-40B4-BE49-F238E27FC236}">
                  <a16:creationId xmlns:a16="http://schemas.microsoft.com/office/drawing/2014/main" id="{5B8342D0-111C-45B7-BE3B-69ED392D0A5F}"/>
                </a:ext>
              </a:extLst>
            </p:cNvPr>
            <p:cNvSpPr>
              <a:spLocks noChangeArrowheads="1"/>
            </p:cNvSpPr>
            <p:nvPr/>
          </p:nvSpPr>
          <p:spPr bwMode="auto">
            <a:xfrm>
              <a:off x="10966451" y="4983163"/>
              <a:ext cx="16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-8</a:t>
              </a:r>
              <a:endParaRPr kumimoji="0" lang="en-US" altLang="en-US" sz="1800" b="0" i="0" u="none" strike="noStrike" cap="none" normalizeH="0" baseline="0">
                <a:ln>
                  <a:noFill/>
                </a:ln>
                <a:solidFill>
                  <a:schemeClr val="accent6"/>
                </a:solidFill>
                <a:effectLst/>
              </a:endParaRPr>
            </a:p>
          </p:txBody>
        </p:sp>
        <p:sp>
          <p:nvSpPr>
            <p:cNvPr id="43" name="Rectangle 26">
              <a:extLst>
                <a:ext uri="{FF2B5EF4-FFF2-40B4-BE49-F238E27FC236}">
                  <a16:creationId xmlns:a16="http://schemas.microsoft.com/office/drawing/2014/main" id="{AB2C418A-1D9E-4818-96BF-91805EBCD66C}"/>
                </a:ext>
              </a:extLst>
            </p:cNvPr>
            <p:cNvSpPr>
              <a:spLocks noChangeArrowheads="1"/>
            </p:cNvSpPr>
            <p:nvPr/>
          </p:nvSpPr>
          <p:spPr bwMode="auto">
            <a:xfrm>
              <a:off x="10966451" y="4583113"/>
              <a:ext cx="16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-6</a:t>
              </a:r>
              <a:endParaRPr kumimoji="0" lang="en-US" altLang="en-US" sz="1800" b="0" i="0" u="none" strike="noStrike" cap="none" normalizeH="0" baseline="0">
                <a:ln>
                  <a:noFill/>
                </a:ln>
                <a:solidFill>
                  <a:schemeClr val="accent6"/>
                </a:solidFill>
                <a:effectLst/>
              </a:endParaRPr>
            </a:p>
          </p:txBody>
        </p:sp>
        <p:sp>
          <p:nvSpPr>
            <p:cNvPr id="44" name="Rectangle 27">
              <a:extLst>
                <a:ext uri="{FF2B5EF4-FFF2-40B4-BE49-F238E27FC236}">
                  <a16:creationId xmlns:a16="http://schemas.microsoft.com/office/drawing/2014/main" id="{D396F3D1-985A-4C27-9B4D-A8B0BAC645EC}"/>
                </a:ext>
              </a:extLst>
            </p:cNvPr>
            <p:cNvSpPr>
              <a:spLocks noChangeArrowheads="1"/>
            </p:cNvSpPr>
            <p:nvPr/>
          </p:nvSpPr>
          <p:spPr bwMode="auto">
            <a:xfrm>
              <a:off x="10966451" y="4184650"/>
              <a:ext cx="16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-4</a:t>
              </a:r>
              <a:endParaRPr kumimoji="0" lang="en-US" altLang="en-US" sz="1800" b="0" i="0" u="none" strike="noStrike" cap="none" normalizeH="0" baseline="0">
                <a:ln>
                  <a:noFill/>
                </a:ln>
                <a:solidFill>
                  <a:schemeClr val="accent6"/>
                </a:solidFill>
                <a:effectLst/>
              </a:endParaRPr>
            </a:p>
          </p:txBody>
        </p:sp>
        <p:sp>
          <p:nvSpPr>
            <p:cNvPr id="45" name="Rectangle 28">
              <a:extLst>
                <a:ext uri="{FF2B5EF4-FFF2-40B4-BE49-F238E27FC236}">
                  <a16:creationId xmlns:a16="http://schemas.microsoft.com/office/drawing/2014/main" id="{DAB9387F-40A6-4953-A8E4-11C8FC187371}"/>
                </a:ext>
              </a:extLst>
            </p:cNvPr>
            <p:cNvSpPr>
              <a:spLocks noChangeArrowheads="1"/>
            </p:cNvSpPr>
            <p:nvPr/>
          </p:nvSpPr>
          <p:spPr bwMode="auto">
            <a:xfrm>
              <a:off x="10966451" y="3783013"/>
              <a:ext cx="16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-2</a:t>
              </a:r>
              <a:endParaRPr kumimoji="0" lang="en-US" altLang="en-US" sz="1800" b="0" i="0" u="none" strike="noStrike" cap="none" normalizeH="0" baseline="0">
                <a:ln>
                  <a:noFill/>
                </a:ln>
                <a:solidFill>
                  <a:schemeClr val="accent6"/>
                </a:solidFill>
                <a:effectLst/>
              </a:endParaRPr>
            </a:p>
          </p:txBody>
        </p:sp>
        <p:sp>
          <p:nvSpPr>
            <p:cNvPr id="46" name="Rectangle 29">
              <a:extLst>
                <a:ext uri="{FF2B5EF4-FFF2-40B4-BE49-F238E27FC236}">
                  <a16:creationId xmlns:a16="http://schemas.microsoft.com/office/drawing/2014/main" id="{504106CE-B9D8-41E8-B779-DACF0484AD2A}"/>
                </a:ext>
              </a:extLst>
            </p:cNvPr>
            <p:cNvSpPr>
              <a:spLocks noChangeArrowheads="1"/>
            </p:cNvSpPr>
            <p:nvPr/>
          </p:nvSpPr>
          <p:spPr bwMode="auto">
            <a:xfrm>
              <a:off x="10966451" y="33861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0</a:t>
              </a:r>
              <a:endParaRPr kumimoji="0" lang="en-US" altLang="en-US" sz="1800" b="0" i="0" u="none" strike="noStrike" cap="none" normalizeH="0" baseline="0">
                <a:ln>
                  <a:noFill/>
                </a:ln>
                <a:solidFill>
                  <a:schemeClr val="accent6"/>
                </a:solidFill>
                <a:effectLst/>
              </a:endParaRPr>
            </a:p>
          </p:txBody>
        </p:sp>
        <p:sp>
          <p:nvSpPr>
            <p:cNvPr id="47" name="Rectangle 30">
              <a:extLst>
                <a:ext uri="{FF2B5EF4-FFF2-40B4-BE49-F238E27FC236}">
                  <a16:creationId xmlns:a16="http://schemas.microsoft.com/office/drawing/2014/main" id="{CEEE0C32-2F64-4C1C-A0C7-5D29AF42D358}"/>
                </a:ext>
              </a:extLst>
            </p:cNvPr>
            <p:cNvSpPr>
              <a:spLocks noChangeArrowheads="1"/>
            </p:cNvSpPr>
            <p:nvPr/>
          </p:nvSpPr>
          <p:spPr bwMode="auto">
            <a:xfrm>
              <a:off x="10966451" y="2987675"/>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2</a:t>
              </a:r>
              <a:endParaRPr kumimoji="0" lang="en-US" altLang="en-US" sz="1800" b="0" i="0" u="none" strike="noStrike" cap="none" normalizeH="0" baseline="0">
                <a:ln>
                  <a:noFill/>
                </a:ln>
                <a:solidFill>
                  <a:schemeClr val="accent6"/>
                </a:solidFill>
                <a:effectLst/>
              </a:endParaRPr>
            </a:p>
          </p:txBody>
        </p:sp>
        <p:sp>
          <p:nvSpPr>
            <p:cNvPr id="48" name="Rectangle 31">
              <a:extLst>
                <a:ext uri="{FF2B5EF4-FFF2-40B4-BE49-F238E27FC236}">
                  <a16:creationId xmlns:a16="http://schemas.microsoft.com/office/drawing/2014/main" id="{D10A81A7-1E42-4EF0-8A8C-B4A6B2E16ED0}"/>
                </a:ext>
              </a:extLst>
            </p:cNvPr>
            <p:cNvSpPr>
              <a:spLocks noChangeArrowheads="1"/>
            </p:cNvSpPr>
            <p:nvPr/>
          </p:nvSpPr>
          <p:spPr bwMode="auto">
            <a:xfrm>
              <a:off x="10966451" y="2586038"/>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4</a:t>
              </a:r>
              <a:endParaRPr kumimoji="0" lang="en-US" altLang="en-US" sz="1800" b="0" i="0" u="none" strike="noStrike" cap="none" normalizeH="0" baseline="0">
                <a:ln>
                  <a:noFill/>
                </a:ln>
                <a:solidFill>
                  <a:schemeClr val="accent6"/>
                </a:solidFill>
                <a:effectLst/>
              </a:endParaRPr>
            </a:p>
          </p:txBody>
        </p:sp>
        <p:sp>
          <p:nvSpPr>
            <p:cNvPr id="49" name="Rectangle 32">
              <a:extLst>
                <a:ext uri="{FF2B5EF4-FFF2-40B4-BE49-F238E27FC236}">
                  <a16:creationId xmlns:a16="http://schemas.microsoft.com/office/drawing/2014/main" id="{89FF776D-AB77-4A13-9734-CDBEF384078F}"/>
                </a:ext>
              </a:extLst>
            </p:cNvPr>
            <p:cNvSpPr>
              <a:spLocks noChangeArrowheads="1"/>
            </p:cNvSpPr>
            <p:nvPr/>
          </p:nvSpPr>
          <p:spPr bwMode="auto">
            <a:xfrm>
              <a:off x="10966451" y="21891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chemeClr val="accent6"/>
                  </a:solidFill>
                  <a:effectLst/>
                  <a:latin typeface="Roboto" panose="02000000000000000000" pitchFamily="2" charset="0"/>
                </a:rPr>
                <a:t>6</a:t>
              </a:r>
              <a:endParaRPr kumimoji="0" lang="en-US" altLang="en-US" sz="1800" b="0" i="0" u="none" strike="noStrike" cap="none" normalizeH="0" baseline="0">
                <a:ln>
                  <a:noFill/>
                </a:ln>
                <a:solidFill>
                  <a:schemeClr val="accent6"/>
                </a:solidFill>
                <a:effectLst/>
              </a:endParaRPr>
            </a:p>
          </p:txBody>
        </p:sp>
        <p:sp>
          <p:nvSpPr>
            <p:cNvPr id="50" name="Rectangle 33">
              <a:extLst>
                <a:ext uri="{FF2B5EF4-FFF2-40B4-BE49-F238E27FC236}">
                  <a16:creationId xmlns:a16="http://schemas.microsoft.com/office/drawing/2014/main" id="{E0461484-09EF-4138-8151-F6997F30F1DA}"/>
                </a:ext>
              </a:extLst>
            </p:cNvPr>
            <p:cNvSpPr>
              <a:spLocks noChangeArrowheads="1"/>
            </p:cNvSpPr>
            <p:nvPr/>
          </p:nvSpPr>
          <p:spPr bwMode="auto">
            <a:xfrm>
              <a:off x="10966451" y="1790700"/>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chemeClr val="accent6"/>
                  </a:solidFill>
                  <a:effectLst/>
                  <a:latin typeface="Roboto" panose="02000000000000000000" pitchFamily="2" charset="0"/>
                </a:rPr>
                <a:t>8</a:t>
              </a:r>
              <a:endParaRPr kumimoji="0" lang="en-US" altLang="en-US" sz="1800" b="0" i="0" u="none" strike="noStrike" cap="none" normalizeH="0" baseline="0" dirty="0">
                <a:ln>
                  <a:noFill/>
                </a:ln>
                <a:solidFill>
                  <a:schemeClr val="accent6"/>
                </a:solidFill>
                <a:effectLst/>
              </a:endParaRPr>
            </a:p>
          </p:txBody>
        </p:sp>
      </p:grpSp>
      <p:grpSp>
        <p:nvGrpSpPr>
          <p:cNvPr id="2069" name="Y Axis Left">
            <a:extLst>
              <a:ext uri="{FF2B5EF4-FFF2-40B4-BE49-F238E27FC236}">
                <a16:creationId xmlns:a16="http://schemas.microsoft.com/office/drawing/2014/main" id="{FF02694E-5BCC-4879-B9F3-67C2DA4B8A10}"/>
              </a:ext>
            </a:extLst>
          </p:cNvPr>
          <p:cNvGrpSpPr/>
          <p:nvPr/>
        </p:nvGrpSpPr>
        <p:grpSpPr>
          <a:xfrm>
            <a:off x="733426" y="1790700"/>
            <a:ext cx="322263" cy="3867150"/>
            <a:chOff x="733426" y="1790700"/>
            <a:chExt cx="322263" cy="3867150"/>
          </a:xfrm>
        </p:grpSpPr>
        <p:sp>
          <p:nvSpPr>
            <p:cNvPr id="51" name="Rectangle 34">
              <a:extLst>
                <a:ext uri="{FF2B5EF4-FFF2-40B4-BE49-F238E27FC236}">
                  <a16:creationId xmlns:a16="http://schemas.microsoft.com/office/drawing/2014/main" id="{57FBF8F5-1278-4C40-8A26-6AE9913E4116}"/>
                </a:ext>
              </a:extLst>
            </p:cNvPr>
            <p:cNvSpPr>
              <a:spLocks noChangeArrowheads="1"/>
            </p:cNvSpPr>
            <p:nvPr/>
          </p:nvSpPr>
          <p:spPr bwMode="auto">
            <a:xfrm>
              <a:off x="841376" y="5381625"/>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35">
              <a:extLst>
                <a:ext uri="{FF2B5EF4-FFF2-40B4-BE49-F238E27FC236}">
                  <a16:creationId xmlns:a16="http://schemas.microsoft.com/office/drawing/2014/main" id="{4C30715D-F72E-48EE-9268-15A5EE071DDA}"/>
                </a:ext>
              </a:extLst>
            </p:cNvPr>
            <p:cNvSpPr>
              <a:spLocks noChangeArrowheads="1"/>
            </p:cNvSpPr>
            <p:nvPr/>
          </p:nvSpPr>
          <p:spPr bwMode="auto">
            <a:xfrm>
              <a:off x="841376" y="4783138"/>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36">
              <a:extLst>
                <a:ext uri="{FF2B5EF4-FFF2-40B4-BE49-F238E27FC236}">
                  <a16:creationId xmlns:a16="http://schemas.microsoft.com/office/drawing/2014/main" id="{B3AB3942-5B9F-45DF-AB22-92575EC89FCE}"/>
                </a:ext>
              </a:extLst>
            </p:cNvPr>
            <p:cNvSpPr>
              <a:spLocks noChangeArrowheads="1"/>
            </p:cNvSpPr>
            <p:nvPr/>
          </p:nvSpPr>
          <p:spPr bwMode="auto">
            <a:xfrm>
              <a:off x="841376" y="4184650"/>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37">
              <a:extLst>
                <a:ext uri="{FF2B5EF4-FFF2-40B4-BE49-F238E27FC236}">
                  <a16:creationId xmlns:a16="http://schemas.microsoft.com/office/drawing/2014/main" id="{FC0E1A8C-029A-4454-9B37-1EFBF04A54BD}"/>
                </a:ext>
              </a:extLst>
            </p:cNvPr>
            <p:cNvSpPr>
              <a:spLocks noChangeArrowheads="1"/>
            </p:cNvSpPr>
            <p:nvPr/>
          </p:nvSpPr>
          <p:spPr bwMode="auto">
            <a:xfrm>
              <a:off x="841376" y="3586163"/>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38">
              <a:extLst>
                <a:ext uri="{FF2B5EF4-FFF2-40B4-BE49-F238E27FC236}">
                  <a16:creationId xmlns:a16="http://schemas.microsoft.com/office/drawing/2014/main" id="{539BC0F3-5804-4BE1-B3EB-F1FE0AAF65E9}"/>
                </a:ext>
              </a:extLst>
            </p:cNvPr>
            <p:cNvSpPr>
              <a:spLocks noChangeArrowheads="1"/>
            </p:cNvSpPr>
            <p:nvPr/>
          </p:nvSpPr>
          <p:spPr bwMode="auto">
            <a:xfrm>
              <a:off x="733426" y="2987675"/>
              <a:ext cx="322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6" name="Rectangle 39">
              <a:extLst>
                <a:ext uri="{FF2B5EF4-FFF2-40B4-BE49-F238E27FC236}">
                  <a16:creationId xmlns:a16="http://schemas.microsoft.com/office/drawing/2014/main" id="{CA01A945-50DB-4DD7-A899-AE56D77A3BD4}"/>
                </a:ext>
              </a:extLst>
            </p:cNvPr>
            <p:cNvSpPr>
              <a:spLocks noChangeArrowheads="1"/>
            </p:cNvSpPr>
            <p:nvPr/>
          </p:nvSpPr>
          <p:spPr bwMode="auto">
            <a:xfrm>
              <a:off x="733426" y="2389188"/>
              <a:ext cx="322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7" name="Rectangle 40">
              <a:extLst>
                <a:ext uri="{FF2B5EF4-FFF2-40B4-BE49-F238E27FC236}">
                  <a16:creationId xmlns:a16="http://schemas.microsoft.com/office/drawing/2014/main" id="{22D2CE70-7626-4AFB-AB1D-F71E0337F756}"/>
                </a:ext>
              </a:extLst>
            </p:cNvPr>
            <p:cNvSpPr>
              <a:spLocks noChangeArrowheads="1"/>
            </p:cNvSpPr>
            <p:nvPr/>
          </p:nvSpPr>
          <p:spPr bwMode="auto">
            <a:xfrm>
              <a:off x="733426" y="1790700"/>
              <a:ext cx="3222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BFBFBF"/>
                  </a:solidFill>
                  <a:effectLst/>
                  <a:latin typeface="Roboto" panose="02000000000000000000" pitchFamily="2" charset="0"/>
                </a:rPr>
                <a:t>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2068" name="X Axis">
            <a:extLst>
              <a:ext uri="{FF2B5EF4-FFF2-40B4-BE49-F238E27FC236}">
                <a16:creationId xmlns:a16="http://schemas.microsoft.com/office/drawing/2014/main" id="{87B8F97C-FF48-4089-9777-A8CBDD98C611}"/>
              </a:ext>
            </a:extLst>
          </p:cNvPr>
          <p:cNvGrpSpPr/>
          <p:nvPr/>
        </p:nvGrpSpPr>
        <p:grpSpPr>
          <a:xfrm>
            <a:off x="866776" y="5611813"/>
            <a:ext cx="10208087" cy="200055"/>
            <a:chOff x="866776" y="5611813"/>
            <a:chExt cx="10208087" cy="200055"/>
          </a:xfrm>
        </p:grpSpPr>
        <p:sp>
          <p:nvSpPr>
            <p:cNvPr id="58" name="Rectangle 41">
              <a:extLst>
                <a:ext uri="{FF2B5EF4-FFF2-40B4-BE49-F238E27FC236}">
                  <a16:creationId xmlns:a16="http://schemas.microsoft.com/office/drawing/2014/main" id="{DD2C4CB6-68E7-4C33-8E53-6DA8BCCBBC9D}"/>
                </a:ext>
              </a:extLst>
            </p:cNvPr>
            <p:cNvSpPr>
              <a:spLocks noChangeArrowheads="1"/>
            </p:cNvSpPr>
            <p:nvPr/>
          </p:nvSpPr>
          <p:spPr bwMode="auto">
            <a:xfrm>
              <a:off x="866776"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9" name="Rectangle 42">
              <a:extLst>
                <a:ext uri="{FF2B5EF4-FFF2-40B4-BE49-F238E27FC236}">
                  <a16:creationId xmlns:a16="http://schemas.microsoft.com/office/drawing/2014/main" id="{3C648CF8-5BA5-4CFA-8AEB-C9E8B09CDD05}"/>
                </a:ext>
              </a:extLst>
            </p:cNvPr>
            <p:cNvSpPr>
              <a:spLocks noChangeArrowheads="1"/>
            </p:cNvSpPr>
            <p:nvPr/>
          </p:nvSpPr>
          <p:spPr bwMode="auto">
            <a:xfrm>
              <a:off x="1557338"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‘83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0" name="Rectangle 43">
              <a:extLst>
                <a:ext uri="{FF2B5EF4-FFF2-40B4-BE49-F238E27FC236}">
                  <a16:creationId xmlns:a16="http://schemas.microsoft.com/office/drawing/2014/main" id="{B854896F-7501-49F2-8CEA-16704D8384C7}"/>
                </a:ext>
              </a:extLst>
            </p:cNvPr>
            <p:cNvSpPr>
              <a:spLocks noChangeArrowheads="1"/>
            </p:cNvSpPr>
            <p:nvPr/>
          </p:nvSpPr>
          <p:spPr bwMode="auto">
            <a:xfrm>
              <a:off x="2247901"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‘86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1" name="Rectangle 44">
              <a:extLst>
                <a:ext uri="{FF2B5EF4-FFF2-40B4-BE49-F238E27FC236}">
                  <a16:creationId xmlns:a16="http://schemas.microsoft.com/office/drawing/2014/main" id="{6BAC28CF-79CC-41C2-ABFF-37BEDC1DB1B1}"/>
                </a:ext>
              </a:extLst>
            </p:cNvPr>
            <p:cNvSpPr>
              <a:spLocks noChangeArrowheads="1"/>
            </p:cNvSpPr>
            <p:nvPr/>
          </p:nvSpPr>
          <p:spPr bwMode="auto">
            <a:xfrm>
              <a:off x="2938463"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‘89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2" name="Rectangle 45">
              <a:extLst>
                <a:ext uri="{FF2B5EF4-FFF2-40B4-BE49-F238E27FC236}">
                  <a16:creationId xmlns:a16="http://schemas.microsoft.com/office/drawing/2014/main" id="{D9920F74-6B40-40E5-AA97-9121A130502B}"/>
                </a:ext>
              </a:extLst>
            </p:cNvPr>
            <p:cNvSpPr>
              <a:spLocks noChangeArrowheads="1"/>
            </p:cNvSpPr>
            <p:nvPr/>
          </p:nvSpPr>
          <p:spPr bwMode="auto">
            <a:xfrm>
              <a:off x="3629026"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‘92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3" name="Rectangle 46">
              <a:extLst>
                <a:ext uri="{FF2B5EF4-FFF2-40B4-BE49-F238E27FC236}">
                  <a16:creationId xmlns:a16="http://schemas.microsoft.com/office/drawing/2014/main" id="{23DDD544-6B08-4482-B820-08DFDD901CF3}"/>
                </a:ext>
              </a:extLst>
            </p:cNvPr>
            <p:cNvSpPr>
              <a:spLocks noChangeArrowheads="1"/>
            </p:cNvSpPr>
            <p:nvPr/>
          </p:nvSpPr>
          <p:spPr bwMode="auto">
            <a:xfrm>
              <a:off x="4319588"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‘95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8" name="Rectangle 47">
              <a:extLst>
                <a:ext uri="{FF2B5EF4-FFF2-40B4-BE49-F238E27FC236}">
                  <a16:creationId xmlns:a16="http://schemas.microsoft.com/office/drawing/2014/main" id="{9F296FB4-F6A2-41E2-8799-4CD8ECF85729}"/>
                </a:ext>
              </a:extLst>
            </p:cNvPr>
            <p:cNvSpPr>
              <a:spLocks noChangeArrowheads="1"/>
            </p:cNvSpPr>
            <p:nvPr/>
          </p:nvSpPr>
          <p:spPr bwMode="auto">
            <a:xfrm>
              <a:off x="5010151"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‘98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49" name="Rectangle 48">
              <a:extLst>
                <a:ext uri="{FF2B5EF4-FFF2-40B4-BE49-F238E27FC236}">
                  <a16:creationId xmlns:a16="http://schemas.microsoft.com/office/drawing/2014/main" id="{FD5752D3-628A-448E-B3F4-9828155B6A42}"/>
                </a:ext>
              </a:extLst>
            </p:cNvPr>
            <p:cNvSpPr>
              <a:spLocks noChangeArrowheads="1"/>
            </p:cNvSpPr>
            <p:nvPr/>
          </p:nvSpPr>
          <p:spPr bwMode="auto">
            <a:xfrm>
              <a:off x="5700713"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‘01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0" name="Rectangle 49">
              <a:extLst>
                <a:ext uri="{FF2B5EF4-FFF2-40B4-BE49-F238E27FC236}">
                  <a16:creationId xmlns:a16="http://schemas.microsoft.com/office/drawing/2014/main" id="{67B22FDA-B0E8-4E92-A883-7148D21F7561}"/>
                </a:ext>
              </a:extLst>
            </p:cNvPr>
            <p:cNvSpPr>
              <a:spLocks noChangeArrowheads="1"/>
            </p:cNvSpPr>
            <p:nvPr/>
          </p:nvSpPr>
          <p:spPr bwMode="auto">
            <a:xfrm>
              <a:off x="6391276"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‘04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1" name="Rectangle 50">
              <a:extLst>
                <a:ext uri="{FF2B5EF4-FFF2-40B4-BE49-F238E27FC236}">
                  <a16:creationId xmlns:a16="http://schemas.microsoft.com/office/drawing/2014/main" id="{4432EF60-F521-4F3C-A742-19796A16B42C}"/>
                </a:ext>
              </a:extLst>
            </p:cNvPr>
            <p:cNvSpPr>
              <a:spLocks noChangeArrowheads="1"/>
            </p:cNvSpPr>
            <p:nvPr/>
          </p:nvSpPr>
          <p:spPr bwMode="auto">
            <a:xfrm>
              <a:off x="7081838"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2" name="Rectangle 51">
              <a:extLst>
                <a:ext uri="{FF2B5EF4-FFF2-40B4-BE49-F238E27FC236}">
                  <a16:creationId xmlns:a16="http://schemas.microsoft.com/office/drawing/2014/main" id="{D2058F24-6FA1-4515-AA23-569CFE84968A}"/>
                </a:ext>
              </a:extLst>
            </p:cNvPr>
            <p:cNvSpPr>
              <a:spLocks noChangeArrowheads="1"/>
            </p:cNvSpPr>
            <p:nvPr/>
          </p:nvSpPr>
          <p:spPr bwMode="auto">
            <a:xfrm>
              <a:off x="7772401"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3" name="Rectangle 52">
              <a:extLst>
                <a:ext uri="{FF2B5EF4-FFF2-40B4-BE49-F238E27FC236}">
                  <a16:creationId xmlns:a16="http://schemas.microsoft.com/office/drawing/2014/main" id="{22E29E50-2093-4302-B2EE-08941E9DC23D}"/>
                </a:ext>
              </a:extLst>
            </p:cNvPr>
            <p:cNvSpPr>
              <a:spLocks noChangeArrowheads="1"/>
            </p:cNvSpPr>
            <p:nvPr/>
          </p:nvSpPr>
          <p:spPr bwMode="auto">
            <a:xfrm>
              <a:off x="8462963"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‘13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5" name="Rectangle 53">
              <a:extLst>
                <a:ext uri="{FF2B5EF4-FFF2-40B4-BE49-F238E27FC236}">
                  <a16:creationId xmlns:a16="http://schemas.microsoft.com/office/drawing/2014/main" id="{0DEA7F5C-F37C-4257-B4DD-0E7DE3313AA7}"/>
                </a:ext>
              </a:extLst>
            </p:cNvPr>
            <p:cNvSpPr>
              <a:spLocks noChangeArrowheads="1"/>
            </p:cNvSpPr>
            <p:nvPr/>
          </p:nvSpPr>
          <p:spPr bwMode="auto">
            <a:xfrm>
              <a:off x="9153526"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6" name="Rectangle 54">
              <a:extLst>
                <a:ext uri="{FF2B5EF4-FFF2-40B4-BE49-F238E27FC236}">
                  <a16:creationId xmlns:a16="http://schemas.microsoft.com/office/drawing/2014/main" id="{0CE4E6DD-55D4-42F7-A554-93A578AF2B37}"/>
                </a:ext>
              </a:extLst>
            </p:cNvPr>
            <p:cNvSpPr>
              <a:spLocks noChangeArrowheads="1"/>
            </p:cNvSpPr>
            <p:nvPr/>
          </p:nvSpPr>
          <p:spPr bwMode="auto">
            <a:xfrm>
              <a:off x="9844088"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‘19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58" name="Rectangle 55">
              <a:extLst>
                <a:ext uri="{FF2B5EF4-FFF2-40B4-BE49-F238E27FC236}">
                  <a16:creationId xmlns:a16="http://schemas.microsoft.com/office/drawing/2014/main" id="{CF2CEFEF-836C-4A3C-AB6A-E0E760B5A77A}"/>
                </a:ext>
              </a:extLst>
            </p:cNvPr>
            <p:cNvSpPr>
              <a:spLocks noChangeArrowheads="1"/>
            </p:cNvSpPr>
            <p:nvPr/>
          </p:nvSpPr>
          <p:spPr bwMode="auto">
            <a:xfrm>
              <a:off x="10534651" y="5611813"/>
              <a:ext cx="540212"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300" b="0" i="0" u="none" strike="noStrike" cap="none" normalizeH="0" baseline="0" dirty="0">
                  <a:ln>
                    <a:noFill/>
                  </a:ln>
                  <a:solidFill>
                    <a:srgbClr val="FFFFFF"/>
                  </a:solidFill>
                  <a:effectLst/>
                  <a:latin typeface="Roboto" panose="02000000000000000000" pitchFamily="2" charset="0"/>
                </a:rPr>
                <a:t>Dec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067" name="US Unemployment">
            <a:extLst>
              <a:ext uri="{FF2B5EF4-FFF2-40B4-BE49-F238E27FC236}">
                <a16:creationId xmlns:a16="http://schemas.microsoft.com/office/drawing/2014/main" id="{D56DB1D5-E3D6-486A-9C7E-C53D062E115D}"/>
              </a:ext>
            </a:extLst>
          </p:cNvPr>
          <p:cNvGrpSpPr/>
          <p:nvPr/>
        </p:nvGrpSpPr>
        <p:grpSpPr>
          <a:xfrm>
            <a:off x="4064001" y="5994400"/>
            <a:ext cx="2001118" cy="184666"/>
            <a:chOff x="4064001" y="5994400"/>
            <a:chExt cx="2001118" cy="184666"/>
          </a:xfrm>
        </p:grpSpPr>
        <p:sp>
          <p:nvSpPr>
            <p:cNvPr id="2059" name="Line 56">
              <a:extLst>
                <a:ext uri="{FF2B5EF4-FFF2-40B4-BE49-F238E27FC236}">
                  <a16:creationId xmlns:a16="http://schemas.microsoft.com/office/drawing/2014/main" id="{FA714076-1EAE-4D05-A8F1-1C8332FD299C}"/>
                </a:ext>
              </a:extLst>
            </p:cNvPr>
            <p:cNvSpPr>
              <a:spLocks noChangeShapeType="1"/>
            </p:cNvSpPr>
            <p:nvPr/>
          </p:nvSpPr>
          <p:spPr bwMode="auto">
            <a:xfrm>
              <a:off x="4064001" y="6094413"/>
              <a:ext cx="244475" cy="0"/>
            </a:xfrm>
            <a:prstGeom prst="line">
              <a:avLst/>
            </a:prstGeom>
            <a:noFill/>
            <a:ln w="539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1" name="Rectangle 57">
              <a:extLst>
                <a:ext uri="{FF2B5EF4-FFF2-40B4-BE49-F238E27FC236}">
                  <a16:creationId xmlns:a16="http://schemas.microsoft.com/office/drawing/2014/main" id="{375DE283-4FF3-4376-8DC8-6E9A83A005A0}"/>
                </a:ext>
              </a:extLst>
            </p:cNvPr>
            <p:cNvSpPr>
              <a:spLocks noChangeArrowheads="1"/>
            </p:cNvSpPr>
            <p:nvPr/>
          </p:nvSpPr>
          <p:spPr bwMode="auto">
            <a:xfrm>
              <a:off x="4333876" y="5994400"/>
              <a:ext cx="173124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U.S. Unemployment Rate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065" name="US Non-Farm">
            <a:extLst>
              <a:ext uri="{FF2B5EF4-FFF2-40B4-BE49-F238E27FC236}">
                <a16:creationId xmlns:a16="http://schemas.microsoft.com/office/drawing/2014/main" id="{140FD2C5-BBA5-4BEA-9A13-9099DDAB46DE}"/>
              </a:ext>
            </a:extLst>
          </p:cNvPr>
          <p:cNvGrpSpPr/>
          <p:nvPr/>
        </p:nvGrpSpPr>
        <p:grpSpPr>
          <a:xfrm>
            <a:off x="6289676" y="5994400"/>
            <a:ext cx="1728592" cy="184666"/>
            <a:chOff x="6289676" y="5994400"/>
            <a:chExt cx="1728592" cy="184666"/>
          </a:xfrm>
        </p:grpSpPr>
        <p:sp>
          <p:nvSpPr>
            <p:cNvPr id="2062" name="Line 58">
              <a:extLst>
                <a:ext uri="{FF2B5EF4-FFF2-40B4-BE49-F238E27FC236}">
                  <a16:creationId xmlns:a16="http://schemas.microsoft.com/office/drawing/2014/main" id="{31CF3A4E-8975-42B9-9B2B-C1078C89847B}"/>
                </a:ext>
              </a:extLst>
            </p:cNvPr>
            <p:cNvSpPr>
              <a:spLocks noChangeShapeType="1"/>
            </p:cNvSpPr>
            <p:nvPr/>
          </p:nvSpPr>
          <p:spPr bwMode="auto">
            <a:xfrm>
              <a:off x="6289676" y="6094413"/>
              <a:ext cx="244475" cy="0"/>
            </a:xfrm>
            <a:prstGeom prst="line">
              <a:avLst/>
            </a:prstGeom>
            <a:noFill/>
            <a:ln w="53975" cap="rnd">
              <a:solidFill>
                <a:srgbClr val="29BFFB"/>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64" name="Rectangle 59">
              <a:extLst>
                <a:ext uri="{FF2B5EF4-FFF2-40B4-BE49-F238E27FC236}">
                  <a16:creationId xmlns:a16="http://schemas.microsoft.com/office/drawing/2014/main" id="{45BCDC9D-D274-479A-B692-54D1CC581633}"/>
                </a:ext>
              </a:extLst>
            </p:cNvPr>
            <p:cNvSpPr>
              <a:spLocks noChangeArrowheads="1"/>
            </p:cNvSpPr>
            <p:nvPr/>
          </p:nvSpPr>
          <p:spPr bwMode="auto">
            <a:xfrm>
              <a:off x="6561138" y="5994400"/>
              <a:ext cx="14571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U.S. Nonfarm Payroll</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20" name="Circle 1">
            <a:extLst>
              <a:ext uri="{FF2B5EF4-FFF2-40B4-BE49-F238E27FC236}">
                <a16:creationId xmlns:a16="http://schemas.microsoft.com/office/drawing/2014/main" id="{DF532E5B-881F-4463-B03E-E0C353573127}"/>
              </a:ext>
            </a:extLst>
          </p:cNvPr>
          <p:cNvSpPr>
            <a:spLocks noChangeAspect="1"/>
          </p:cNvSpPr>
          <p:nvPr/>
        </p:nvSpPr>
        <p:spPr>
          <a:xfrm rot="5400000">
            <a:off x="2524134" y="3657515"/>
            <a:ext cx="1723484" cy="416783"/>
          </a:xfrm>
          <a:custGeom>
            <a:avLst/>
            <a:gdLst>
              <a:gd name="connsiteX0" fmla="*/ 0 w 1723484"/>
              <a:gd name="connsiteY0" fmla="*/ 208392 h 416783"/>
              <a:gd name="connsiteX1" fmla="*/ 861742 w 1723484"/>
              <a:gd name="connsiteY1" fmla="*/ 0 h 416783"/>
              <a:gd name="connsiteX2" fmla="*/ 1723484 w 1723484"/>
              <a:gd name="connsiteY2" fmla="*/ 208392 h 416783"/>
              <a:gd name="connsiteX3" fmla="*/ 861742 w 1723484"/>
              <a:gd name="connsiteY3" fmla="*/ 416784 h 416783"/>
              <a:gd name="connsiteX4" fmla="*/ 0 w 1723484"/>
              <a:gd name="connsiteY4" fmla="*/ 208392 h 416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3484" h="416783" extrusionOk="0">
                <a:moveTo>
                  <a:pt x="0" y="208392"/>
                </a:moveTo>
                <a:cubicBezTo>
                  <a:pt x="-74259" y="79527"/>
                  <a:pt x="340881" y="-4756"/>
                  <a:pt x="861742" y="0"/>
                </a:cubicBezTo>
                <a:cubicBezTo>
                  <a:pt x="1336602" y="2774"/>
                  <a:pt x="1719553" y="89960"/>
                  <a:pt x="1723484" y="208392"/>
                </a:cubicBezTo>
                <a:cubicBezTo>
                  <a:pt x="1767873" y="291806"/>
                  <a:pt x="1375384" y="413547"/>
                  <a:pt x="861742" y="416784"/>
                </a:cubicBezTo>
                <a:cubicBezTo>
                  <a:pt x="383227" y="400771"/>
                  <a:pt x="-768" y="325379"/>
                  <a:pt x="0" y="208392"/>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Circle 2">
            <a:extLst>
              <a:ext uri="{FF2B5EF4-FFF2-40B4-BE49-F238E27FC236}">
                <a16:creationId xmlns:a16="http://schemas.microsoft.com/office/drawing/2014/main" id="{66A0B79B-DABA-42D5-95EB-8857543181CC}"/>
              </a:ext>
            </a:extLst>
          </p:cNvPr>
          <p:cNvSpPr>
            <a:spLocks noChangeAspect="1"/>
          </p:cNvSpPr>
          <p:nvPr/>
        </p:nvSpPr>
        <p:spPr>
          <a:xfrm rot="5400000">
            <a:off x="4605439" y="3819435"/>
            <a:ext cx="2276556" cy="457200"/>
          </a:xfrm>
          <a:custGeom>
            <a:avLst/>
            <a:gdLst>
              <a:gd name="connsiteX0" fmla="*/ 0 w 2276556"/>
              <a:gd name="connsiteY0" fmla="*/ 228600 h 457200"/>
              <a:gd name="connsiteX1" fmla="*/ 1138278 w 2276556"/>
              <a:gd name="connsiteY1" fmla="*/ 0 h 457200"/>
              <a:gd name="connsiteX2" fmla="*/ 2276556 w 2276556"/>
              <a:gd name="connsiteY2" fmla="*/ 228600 h 457200"/>
              <a:gd name="connsiteX3" fmla="*/ 1138278 w 2276556"/>
              <a:gd name="connsiteY3" fmla="*/ 457200 h 457200"/>
              <a:gd name="connsiteX4" fmla="*/ 0 w 2276556"/>
              <a:gd name="connsiteY4" fmla="*/ 22860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76556" h="457200" extrusionOk="0">
                <a:moveTo>
                  <a:pt x="0" y="228600"/>
                </a:moveTo>
                <a:cubicBezTo>
                  <a:pt x="-63657" y="90541"/>
                  <a:pt x="476678" y="-3487"/>
                  <a:pt x="1138278" y="0"/>
                </a:cubicBezTo>
                <a:cubicBezTo>
                  <a:pt x="1761802" y="13333"/>
                  <a:pt x="2275038" y="101058"/>
                  <a:pt x="2276556" y="228600"/>
                </a:cubicBezTo>
                <a:cubicBezTo>
                  <a:pt x="2303946" y="335305"/>
                  <a:pt x="1851263" y="449961"/>
                  <a:pt x="1138278" y="457200"/>
                </a:cubicBezTo>
                <a:cubicBezTo>
                  <a:pt x="505962" y="434538"/>
                  <a:pt x="-1756" y="359186"/>
                  <a:pt x="0" y="22860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ircle 3">
            <a:extLst>
              <a:ext uri="{FF2B5EF4-FFF2-40B4-BE49-F238E27FC236}">
                <a16:creationId xmlns:a16="http://schemas.microsoft.com/office/drawing/2014/main" id="{CC779E75-21A0-410B-A27B-DFEAD703BE4A}"/>
              </a:ext>
            </a:extLst>
          </p:cNvPr>
          <p:cNvSpPr>
            <a:spLocks noChangeAspect="1"/>
          </p:cNvSpPr>
          <p:nvPr/>
        </p:nvSpPr>
        <p:spPr>
          <a:xfrm rot="5400000">
            <a:off x="6472067" y="3772598"/>
            <a:ext cx="1790425" cy="509838"/>
          </a:xfrm>
          <a:custGeom>
            <a:avLst/>
            <a:gdLst>
              <a:gd name="connsiteX0" fmla="*/ 0 w 1790425"/>
              <a:gd name="connsiteY0" fmla="*/ 254919 h 509838"/>
              <a:gd name="connsiteX1" fmla="*/ 895213 w 1790425"/>
              <a:gd name="connsiteY1" fmla="*/ 0 h 509838"/>
              <a:gd name="connsiteX2" fmla="*/ 1790426 w 1790425"/>
              <a:gd name="connsiteY2" fmla="*/ 254919 h 509838"/>
              <a:gd name="connsiteX3" fmla="*/ 895213 w 1790425"/>
              <a:gd name="connsiteY3" fmla="*/ 509838 h 509838"/>
              <a:gd name="connsiteX4" fmla="*/ 0 w 1790425"/>
              <a:gd name="connsiteY4" fmla="*/ 254919 h 5098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0425" h="509838" extrusionOk="0">
                <a:moveTo>
                  <a:pt x="0" y="254919"/>
                </a:moveTo>
                <a:cubicBezTo>
                  <a:pt x="-81229" y="99065"/>
                  <a:pt x="331247" y="-7362"/>
                  <a:pt x="895213" y="0"/>
                </a:cubicBezTo>
                <a:cubicBezTo>
                  <a:pt x="1380645" y="23339"/>
                  <a:pt x="1770938" y="97571"/>
                  <a:pt x="1790426" y="254919"/>
                </a:cubicBezTo>
                <a:cubicBezTo>
                  <a:pt x="1844255" y="357291"/>
                  <a:pt x="1399679" y="508975"/>
                  <a:pt x="895213" y="509838"/>
                </a:cubicBezTo>
                <a:cubicBezTo>
                  <a:pt x="396484" y="483120"/>
                  <a:pt x="-10098" y="420624"/>
                  <a:pt x="0" y="254919"/>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4">
            <a:extLst>
              <a:ext uri="{FF2B5EF4-FFF2-40B4-BE49-F238E27FC236}">
                <a16:creationId xmlns:a16="http://schemas.microsoft.com/office/drawing/2014/main" id="{33BB725D-AC18-47C2-88E6-A84CF8C35B22}"/>
              </a:ext>
            </a:extLst>
          </p:cNvPr>
          <p:cNvSpPr>
            <a:spLocks noChangeAspect="1"/>
          </p:cNvSpPr>
          <p:nvPr/>
        </p:nvSpPr>
        <p:spPr>
          <a:xfrm rot="5400000">
            <a:off x="9399307" y="3771508"/>
            <a:ext cx="2760485" cy="311084"/>
          </a:xfrm>
          <a:custGeom>
            <a:avLst/>
            <a:gdLst>
              <a:gd name="connsiteX0" fmla="*/ 0 w 2760485"/>
              <a:gd name="connsiteY0" fmla="*/ 155542 h 311084"/>
              <a:gd name="connsiteX1" fmla="*/ 1380243 w 2760485"/>
              <a:gd name="connsiteY1" fmla="*/ 0 h 311084"/>
              <a:gd name="connsiteX2" fmla="*/ 2760486 w 2760485"/>
              <a:gd name="connsiteY2" fmla="*/ 155542 h 311084"/>
              <a:gd name="connsiteX3" fmla="*/ 1380243 w 2760485"/>
              <a:gd name="connsiteY3" fmla="*/ 311084 h 311084"/>
              <a:gd name="connsiteX4" fmla="*/ 0 w 2760485"/>
              <a:gd name="connsiteY4" fmla="*/ 155542 h 3110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0485" h="311084" extrusionOk="0">
                <a:moveTo>
                  <a:pt x="0" y="155542"/>
                </a:moveTo>
                <a:cubicBezTo>
                  <a:pt x="-14121" y="67020"/>
                  <a:pt x="520132" y="-10354"/>
                  <a:pt x="1380243" y="0"/>
                </a:cubicBezTo>
                <a:cubicBezTo>
                  <a:pt x="2136656" y="15268"/>
                  <a:pt x="2758161" y="67664"/>
                  <a:pt x="2760486" y="155542"/>
                </a:cubicBezTo>
                <a:cubicBezTo>
                  <a:pt x="2784549" y="224273"/>
                  <a:pt x="2188880" y="307105"/>
                  <a:pt x="1380243" y="311084"/>
                </a:cubicBezTo>
                <a:cubicBezTo>
                  <a:pt x="617074" y="305627"/>
                  <a:pt x="-2853" y="248486"/>
                  <a:pt x="0" y="155542"/>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9629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68"/>
                                        </p:tgtEl>
                                        <p:attrNameLst>
                                          <p:attrName>style.visibility</p:attrName>
                                        </p:attrNameLst>
                                      </p:cBhvr>
                                      <p:to>
                                        <p:strVal val="visible"/>
                                      </p:to>
                                    </p:set>
                                    <p:animEffect transition="in" filter="wipe(left)">
                                      <p:cBhvr>
                                        <p:cTn id="7" dur="500"/>
                                        <p:tgtEl>
                                          <p:spTgt spid="2068"/>
                                        </p:tgtEl>
                                      </p:cBhvr>
                                    </p:animEffect>
                                  </p:childTnLst>
                                </p:cTn>
                              </p:par>
                              <p:par>
                                <p:cTn id="8" presetID="22" presetClass="entr" presetSubtype="8" fill="hold" nodeType="withEffect">
                                  <p:stCondLst>
                                    <p:cond delay="0"/>
                                  </p:stCondLst>
                                  <p:childTnLst>
                                    <p:set>
                                      <p:cBhvr>
                                        <p:cTn id="9" dur="1" fill="hold">
                                          <p:stCondLst>
                                            <p:cond delay="0"/>
                                          </p:stCondLst>
                                        </p:cTn>
                                        <p:tgtEl>
                                          <p:spTgt spid="2071"/>
                                        </p:tgtEl>
                                        <p:attrNameLst>
                                          <p:attrName>style.visibility</p:attrName>
                                        </p:attrNameLst>
                                      </p:cBhvr>
                                      <p:to>
                                        <p:strVal val="visible"/>
                                      </p:to>
                                    </p:set>
                                    <p:animEffect transition="in" filter="wipe(left)">
                                      <p:cBhvr>
                                        <p:cTn id="10" dur="500"/>
                                        <p:tgtEl>
                                          <p:spTgt spid="2071"/>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par>
                                <p:cTn id="20" presetID="22" presetClass="entr" presetSubtype="4" fill="hold" nodeType="withEffect">
                                  <p:stCondLst>
                                    <p:cond delay="0"/>
                                  </p:stCondLst>
                                  <p:childTnLst>
                                    <p:set>
                                      <p:cBhvr>
                                        <p:cTn id="21" dur="1" fill="hold">
                                          <p:stCondLst>
                                            <p:cond delay="0"/>
                                          </p:stCondLst>
                                        </p:cTn>
                                        <p:tgtEl>
                                          <p:spTgt spid="2069"/>
                                        </p:tgtEl>
                                        <p:attrNameLst>
                                          <p:attrName>style.visibility</p:attrName>
                                        </p:attrNameLst>
                                      </p:cBhvr>
                                      <p:to>
                                        <p:strVal val="visible"/>
                                      </p:to>
                                    </p:set>
                                    <p:animEffect transition="in" filter="wipe(down)">
                                      <p:cBhvr>
                                        <p:cTn id="22" dur="500"/>
                                        <p:tgtEl>
                                          <p:spTgt spid="2069"/>
                                        </p:tgtEl>
                                      </p:cBhvr>
                                    </p:animEffect>
                                  </p:childTnLst>
                                </p:cTn>
                              </p:par>
                              <p:par>
                                <p:cTn id="23" presetID="22" presetClass="entr" presetSubtype="4" fill="hold" nodeType="withEffect">
                                  <p:stCondLst>
                                    <p:cond delay="0"/>
                                  </p:stCondLst>
                                  <p:childTnLst>
                                    <p:set>
                                      <p:cBhvr>
                                        <p:cTn id="24" dur="1" fill="hold">
                                          <p:stCondLst>
                                            <p:cond delay="0"/>
                                          </p:stCondLst>
                                        </p:cTn>
                                        <p:tgtEl>
                                          <p:spTgt spid="2072"/>
                                        </p:tgtEl>
                                        <p:attrNameLst>
                                          <p:attrName>style.visibility</p:attrName>
                                        </p:attrNameLst>
                                      </p:cBhvr>
                                      <p:to>
                                        <p:strVal val="visible"/>
                                      </p:to>
                                    </p:set>
                                    <p:animEffect transition="in" filter="wipe(down)">
                                      <p:cBhvr>
                                        <p:cTn id="25" dur="500"/>
                                        <p:tgtEl>
                                          <p:spTgt spid="2072"/>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wipe(left)">
                                      <p:cBhvr>
                                        <p:cTn id="29" dur="500"/>
                                        <p:tgtEl>
                                          <p:spTgt spid="39"/>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10" presetClass="entr" presetSubtype="0" fill="hold" nodeType="withEffect">
                                  <p:stCondLst>
                                    <p:cond delay="0"/>
                                  </p:stCondLst>
                                  <p:childTnLst>
                                    <p:set>
                                      <p:cBhvr>
                                        <p:cTn id="34" dur="1" fill="hold">
                                          <p:stCondLst>
                                            <p:cond delay="0"/>
                                          </p:stCondLst>
                                        </p:cTn>
                                        <p:tgtEl>
                                          <p:spTgt spid="2067"/>
                                        </p:tgtEl>
                                        <p:attrNameLst>
                                          <p:attrName>style.visibility</p:attrName>
                                        </p:attrNameLst>
                                      </p:cBhvr>
                                      <p:to>
                                        <p:strVal val="visible"/>
                                      </p:to>
                                    </p:set>
                                    <p:animEffect transition="in" filter="fade">
                                      <p:cBhvr>
                                        <p:cTn id="35" dur="500"/>
                                        <p:tgtEl>
                                          <p:spTgt spid="2067"/>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40"/>
                                        </p:tgtEl>
                                        <p:attrNameLst>
                                          <p:attrName>style.visibility</p:attrName>
                                        </p:attrNameLst>
                                      </p:cBhvr>
                                      <p:to>
                                        <p:strVal val="visible"/>
                                      </p:to>
                                    </p:set>
                                    <p:animEffect transition="in" filter="wipe(left)">
                                      <p:cBhvr>
                                        <p:cTn id="44" dur="500"/>
                                        <p:tgtEl>
                                          <p:spTgt spid="40"/>
                                        </p:tgtEl>
                                      </p:cBhvr>
                                    </p:animEffect>
                                  </p:childTnLst>
                                </p:cTn>
                              </p:par>
                              <p:par>
                                <p:cTn id="45" presetID="22" presetClass="entr" presetSubtype="4" fill="hold" nodeType="withEffect">
                                  <p:stCondLst>
                                    <p:cond delay="0"/>
                                  </p:stCondLst>
                                  <p:childTnLst>
                                    <p:set>
                                      <p:cBhvr>
                                        <p:cTn id="46" dur="1" fill="hold">
                                          <p:stCondLst>
                                            <p:cond delay="0"/>
                                          </p:stCondLst>
                                        </p:cTn>
                                        <p:tgtEl>
                                          <p:spTgt spid="2070"/>
                                        </p:tgtEl>
                                        <p:attrNameLst>
                                          <p:attrName>style.visibility</p:attrName>
                                        </p:attrNameLst>
                                      </p:cBhvr>
                                      <p:to>
                                        <p:strVal val="visible"/>
                                      </p:to>
                                    </p:set>
                                    <p:animEffect transition="in" filter="wipe(down)">
                                      <p:cBhvr>
                                        <p:cTn id="47" dur="500"/>
                                        <p:tgtEl>
                                          <p:spTgt spid="2070"/>
                                        </p:tgtEl>
                                      </p:cBhvr>
                                    </p:animEffect>
                                  </p:childTnLst>
                                </p:cTn>
                              </p:par>
                              <p:par>
                                <p:cTn id="48" presetID="10" presetClass="entr" presetSubtype="0" fill="hold" nodeType="withEffect">
                                  <p:stCondLst>
                                    <p:cond delay="0"/>
                                  </p:stCondLst>
                                  <p:childTnLst>
                                    <p:set>
                                      <p:cBhvr>
                                        <p:cTn id="49" dur="1" fill="hold">
                                          <p:stCondLst>
                                            <p:cond delay="0"/>
                                          </p:stCondLst>
                                        </p:cTn>
                                        <p:tgtEl>
                                          <p:spTgt spid="2065"/>
                                        </p:tgtEl>
                                        <p:attrNameLst>
                                          <p:attrName>style.visibility</p:attrName>
                                        </p:attrNameLst>
                                      </p:cBhvr>
                                      <p:to>
                                        <p:strVal val="visible"/>
                                      </p:to>
                                    </p:set>
                                    <p:animEffect transition="in" filter="fade">
                                      <p:cBhvr>
                                        <p:cTn id="50" dur="500"/>
                                        <p:tgtEl>
                                          <p:spTgt spid="2065"/>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down)">
                                      <p:cBhvr>
                                        <p:cTn id="53" dur="500"/>
                                        <p:tgtEl>
                                          <p:spTgt spid="26"/>
                                        </p:tgtEl>
                                      </p:cBhvr>
                                    </p:animEffect>
                                  </p:childTnLst>
                                </p:cTn>
                              </p:par>
                            </p:childTnLst>
                          </p:cTn>
                        </p:par>
                        <p:par>
                          <p:cTn id="54" fill="hold">
                            <p:stCondLst>
                              <p:cond delay="500"/>
                            </p:stCondLst>
                            <p:childTnLst>
                              <p:par>
                                <p:cTn id="55" presetID="10"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heel(1)">
                                      <p:cBhvr>
                                        <p:cTn id="62" dur="500"/>
                                        <p:tgtEl>
                                          <p:spTgt spid="20"/>
                                        </p:tgtEl>
                                      </p:cBhvr>
                                    </p:animEffect>
                                  </p:childTnLst>
                                </p:cTn>
                              </p:par>
                            </p:childTnLst>
                          </p:cTn>
                        </p:par>
                        <p:par>
                          <p:cTn id="63" fill="hold">
                            <p:stCondLst>
                              <p:cond delay="500"/>
                            </p:stCondLst>
                            <p:childTnLst>
                              <p:par>
                                <p:cTn id="64" presetID="21" presetClass="entr" presetSubtype="1"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heel(1)">
                                      <p:cBhvr>
                                        <p:cTn id="66" dur="500"/>
                                        <p:tgtEl>
                                          <p:spTgt spid="22"/>
                                        </p:tgtEl>
                                      </p:cBhvr>
                                    </p:animEffect>
                                  </p:childTnLst>
                                </p:cTn>
                              </p:par>
                            </p:childTnLst>
                          </p:cTn>
                        </p:par>
                        <p:par>
                          <p:cTn id="67" fill="hold">
                            <p:stCondLst>
                              <p:cond delay="1000"/>
                            </p:stCondLst>
                            <p:childTnLst>
                              <p:par>
                                <p:cTn id="68" presetID="21" presetClass="entr" presetSubtype="1" fill="hold" grpId="0" nodeType="afterEffect">
                                  <p:stCondLst>
                                    <p:cond delay="0"/>
                                  </p:stCondLst>
                                  <p:childTnLst>
                                    <p:set>
                                      <p:cBhvr>
                                        <p:cTn id="69" dur="1" fill="hold">
                                          <p:stCondLst>
                                            <p:cond delay="0"/>
                                          </p:stCondLst>
                                        </p:cTn>
                                        <p:tgtEl>
                                          <p:spTgt spid="23"/>
                                        </p:tgtEl>
                                        <p:attrNameLst>
                                          <p:attrName>style.visibility</p:attrName>
                                        </p:attrNameLst>
                                      </p:cBhvr>
                                      <p:to>
                                        <p:strVal val="visible"/>
                                      </p:to>
                                    </p:set>
                                    <p:animEffect transition="in" filter="wheel(1)">
                                      <p:cBhvr>
                                        <p:cTn id="70" dur="500"/>
                                        <p:tgtEl>
                                          <p:spTgt spid="23"/>
                                        </p:tgtEl>
                                      </p:cBhvr>
                                    </p:animEffect>
                                  </p:childTnLst>
                                </p:cTn>
                              </p:par>
                            </p:childTnLst>
                          </p:cTn>
                        </p:par>
                        <p:par>
                          <p:cTn id="71" fill="hold">
                            <p:stCondLst>
                              <p:cond delay="1500"/>
                            </p:stCondLst>
                            <p:childTnLst>
                              <p:par>
                                <p:cTn id="72" presetID="21" presetClass="entr" presetSubtype="1" fill="hold" grpId="0"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wheel(1)">
                                      <p:cBhvr>
                                        <p:cTn id="7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P spid="25" grpId="0"/>
      <p:bldP spid="26" grpId="0"/>
      <p:bldP spid="39" grpId="0" animBg="1"/>
      <p:bldP spid="40" grpId="0" animBg="1"/>
      <p:bldP spid="20" grpId="0" animBg="1"/>
      <p:bldP spid="22" grpId="0" animBg="1"/>
      <p:bldP spid="23" grpId="0"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86102-27E1-4485-B631-3AFB23BB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3DF226AC-19BF-4CC4-ADCA-A60820452BCC}"/>
              </a:ext>
            </a:extLst>
          </p:cNvPr>
          <p:cNvSpPr>
            <a:spLocks noGrp="1"/>
          </p:cNvSpPr>
          <p:nvPr>
            <p:ph type="body" sz="quarter" idx="10"/>
          </p:nvPr>
        </p:nvSpPr>
        <p:spPr/>
        <p:txBody>
          <a:bodyPr/>
          <a:lstStyle/>
          <a:p>
            <a:r>
              <a:rPr lang="en-US" dirty="0"/>
              <a:t>FINANCIAL </a:t>
            </a:r>
          </a:p>
          <a:p>
            <a:r>
              <a:rPr lang="en-US" dirty="0"/>
              <a:t>MARKETS</a:t>
            </a:r>
          </a:p>
        </p:txBody>
      </p:sp>
    </p:spTree>
    <p:extLst>
      <p:ext uri="{BB962C8B-B14F-4D97-AF65-F5344CB8AC3E}">
        <p14:creationId xmlns:p14="http://schemas.microsoft.com/office/powerpoint/2010/main" val="75301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Stocks Lead the Economy</a:t>
            </a:r>
          </a:p>
        </p:txBody>
      </p:sp>
      <p:graphicFrame>
        <p:nvGraphicFramePr>
          <p:cNvPr id="11" name="Chart 10">
            <a:extLst>
              <a:ext uri="{FF2B5EF4-FFF2-40B4-BE49-F238E27FC236}">
                <a16:creationId xmlns:a16="http://schemas.microsoft.com/office/drawing/2014/main" id="{84C89E70-F276-49A8-9843-E7954B6F873B}"/>
              </a:ext>
            </a:extLst>
          </p:cNvPr>
          <p:cNvGraphicFramePr/>
          <p:nvPr>
            <p:extLst>
              <p:ext uri="{D42A27DB-BD31-4B8C-83A1-F6EECF244321}">
                <p14:modId xmlns:p14="http://schemas.microsoft.com/office/powerpoint/2010/main" val="1228142118"/>
              </p:ext>
            </p:extLst>
          </p:nvPr>
        </p:nvGraphicFramePr>
        <p:xfrm>
          <a:off x="354623" y="1043811"/>
          <a:ext cx="3725008" cy="25804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FB6A7B92-C0A8-4F9B-B920-CBB4FA93A70B}"/>
              </a:ext>
            </a:extLst>
          </p:cNvPr>
          <p:cNvGraphicFramePr/>
          <p:nvPr>
            <p:extLst>
              <p:ext uri="{D42A27DB-BD31-4B8C-83A1-F6EECF244321}">
                <p14:modId xmlns:p14="http://schemas.microsoft.com/office/powerpoint/2010/main" val="148352330"/>
              </p:ext>
            </p:extLst>
          </p:nvPr>
        </p:nvGraphicFramePr>
        <p:xfrm>
          <a:off x="4233496" y="1043811"/>
          <a:ext cx="3725008" cy="25804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hart 22">
            <a:extLst>
              <a:ext uri="{FF2B5EF4-FFF2-40B4-BE49-F238E27FC236}">
                <a16:creationId xmlns:a16="http://schemas.microsoft.com/office/drawing/2014/main" id="{D8E8AD8E-7EAE-47F0-BB7B-ECDF3ED266A5}"/>
              </a:ext>
            </a:extLst>
          </p:cNvPr>
          <p:cNvGraphicFramePr/>
          <p:nvPr>
            <p:extLst>
              <p:ext uri="{D42A27DB-BD31-4B8C-83A1-F6EECF244321}">
                <p14:modId xmlns:p14="http://schemas.microsoft.com/office/powerpoint/2010/main" val="3773463227"/>
              </p:ext>
            </p:extLst>
          </p:nvPr>
        </p:nvGraphicFramePr>
        <p:xfrm>
          <a:off x="8112369" y="1043811"/>
          <a:ext cx="3725008" cy="258040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4" name="Chart 23">
            <a:extLst>
              <a:ext uri="{FF2B5EF4-FFF2-40B4-BE49-F238E27FC236}">
                <a16:creationId xmlns:a16="http://schemas.microsoft.com/office/drawing/2014/main" id="{B1CE7A46-6BA6-4977-B8A5-D5B5965EC13B}"/>
              </a:ext>
            </a:extLst>
          </p:cNvPr>
          <p:cNvGraphicFramePr/>
          <p:nvPr>
            <p:extLst>
              <p:ext uri="{D42A27DB-BD31-4B8C-83A1-F6EECF244321}">
                <p14:modId xmlns:p14="http://schemas.microsoft.com/office/powerpoint/2010/main" val="1713107729"/>
              </p:ext>
            </p:extLst>
          </p:nvPr>
        </p:nvGraphicFramePr>
        <p:xfrm>
          <a:off x="354623" y="3699633"/>
          <a:ext cx="3725008" cy="258040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5" name="Chart 24">
            <a:extLst>
              <a:ext uri="{FF2B5EF4-FFF2-40B4-BE49-F238E27FC236}">
                <a16:creationId xmlns:a16="http://schemas.microsoft.com/office/drawing/2014/main" id="{0A996E6D-0A7D-461F-A738-3DB30A3D80F9}"/>
              </a:ext>
            </a:extLst>
          </p:cNvPr>
          <p:cNvGraphicFramePr/>
          <p:nvPr>
            <p:extLst>
              <p:ext uri="{D42A27DB-BD31-4B8C-83A1-F6EECF244321}">
                <p14:modId xmlns:p14="http://schemas.microsoft.com/office/powerpoint/2010/main" val="2920660835"/>
              </p:ext>
            </p:extLst>
          </p:nvPr>
        </p:nvGraphicFramePr>
        <p:xfrm>
          <a:off x="4233496" y="3699633"/>
          <a:ext cx="3725008" cy="2580406"/>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6" name="Chart 25">
            <a:extLst>
              <a:ext uri="{FF2B5EF4-FFF2-40B4-BE49-F238E27FC236}">
                <a16:creationId xmlns:a16="http://schemas.microsoft.com/office/drawing/2014/main" id="{57110761-3827-4787-9530-640C62AC3179}"/>
              </a:ext>
            </a:extLst>
          </p:cNvPr>
          <p:cNvGraphicFramePr/>
          <p:nvPr>
            <p:extLst>
              <p:ext uri="{D42A27DB-BD31-4B8C-83A1-F6EECF244321}">
                <p14:modId xmlns:p14="http://schemas.microsoft.com/office/powerpoint/2010/main" val="480563703"/>
              </p:ext>
            </p:extLst>
          </p:nvPr>
        </p:nvGraphicFramePr>
        <p:xfrm>
          <a:off x="8112369" y="3699633"/>
          <a:ext cx="3725008" cy="2580406"/>
        </p:xfrm>
        <a:graphic>
          <a:graphicData uri="http://schemas.openxmlformats.org/drawingml/2006/chart">
            <c:chart xmlns:c="http://schemas.openxmlformats.org/drawingml/2006/chart" xmlns:r="http://schemas.openxmlformats.org/officeDocument/2006/relationships" r:id="rId8"/>
          </a:graphicData>
        </a:graphic>
      </p:graphicFrame>
      <p:sp>
        <p:nvSpPr>
          <p:cNvPr id="12" name="Circle 1">
            <a:extLst>
              <a:ext uri="{FF2B5EF4-FFF2-40B4-BE49-F238E27FC236}">
                <a16:creationId xmlns:a16="http://schemas.microsoft.com/office/drawing/2014/main" id="{F91F8444-9AF7-4028-91D6-ED315E3C2855}"/>
              </a:ext>
            </a:extLst>
          </p:cNvPr>
          <p:cNvSpPr>
            <a:spLocks noChangeAspect="1"/>
          </p:cNvSpPr>
          <p:nvPr/>
        </p:nvSpPr>
        <p:spPr>
          <a:xfrm>
            <a:off x="1304267" y="3154680"/>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ircle 1">
            <a:extLst>
              <a:ext uri="{FF2B5EF4-FFF2-40B4-BE49-F238E27FC236}">
                <a16:creationId xmlns:a16="http://schemas.microsoft.com/office/drawing/2014/main" id="{C7476C50-8AD9-4501-A443-1D613A8D0BC6}"/>
              </a:ext>
            </a:extLst>
          </p:cNvPr>
          <p:cNvSpPr>
            <a:spLocks noChangeAspect="1"/>
          </p:cNvSpPr>
          <p:nvPr/>
        </p:nvSpPr>
        <p:spPr>
          <a:xfrm>
            <a:off x="1530829" y="3154680"/>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ircle 1">
            <a:extLst>
              <a:ext uri="{FF2B5EF4-FFF2-40B4-BE49-F238E27FC236}">
                <a16:creationId xmlns:a16="http://schemas.microsoft.com/office/drawing/2014/main" id="{0AA9DD8A-D193-4388-8024-7E7F37FA73A5}"/>
              </a:ext>
            </a:extLst>
          </p:cNvPr>
          <p:cNvSpPr>
            <a:spLocks noChangeAspect="1"/>
          </p:cNvSpPr>
          <p:nvPr/>
        </p:nvSpPr>
        <p:spPr>
          <a:xfrm>
            <a:off x="5504545" y="3028809"/>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ircle 1">
            <a:extLst>
              <a:ext uri="{FF2B5EF4-FFF2-40B4-BE49-F238E27FC236}">
                <a16:creationId xmlns:a16="http://schemas.microsoft.com/office/drawing/2014/main" id="{66C11464-275C-4E7A-90F7-F13CAE35CF5A}"/>
              </a:ext>
            </a:extLst>
          </p:cNvPr>
          <p:cNvSpPr>
            <a:spLocks noChangeAspect="1"/>
          </p:cNvSpPr>
          <p:nvPr/>
        </p:nvSpPr>
        <p:spPr>
          <a:xfrm>
            <a:off x="5889926" y="3006231"/>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ircle 1">
            <a:extLst>
              <a:ext uri="{FF2B5EF4-FFF2-40B4-BE49-F238E27FC236}">
                <a16:creationId xmlns:a16="http://schemas.microsoft.com/office/drawing/2014/main" id="{14E94868-3267-41D3-9CC7-75F0B275A140}"/>
              </a:ext>
            </a:extLst>
          </p:cNvPr>
          <p:cNvSpPr>
            <a:spLocks noChangeAspect="1"/>
          </p:cNvSpPr>
          <p:nvPr/>
        </p:nvSpPr>
        <p:spPr>
          <a:xfrm>
            <a:off x="9881689" y="2914227"/>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ircle 1">
            <a:extLst>
              <a:ext uri="{FF2B5EF4-FFF2-40B4-BE49-F238E27FC236}">
                <a16:creationId xmlns:a16="http://schemas.microsoft.com/office/drawing/2014/main" id="{E0597987-F425-40B0-AD94-32BC7B66F878}"/>
              </a:ext>
            </a:extLst>
          </p:cNvPr>
          <p:cNvSpPr>
            <a:spLocks noChangeAspect="1"/>
          </p:cNvSpPr>
          <p:nvPr/>
        </p:nvSpPr>
        <p:spPr>
          <a:xfrm>
            <a:off x="10312234" y="2877307"/>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ircle 1">
            <a:extLst>
              <a:ext uri="{FF2B5EF4-FFF2-40B4-BE49-F238E27FC236}">
                <a16:creationId xmlns:a16="http://schemas.microsoft.com/office/drawing/2014/main" id="{568F39CC-80B0-45A3-86C8-BA428C60F2B2}"/>
              </a:ext>
            </a:extLst>
          </p:cNvPr>
          <p:cNvSpPr>
            <a:spLocks noChangeAspect="1"/>
          </p:cNvSpPr>
          <p:nvPr/>
        </p:nvSpPr>
        <p:spPr>
          <a:xfrm>
            <a:off x="2056209" y="5733474"/>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ircle 1">
            <a:extLst>
              <a:ext uri="{FF2B5EF4-FFF2-40B4-BE49-F238E27FC236}">
                <a16:creationId xmlns:a16="http://schemas.microsoft.com/office/drawing/2014/main" id="{2570CD00-A6C1-4AC1-AA42-B825A8998080}"/>
              </a:ext>
            </a:extLst>
          </p:cNvPr>
          <p:cNvSpPr>
            <a:spLocks noChangeAspect="1"/>
          </p:cNvSpPr>
          <p:nvPr/>
        </p:nvSpPr>
        <p:spPr>
          <a:xfrm>
            <a:off x="2587243" y="5042477"/>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Circle 1">
            <a:extLst>
              <a:ext uri="{FF2B5EF4-FFF2-40B4-BE49-F238E27FC236}">
                <a16:creationId xmlns:a16="http://schemas.microsoft.com/office/drawing/2014/main" id="{2E7354F5-B9AF-4F94-97E1-FE180E8A1FF2}"/>
              </a:ext>
            </a:extLst>
          </p:cNvPr>
          <p:cNvSpPr>
            <a:spLocks noChangeAspect="1"/>
          </p:cNvSpPr>
          <p:nvPr/>
        </p:nvSpPr>
        <p:spPr>
          <a:xfrm>
            <a:off x="5412246" y="5801540"/>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Circle 1">
            <a:extLst>
              <a:ext uri="{FF2B5EF4-FFF2-40B4-BE49-F238E27FC236}">
                <a16:creationId xmlns:a16="http://schemas.microsoft.com/office/drawing/2014/main" id="{654E5907-9A9A-4B55-8652-5B10EF5728F4}"/>
              </a:ext>
            </a:extLst>
          </p:cNvPr>
          <p:cNvSpPr>
            <a:spLocks noChangeAspect="1"/>
          </p:cNvSpPr>
          <p:nvPr/>
        </p:nvSpPr>
        <p:spPr>
          <a:xfrm>
            <a:off x="5504545" y="5654628"/>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Circle 1">
            <a:extLst>
              <a:ext uri="{FF2B5EF4-FFF2-40B4-BE49-F238E27FC236}">
                <a16:creationId xmlns:a16="http://schemas.microsoft.com/office/drawing/2014/main" id="{34D53D89-A394-4557-AFE3-F1FA1506B09E}"/>
              </a:ext>
            </a:extLst>
          </p:cNvPr>
          <p:cNvSpPr>
            <a:spLocks noChangeAspect="1"/>
          </p:cNvSpPr>
          <p:nvPr/>
        </p:nvSpPr>
        <p:spPr>
          <a:xfrm>
            <a:off x="8874936" y="5779139"/>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39FF14"/>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ircle 1">
            <a:extLst>
              <a:ext uri="{FF2B5EF4-FFF2-40B4-BE49-F238E27FC236}">
                <a16:creationId xmlns:a16="http://schemas.microsoft.com/office/drawing/2014/main" id="{A7D0FF42-23BF-44BC-B862-67E4292A7189}"/>
              </a:ext>
            </a:extLst>
          </p:cNvPr>
          <p:cNvSpPr>
            <a:spLocks noChangeAspect="1"/>
          </p:cNvSpPr>
          <p:nvPr/>
        </p:nvSpPr>
        <p:spPr>
          <a:xfrm>
            <a:off x="9170236" y="5618892"/>
            <a:ext cx="299258" cy="274320"/>
          </a:xfrm>
          <a:custGeom>
            <a:avLst/>
            <a:gdLst>
              <a:gd name="connsiteX0" fmla="*/ 0 w 299258"/>
              <a:gd name="connsiteY0" fmla="*/ 137160 h 274320"/>
              <a:gd name="connsiteX1" fmla="*/ 149629 w 299258"/>
              <a:gd name="connsiteY1" fmla="*/ 0 h 274320"/>
              <a:gd name="connsiteX2" fmla="*/ 299258 w 299258"/>
              <a:gd name="connsiteY2" fmla="*/ 137160 h 274320"/>
              <a:gd name="connsiteX3" fmla="*/ 149629 w 299258"/>
              <a:gd name="connsiteY3" fmla="*/ 274320 h 274320"/>
              <a:gd name="connsiteX4" fmla="*/ 0 w 299258"/>
              <a:gd name="connsiteY4" fmla="*/ 13716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58" h="274320" extrusionOk="0">
                <a:moveTo>
                  <a:pt x="0" y="137160"/>
                </a:moveTo>
                <a:cubicBezTo>
                  <a:pt x="-11488" y="59278"/>
                  <a:pt x="57841" y="-968"/>
                  <a:pt x="149629" y="0"/>
                </a:cubicBezTo>
                <a:cubicBezTo>
                  <a:pt x="228378" y="10109"/>
                  <a:pt x="298195" y="60506"/>
                  <a:pt x="299258" y="137160"/>
                </a:cubicBezTo>
                <a:cubicBezTo>
                  <a:pt x="312150" y="203711"/>
                  <a:pt x="247999" y="272970"/>
                  <a:pt x="149629" y="274320"/>
                </a:cubicBezTo>
                <a:cubicBezTo>
                  <a:pt x="66344" y="270313"/>
                  <a:pt x="-3804" y="222298"/>
                  <a:pt x="0" y="137160"/>
                </a:cubicBezTo>
                <a:close/>
              </a:path>
            </a:pathLst>
          </a:custGeom>
          <a:noFill/>
          <a:ln w="38100">
            <a:solidFill>
              <a:srgbClr val="FF0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E457A9C8-FE96-4E49-956E-69D9A37D8F5F}"/>
              </a:ext>
            </a:extLst>
          </p:cNvPr>
          <p:cNvGrpSpPr/>
          <p:nvPr/>
        </p:nvGrpSpPr>
        <p:grpSpPr>
          <a:xfrm>
            <a:off x="4822915" y="6364321"/>
            <a:ext cx="2017880" cy="223123"/>
            <a:chOff x="4734428" y="6426977"/>
            <a:chExt cx="2017880" cy="223123"/>
          </a:xfrm>
        </p:grpSpPr>
        <p:grpSp>
          <p:nvGrpSpPr>
            <p:cNvPr id="29" name="S&amp;P">
              <a:extLst>
                <a:ext uri="{FF2B5EF4-FFF2-40B4-BE49-F238E27FC236}">
                  <a16:creationId xmlns:a16="http://schemas.microsoft.com/office/drawing/2014/main" id="{1AFBAC03-F442-426B-92DF-F6C28ACE999B}"/>
                </a:ext>
              </a:extLst>
            </p:cNvPr>
            <p:cNvGrpSpPr/>
            <p:nvPr/>
          </p:nvGrpSpPr>
          <p:grpSpPr>
            <a:xfrm>
              <a:off x="4734428" y="6434656"/>
              <a:ext cx="994432" cy="215444"/>
              <a:chOff x="3638550" y="6008688"/>
              <a:chExt cx="994432" cy="215444"/>
            </a:xfrm>
          </p:grpSpPr>
          <p:sp>
            <p:nvSpPr>
              <p:cNvPr id="30" name="Line 42">
                <a:extLst>
                  <a:ext uri="{FF2B5EF4-FFF2-40B4-BE49-F238E27FC236}">
                    <a16:creationId xmlns:a16="http://schemas.microsoft.com/office/drawing/2014/main" id="{395751E0-CB07-42F9-ADC2-0653604C3D2E}"/>
                  </a:ext>
                </a:extLst>
              </p:cNvPr>
              <p:cNvSpPr>
                <a:spLocks noChangeShapeType="1"/>
              </p:cNvSpPr>
              <p:nvPr/>
            </p:nvSpPr>
            <p:spPr bwMode="auto">
              <a:xfrm>
                <a:off x="3638550" y="6108700"/>
                <a:ext cx="244475" cy="0"/>
              </a:xfrm>
              <a:prstGeom prst="line">
                <a:avLst/>
              </a:prstGeom>
              <a:noFill/>
              <a:ln w="412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Rectangle 43">
                <a:extLst>
                  <a:ext uri="{FF2B5EF4-FFF2-40B4-BE49-F238E27FC236}">
                    <a16:creationId xmlns:a16="http://schemas.microsoft.com/office/drawing/2014/main" id="{91A2FEB8-5212-4D4F-B3B6-86FE3EFFF6EB}"/>
                  </a:ext>
                </a:extLst>
              </p:cNvPr>
              <p:cNvSpPr>
                <a:spLocks noChangeArrowheads="1"/>
              </p:cNvSpPr>
              <p:nvPr/>
            </p:nvSpPr>
            <p:spPr bwMode="auto">
              <a:xfrm>
                <a:off x="3908425" y="6008688"/>
                <a:ext cx="7245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 S&amp;P 500</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grpSp>
          <p:nvGrpSpPr>
            <p:cNvPr id="32" name="SPX 500">
              <a:extLst>
                <a:ext uri="{FF2B5EF4-FFF2-40B4-BE49-F238E27FC236}">
                  <a16:creationId xmlns:a16="http://schemas.microsoft.com/office/drawing/2014/main" id="{7A11B731-DBE1-4080-9530-B20A9CE21D35}"/>
                </a:ext>
              </a:extLst>
            </p:cNvPr>
            <p:cNvGrpSpPr/>
            <p:nvPr/>
          </p:nvGrpSpPr>
          <p:grpSpPr>
            <a:xfrm>
              <a:off x="6084888" y="6426977"/>
              <a:ext cx="667420" cy="215444"/>
              <a:chOff x="6084888" y="6008688"/>
              <a:chExt cx="667420" cy="215444"/>
            </a:xfrm>
          </p:grpSpPr>
          <p:sp>
            <p:nvSpPr>
              <p:cNvPr id="33" name="Line 44">
                <a:extLst>
                  <a:ext uri="{FF2B5EF4-FFF2-40B4-BE49-F238E27FC236}">
                    <a16:creationId xmlns:a16="http://schemas.microsoft.com/office/drawing/2014/main" id="{67A386BA-95EC-4D9C-8667-A8E67F4D75C4}"/>
                  </a:ext>
                </a:extLst>
              </p:cNvPr>
              <p:cNvSpPr>
                <a:spLocks noChangeShapeType="1"/>
              </p:cNvSpPr>
              <p:nvPr/>
            </p:nvSpPr>
            <p:spPr bwMode="auto">
              <a:xfrm>
                <a:off x="6084888" y="6108700"/>
                <a:ext cx="244475" cy="0"/>
              </a:xfrm>
              <a:prstGeom prst="line">
                <a:avLst/>
              </a:prstGeom>
              <a:noFill/>
              <a:ln w="412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45">
                <a:extLst>
                  <a:ext uri="{FF2B5EF4-FFF2-40B4-BE49-F238E27FC236}">
                    <a16:creationId xmlns:a16="http://schemas.microsoft.com/office/drawing/2014/main" id="{95044050-024C-43AC-8285-44834095B537}"/>
                  </a:ext>
                </a:extLst>
              </p:cNvPr>
              <p:cNvSpPr>
                <a:spLocks noChangeArrowheads="1"/>
              </p:cNvSpPr>
              <p:nvPr/>
            </p:nvSpPr>
            <p:spPr bwMode="auto">
              <a:xfrm>
                <a:off x="6354763" y="6008688"/>
                <a:ext cx="39754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 GDP</a:t>
                </a:r>
                <a:endParaRPr kumimoji="0" lang="en-US" altLang="en-US" sz="20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60322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400"/>
                                        <p:tgtEl>
                                          <p:spTgt spid="11"/>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350"/>
                                        <p:tgtEl>
                                          <p:spTgt spid="22"/>
                                        </p:tgtEl>
                                      </p:cBhvr>
                                    </p:animEffect>
                                  </p:childTnLst>
                                </p:cTn>
                              </p:par>
                            </p:childTnLst>
                          </p:cTn>
                        </p:par>
                        <p:par>
                          <p:cTn id="15" fill="hold">
                            <p:stCondLst>
                              <p:cond delay="850"/>
                            </p:stCondLst>
                            <p:childTnLst>
                              <p:par>
                                <p:cTn id="16" presetID="22" presetClass="entr" presetSubtype="8"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350"/>
                                        <p:tgtEl>
                                          <p:spTgt spid="23"/>
                                        </p:tgtEl>
                                      </p:cBhvr>
                                    </p:animEffect>
                                  </p:childTnLst>
                                </p:cTn>
                              </p:par>
                            </p:childTnLst>
                          </p:cTn>
                        </p:par>
                        <p:par>
                          <p:cTn id="19" fill="hold">
                            <p:stCondLst>
                              <p:cond delay="1200"/>
                            </p:stCondLst>
                            <p:childTnLst>
                              <p:par>
                                <p:cTn id="20" presetID="22" presetClass="entr" presetSubtype="8"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350"/>
                                        <p:tgtEl>
                                          <p:spTgt spid="24"/>
                                        </p:tgtEl>
                                      </p:cBhvr>
                                    </p:animEffect>
                                  </p:childTnLst>
                                </p:cTn>
                              </p:par>
                            </p:childTnLst>
                          </p:cTn>
                        </p:par>
                        <p:par>
                          <p:cTn id="23" fill="hold">
                            <p:stCondLst>
                              <p:cond delay="1550"/>
                            </p:stCondLst>
                            <p:childTnLst>
                              <p:par>
                                <p:cTn id="24" presetID="2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left)">
                                      <p:cBhvr>
                                        <p:cTn id="26" dur="350"/>
                                        <p:tgtEl>
                                          <p:spTgt spid="25"/>
                                        </p:tgtEl>
                                      </p:cBhvr>
                                    </p:animEffect>
                                  </p:childTnLst>
                                </p:cTn>
                              </p:par>
                            </p:childTnLst>
                          </p:cTn>
                        </p:par>
                        <p:par>
                          <p:cTn id="27" fill="hold">
                            <p:stCondLst>
                              <p:cond delay="1900"/>
                            </p:stCondLst>
                            <p:childTnLst>
                              <p:par>
                                <p:cTn id="28" presetID="22" presetClass="entr" presetSubtype="8" fill="hold" grpId="0" nodeType="after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35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350"/>
                                        <p:tgtEl>
                                          <p:spTgt spid="4"/>
                                        </p:tgtEl>
                                      </p:cBhvr>
                                    </p:animEffect>
                                  </p:childTnLst>
                                </p:cTn>
                              </p:par>
                            </p:childTnLst>
                          </p:cTn>
                        </p:par>
                        <p:par>
                          <p:cTn id="34" fill="hold">
                            <p:stCondLst>
                              <p:cond delay="2250"/>
                            </p:stCondLst>
                            <p:childTnLst>
                              <p:par>
                                <p:cTn id="35" presetID="21" presetClass="entr" presetSubtype="1"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heel(1)">
                                      <p:cBhvr>
                                        <p:cTn id="37" dur="200"/>
                                        <p:tgtEl>
                                          <p:spTgt spid="12"/>
                                        </p:tgtEl>
                                      </p:cBhvr>
                                    </p:animEffect>
                                  </p:childTnLst>
                                </p:cTn>
                              </p:par>
                            </p:childTnLst>
                          </p:cTn>
                        </p:par>
                        <p:par>
                          <p:cTn id="38" fill="hold">
                            <p:stCondLst>
                              <p:cond delay="2450"/>
                            </p:stCondLst>
                            <p:childTnLst>
                              <p:par>
                                <p:cTn id="39" presetID="21" presetClass="entr" presetSubtype="1"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heel(1)">
                                      <p:cBhvr>
                                        <p:cTn id="41" dur="200"/>
                                        <p:tgtEl>
                                          <p:spTgt spid="13"/>
                                        </p:tgtEl>
                                      </p:cBhvr>
                                    </p:animEffect>
                                  </p:childTnLst>
                                </p:cTn>
                              </p:par>
                            </p:childTnLst>
                          </p:cTn>
                        </p:par>
                        <p:par>
                          <p:cTn id="42" fill="hold">
                            <p:stCondLst>
                              <p:cond delay="2650"/>
                            </p:stCondLst>
                            <p:childTnLst>
                              <p:par>
                                <p:cTn id="43" presetID="21" presetClass="entr" presetSubtype="1"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heel(1)">
                                      <p:cBhvr>
                                        <p:cTn id="45" dur="200"/>
                                        <p:tgtEl>
                                          <p:spTgt spid="14"/>
                                        </p:tgtEl>
                                      </p:cBhvr>
                                    </p:animEffect>
                                  </p:childTnLst>
                                </p:cTn>
                              </p:par>
                            </p:childTnLst>
                          </p:cTn>
                        </p:par>
                        <p:par>
                          <p:cTn id="46" fill="hold">
                            <p:stCondLst>
                              <p:cond delay="2850"/>
                            </p:stCondLst>
                            <p:childTnLst>
                              <p:par>
                                <p:cTn id="47" presetID="21" presetClass="entr" presetSubtype="1"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heel(1)">
                                      <p:cBhvr>
                                        <p:cTn id="49" dur="200"/>
                                        <p:tgtEl>
                                          <p:spTgt spid="15"/>
                                        </p:tgtEl>
                                      </p:cBhvr>
                                    </p:animEffect>
                                  </p:childTnLst>
                                </p:cTn>
                              </p:par>
                            </p:childTnLst>
                          </p:cTn>
                        </p:par>
                        <p:par>
                          <p:cTn id="50" fill="hold">
                            <p:stCondLst>
                              <p:cond delay="3050"/>
                            </p:stCondLst>
                            <p:childTnLst>
                              <p:par>
                                <p:cTn id="51" presetID="21" presetClass="entr" presetSubtype="1"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heel(1)">
                                      <p:cBhvr>
                                        <p:cTn id="53" dur="200"/>
                                        <p:tgtEl>
                                          <p:spTgt spid="16"/>
                                        </p:tgtEl>
                                      </p:cBhvr>
                                    </p:animEffect>
                                  </p:childTnLst>
                                </p:cTn>
                              </p:par>
                            </p:childTnLst>
                          </p:cTn>
                        </p:par>
                        <p:par>
                          <p:cTn id="54" fill="hold">
                            <p:stCondLst>
                              <p:cond delay="3250"/>
                            </p:stCondLst>
                            <p:childTnLst>
                              <p:par>
                                <p:cTn id="55" presetID="21" presetClass="entr" presetSubtype="1"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heel(1)">
                                      <p:cBhvr>
                                        <p:cTn id="57" dur="200"/>
                                        <p:tgtEl>
                                          <p:spTgt spid="17"/>
                                        </p:tgtEl>
                                      </p:cBhvr>
                                    </p:animEffect>
                                  </p:childTnLst>
                                </p:cTn>
                              </p:par>
                            </p:childTnLst>
                          </p:cTn>
                        </p:par>
                        <p:par>
                          <p:cTn id="58" fill="hold">
                            <p:stCondLst>
                              <p:cond delay="3450"/>
                            </p:stCondLst>
                            <p:childTnLst>
                              <p:par>
                                <p:cTn id="59" presetID="21" presetClass="entr" presetSubtype="1"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heel(1)">
                                      <p:cBhvr>
                                        <p:cTn id="61" dur="200"/>
                                        <p:tgtEl>
                                          <p:spTgt spid="18"/>
                                        </p:tgtEl>
                                      </p:cBhvr>
                                    </p:animEffect>
                                  </p:childTnLst>
                                </p:cTn>
                              </p:par>
                            </p:childTnLst>
                          </p:cTn>
                        </p:par>
                        <p:par>
                          <p:cTn id="62" fill="hold">
                            <p:stCondLst>
                              <p:cond delay="3650"/>
                            </p:stCondLst>
                            <p:childTnLst>
                              <p:par>
                                <p:cTn id="63" presetID="21" presetClass="entr" presetSubtype="1"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heel(1)">
                                      <p:cBhvr>
                                        <p:cTn id="65" dur="200"/>
                                        <p:tgtEl>
                                          <p:spTgt spid="19"/>
                                        </p:tgtEl>
                                      </p:cBhvr>
                                    </p:animEffect>
                                  </p:childTnLst>
                                </p:cTn>
                              </p:par>
                            </p:childTnLst>
                          </p:cTn>
                        </p:par>
                        <p:par>
                          <p:cTn id="66" fill="hold">
                            <p:stCondLst>
                              <p:cond delay="3850"/>
                            </p:stCondLst>
                            <p:childTnLst>
                              <p:par>
                                <p:cTn id="67" presetID="21"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heel(1)">
                                      <p:cBhvr>
                                        <p:cTn id="69" dur="200"/>
                                        <p:tgtEl>
                                          <p:spTgt spid="20"/>
                                        </p:tgtEl>
                                      </p:cBhvr>
                                    </p:animEffect>
                                  </p:childTnLst>
                                </p:cTn>
                              </p:par>
                            </p:childTnLst>
                          </p:cTn>
                        </p:par>
                        <p:par>
                          <p:cTn id="70" fill="hold">
                            <p:stCondLst>
                              <p:cond delay="4050"/>
                            </p:stCondLst>
                            <p:childTnLst>
                              <p:par>
                                <p:cTn id="71" presetID="21" presetClass="entr" presetSubtype="1" fill="hold" grpId="0" nodeType="afterEffect">
                                  <p:stCondLst>
                                    <p:cond delay="0"/>
                                  </p:stCondLst>
                                  <p:childTnLst>
                                    <p:set>
                                      <p:cBhvr>
                                        <p:cTn id="72" dur="1" fill="hold">
                                          <p:stCondLst>
                                            <p:cond delay="0"/>
                                          </p:stCondLst>
                                        </p:cTn>
                                        <p:tgtEl>
                                          <p:spTgt spid="21"/>
                                        </p:tgtEl>
                                        <p:attrNameLst>
                                          <p:attrName>style.visibility</p:attrName>
                                        </p:attrNameLst>
                                      </p:cBhvr>
                                      <p:to>
                                        <p:strVal val="visible"/>
                                      </p:to>
                                    </p:set>
                                    <p:animEffect transition="in" filter="wheel(1)">
                                      <p:cBhvr>
                                        <p:cTn id="73" dur="200"/>
                                        <p:tgtEl>
                                          <p:spTgt spid="21"/>
                                        </p:tgtEl>
                                      </p:cBhvr>
                                    </p:animEffect>
                                  </p:childTnLst>
                                </p:cTn>
                              </p:par>
                            </p:childTnLst>
                          </p:cTn>
                        </p:par>
                        <p:par>
                          <p:cTn id="74" fill="hold">
                            <p:stCondLst>
                              <p:cond delay="4250"/>
                            </p:stCondLst>
                            <p:childTnLst>
                              <p:par>
                                <p:cTn id="75" presetID="21" presetClass="entr" presetSubtype="1"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heel(1)">
                                      <p:cBhvr>
                                        <p:cTn id="77" dur="200"/>
                                        <p:tgtEl>
                                          <p:spTgt spid="27"/>
                                        </p:tgtEl>
                                      </p:cBhvr>
                                    </p:animEffect>
                                  </p:childTnLst>
                                </p:cTn>
                              </p:par>
                            </p:childTnLst>
                          </p:cTn>
                        </p:par>
                        <p:par>
                          <p:cTn id="78" fill="hold">
                            <p:stCondLst>
                              <p:cond delay="4450"/>
                            </p:stCondLst>
                            <p:childTnLst>
                              <p:par>
                                <p:cTn id="79" presetID="21" presetClass="entr" presetSubtype="1"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wheel(1)">
                                      <p:cBhvr>
                                        <p:cTn id="81" dur="2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Graphic spid="11" grpId="0">
        <p:bldAsOne/>
      </p:bldGraphic>
      <p:bldGraphic spid="22" grpId="0">
        <p:bldAsOne/>
      </p:bldGraphic>
      <p:bldGraphic spid="23" grpId="0">
        <p:bldAsOne/>
      </p:bldGraphic>
      <p:bldGraphic spid="24" grpId="0">
        <p:bldAsOne/>
      </p:bldGraphic>
      <p:bldGraphic spid="25" grpId="0">
        <p:bldAsOne/>
      </p:bldGraphic>
      <p:bldGraphic spid="26" grpId="0">
        <p:bldAsOne/>
      </p:bldGraphic>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7"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5" name="Shadows">
            <a:extLst>
              <a:ext uri="{FF2B5EF4-FFF2-40B4-BE49-F238E27FC236}">
                <a16:creationId xmlns:a16="http://schemas.microsoft.com/office/drawing/2014/main" id="{210E025F-C705-47D2-9C8F-0AC4605B3242}"/>
              </a:ext>
            </a:extLst>
          </p:cNvPr>
          <p:cNvGrpSpPr/>
          <p:nvPr/>
        </p:nvGrpSpPr>
        <p:grpSpPr>
          <a:xfrm>
            <a:off x="1284288" y="1852613"/>
            <a:ext cx="8828087" cy="3709988"/>
            <a:chOff x="1284288" y="1852613"/>
            <a:chExt cx="8828087" cy="3709988"/>
          </a:xfrm>
          <a:solidFill>
            <a:srgbClr val="B3B3B3">
              <a:alpha val="40000"/>
            </a:srgbClr>
          </a:solidFill>
        </p:grpSpPr>
        <p:sp>
          <p:nvSpPr>
            <p:cNvPr id="11" name="Rectangle 7">
              <a:extLst>
                <a:ext uri="{FF2B5EF4-FFF2-40B4-BE49-F238E27FC236}">
                  <a16:creationId xmlns:a16="http://schemas.microsoft.com/office/drawing/2014/main" id="{D10CF54E-60D1-4D53-852A-15E39DDC4607}"/>
                </a:ext>
              </a:extLst>
            </p:cNvPr>
            <p:cNvSpPr>
              <a:spLocks noChangeArrowheads="1"/>
            </p:cNvSpPr>
            <p:nvPr/>
          </p:nvSpPr>
          <p:spPr bwMode="auto">
            <a:xfrm>
              <a:off x="5870575" y="1852613"/>
              <a:ext cx="4241800" cy="3709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10">
              <a:extLst>
                <a:ext uri="{FF2B5EF4-FFF2-40B4-BE49-F238E27FC236}">
                  <a16:creationId xmlns:a16="http://schemas.microsoft.com/office/drawing/2014/main" id="{248D6943-9125-4408-86DA-BDD2DF154866}"/>
                </a:ext>
              </a:extLst>
            </p:cNvPr>
            <p:cNvSpPr>
              <a:spLocks noChangeArrowheads="1"/>
            </p:cNvSpPr>
            <p:nvPr/>
          </p:nvSpPr>
          <p:spPr bwMode="auto">
            <a:xfrm>
              <a:off x="1284288" y="1852613"/>
              <a:ext cx="1730375" cy="37099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7" name="Subtitle 2">
            <a:extLst>
              <a:ext uri="{FF2B5EF4-FFF2-40B4-BE49-F238E27FC236}">
                <a16:creationId xmlns:a16="http://schemas.microsoft.com/office/drawing/2014/main" id="{FB19A1B6-9DA2-4597-AEAA-90C173156CD4}"/>
              </a:ext>
            </a:extLst>
          </p:cNvPr>
          <p:cNvSpPr/>
          <p:nvPr/>
        </p:nvSpPr>
        <p:spPr>
          <a:xfrm>
            <a:off x="1202017" y="1362317"/>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S&amp;P 500 Index: 2022-23 vs 1981-82</a:t>
            </a:r>
          </a:p>
        </p:txBody>
      </p:sp>
      <p:sp>
        <p:nvSpPr>
          <p:cNvPr id="28" name="Y-Axis Label LEft">
            <a:extLst>
              <a:ext uri="{FF2B5EF4-FFF2-40B4-BE49-F238E27FC236}">
                <a16:creationId xmlns:a16="http://schemas.microsoft.com/office/drawing/2014/main" id="{689E5EEF-ED7D-4E79-BD83-5B5D32A140FB}"/>
              </a:ext>
            </a:extLst>
          </p:cNvPr>
          <p:cNvSpPr/>
          <p:nvPr/>
        </p:nvSpPr>
        <p:spPr>
          <a:xfrm rot="16200000">
            <a:off x="-1064963" y="3270224"/>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bg1">
                    <a:lumMod val="85000"/>
                  </a:schemeClr>
                </a:solidFill>
              </a:rPr>
              <a:t>Last Price - 1980's ($)</a:t>
            </a:r>
          </a:p>
        </p:txBody>
      </p:sp>
      <p:sp>
        <p:nvSpPr>
          <p:cNvPr id="29" name="Y-Axis Label Right">
            <a:extLst>
              <a:ext uri="{FF2B5EF4-FFF2-40B4-BE49-F238E27FC236}">
                <a16:creationId xmlns:a16="http://schemas.microsoft.com/office/drawing/2014/main" id="{EFB24690-A3C5-46AB-9BA7-9BF8587317C9}"/>
              </a:ext>
            </a:extLst>
          </p:cNvPr>
          <p:cNvSpPr/>
          <p:nvPr/>
        </p:nvSpPr>
        <p:spPr>
          <a:xfrm rot="16200000">
            <a:off x="9627356" y="3427668"/>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6"/>
                </a:solidFill>
              </a:rPr>
              <a:t>Last Price - 2020's ($)</a:t>
            </a:r>
          </a:p>
        </p:txBody>
      </p:sp>
      <p:grpSp>
        <p:nvGrpSpPr>
          <p:cNvPr id="30" name="Recession Reference">
            <a:extLst>
              <a:ext uri="{FF2B5EF4-FFF2-40B4-BE49-F238E27FC236}">
                <a16:creationId xmlns:a16="http://schemas.microsoft.com/office/drawing/2014/main" id="{36C372D4-8010-4632-BD30-75F4B70979B0}"/>
              </a:ext>
            </a:extLst>
          </p:cNvPr>
          <p:cNvGrpSpPr/>
          <p:nvPr/>
        </p:nvGrpSpPr>
        <p:grpSpPr>
          <a:xfrm>
            <a:off x="6096000" y="6355080"/>
            <a:ext cx="6096000" cy="502920"/>
            <a:chOff x="6096000" y="6355080"/>
            <a:chExt cx="6096000" cy="502920"/>
          </a:xfrm>
        </p:grpSpPr>
        <p:sp>
          <p:nvSpPr>
            <p:cNvPr id="31" name="Recession Box">
              <a:extLst>
                <a:ext uri="{FF2B5EF4-FFF2-40B4-BE49-F238E27FC236}">
                  <a16:creationId xmlns:a16="http://schemas.microsoft.com/office/drawing/2014/main" id="{510C3DF0-E8C4-4242-B5A7-9B66F23C4CC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ession Label">
              <a:extLst>
                <a:ext uri="{FF2B5EF4-FFF2-40B4-BE49-F238E27FC236}">
                  <a16:creationId xmlns:a16="http://schemas.microsoft.com/office/drawing/2014/main" id="{2D7D4BD5-5248-4032-860E-A10CAD153E24}"/>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2022-23 vs 1981-82</a:t>
            </a:r>
          </a:p>
        </p:txBody>
      </p:sp>
      <p:grpSp>
        <p:nvGrpSpPr>
          <p:cNvPr id="3074" name="Gridlines">
            <a:extLst>
              <a:ext uri="{FF2B5EF4-FFF2-40B4-BE49-F238E27FC236}">
                <a16:creationId xmlns:a16="http://schemas.microsoft.com/office/drawing/2014/main" id="{4B85298B-5BA4-4EA9-B208-FE171A4A50CC}"/>
              </a:ext>
            </a:extLst>
          </p:cNvPr>
          <p:cNvGrpSpPr/>
          <p:nvPr/>
        </p:nvGrpSpPr>
        <p:grpSpPr>
          <a:xfrm>
            <a:off x="1285875" y="1847850"/>
            <a:ext cx="9112250" cy="3717925"/>
            <a:chOff x="1285875" y="1847850"/>
            <a:chExt cx="9112250" cy="3717925"/>
          </a:xfrm>
        </p:grpSpPr>
        <p:sp>
          <p:nvSpPr>
            <p:cNvPr id="14" name="Freeform 11">
              <a:extLst>
                <a:ext uri="{FF2B5EF4-FFF2-40B4-BE49-F238E27FC236}">
                  <a16:creationId xmlns:a16="http://schemas.microsoft.com/office/drawing/2014/main" id="{7166D0D3-EEAC-4C07-A14C-49CB4AE3B6EF}"/>
                </a:ext>
              </a:extLst>
            </p:cNvPr>
            <p:cNvSpPr>
              <a:spLocks noEditPoints="1"/>
            </p:cNvSpPr>
            <p:nvPr/>
          </p:nvSpPr>
          <p:spPr bwMode="auto">
            <a:xfrm>
              <a:off x="1285875" y="1847850"/>
              <a:ext cx="9112250" cy="2974975"/>
            </a:xfrm>
            <a:custGeom>
              <a:avLst/>
              <a:gdLst>
                <a:gd name="T0" fmla="*/ 0 w 5740"/>
                <a:gd name="T1" fmla="*/ 1874 h 1874"/>
                <a:gd name="T2" fmla="*/ 5740 w 5740"/>
                <a:gd name="T3" fmla="*/ 1874 h 1874"/>
                <a:gd name="T4" fmla="*/ 0 w 5740"/>
                <a:gd name="T5" fmla="*/ 1405 h 1874"/>
                <a:gd name="T6" fmla="*/ 5740 w 5740"/>
                <a:gd name="T7" fmla="*/ 1405 h 1874"/>
                <a:gd name="T8" fmla="*/ 0 w 5740"/>
                <a:gd name="T9" fmla="*/ 937 h 1874"/>
                <a:gd name="T10" fmla="*/ 5740 w 5740"/>
                <a:gd name="T11" fmla="*/ 937 h 1874"/>
                <a:gd name="T12" fmla="*/ 0 w 5740"/>
                <a:gd name="T13" fmla="*/ 469 h 1874"/>
                <a:gd name="T14" fmla="*/ 5740 w 5740"/>
                <a:gd name="T15" fmla="*/ 469 h 1874"/>
                <a:gd name="T16" fmla="*/ 0 w 5740"/>
                <a:gd name="T17" fmla="*/ 0 h 1874"/>
                <a:gd name="T18" fmla="*/ 5740 w 5740"/>
                <a:gd name="T19" fmla="*/ 0 h 18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40" h="1874">
                  <a:moveTo>
                    <a:pt x="0" y="1874"/>
                  </a:moveTo>
                  <a:lnTo>
                    <a:pt x="5740" y="1874"/>
                  </a:lnTo>
                  <a:moveTo>
                    <a:pt x="0" y="1405"/>
                  </a:moveTo>
                  <a:lnTo>
                    <a:pt x="5740" y="1405"/>
                  </a:lnTo>
                  <a:moveTo>
                    <a:pt x="0" y="937"/>
                  </a:moveTo>
                  <a:lnTo>
                    <a:pt x="5740" y="937"/>
                  </a:lnTo>
                  <a:moveTo>
                    <a:pt x="0" y="469"/>
                  </a:moveTo>
                  <a:lnTo>
                    <a:pt x="5740" y="469"/>
                  </a:lnTo>
                  <a:moveTo>
                    <a:pt x="0" y="0"/>
                  </a:moveTo>
                  <a:lnTo>
                    <a:pt x="5740" y="0"/>
                  </a:lnTo>
                </a:path>
              </a:pathLst>
            </a:custGeom>
            <a:noFill/>
            <a:ln w="9525"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2">
              <a:extLst>
                <a:ext uri="{FF2B5EF4-FFF2-40B4-BE49-F238E27FC236}">
                  <a16:creationId xmlns:a16="http://schemas.microsoft.com/office/drawing/2014/main" id="{F3B7CC1C-5FB1-4E1F-A7B5-8EBA38196616}"/>
                </a:ext>
              </a:extLst>
            </p:cNvPr>
            <p:cNvSpPr>
              <a:spLocks noChangeShapeType="1"/>
            </p:cNvSpPr>
            <p:nvPr/>
          </p:nvSpPr>
          <p:spPr bwMode="auto">
            <a:xfrm>
              <a:off x="1285875" y="5565775"/>
              <a:ext cx="9112250" cy="0"/>
            </a:xfrm>
            <a:prstGeom prst="line">
              <a:avLst/>
            </a:prstGeom>
            <a:noFill/>
            <a:ln w="9525"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6" name="White Line">
            <a:extLst>
              <a:ext uri="{FF2B5EF4-FFF2-40B4-BE49-F238E27FC236}">
                <a16:creationId xmlns:a16="http://schemas.microsoft.com/office/drawing/2014/main" id="{9E9E667C-A274-4623-B3A9-05B8DAD250E4}"/>
              </a:ext>
            </a:extLst>
          </p:cNvPr>
          <p:cNvSpPr>
            <a:spLocks/>
          </p:cNvSpPr>
          <p:nvPr/>
        </p:nvSpPr>
        <p:spPr bwMode="auto">
          <a:xfrm>
            <a:off x="1289050" y="1995488"/>
            <a:ext cx="9105900" cy="3332163"/>
          </a:xfrm>
          <a:custGeom>
            <a:avLst/>
            <a:gdLst>
              <a:gd name="T0" fmla="*/ 99 w 5736"/>
              <a:gd name="T1" fmla="*/ 1497 h 2099"/>
              <a:gd name="T2" fmla="*/ 184 w 5736"/>
              <a:gd name="T3" fmla="*/ 1329 h 2099"/>
              <a:gd name="T4" fmla="*/ 283 w 5736"/>
              <a:gd name="T5" fmla="*/ 1311 h 2099"/>
              <a:gd name="T6" fmla="*/ 367 w 5736"/>
              <a:gd name="T7" fmla="*/ 1651 h 2099"/>
              <a:gd name="T8" fmla="*/ 461 w 5736"/>
              <a:gd name="T9" fmla="*/ 2099 h 2099"/>
              <a:gd name="T10" fmla="*/ 551 w 5736"/>
              <a:gd name="T11" fmla="*/ 1892 h 2099"/>
              <a:gd name="T12" fmla="*/ 645 w 5736"/>
              <a:gd name="T13" fmla="*/ 1759 h 2099"/>
              <a:gd name="T14" fmla="*/ 728 w 5736"/>
              <a:gd name="T15" fmla="*/ 1656 h 2099"/>
              <a:gd name="T16" fmla="*/ 828 w 5736"/>
              <a:gd name="T17" fmla="*/ 1416 h 2099"/>
              <a:gd name="T18" fmla="*/ 912 w 5736"/>
              <a:gd name="T19" fmla="*/ 1336 h 2099"/>
              <a:gd name="T20" fmla="*/ 1011 w 5736"/>
              <a:gd name="T21" fmla="*/ 1221 h 2099"/>
              <a:gd name="T22" fmla="*/ 1095 w 5736"/>
              <a:gd name="T23" fmla="*/ 1011 h 2099"/>
              <a:gd name="T24" fmla="*/ 1178 w 5736"/>
              <a:gd name="T25" fmla="*/ 925 h 2099"/>
              <a:gd name="T26" fmla="*/ 1273 w 5736"/>
              <a:gd name="T27" fmla="*/ 967 h 2099"/>
              <a:gd name="T28" fmla="*/ 1362 w 5736"/>
              <a:gd name="T29" fmla="*/ 662 h 2099"/>
              <a:gd name="T30" fmla="*/ 1456 w 5736"/>
              <a:gd name="T31" fmla="*/ 641 h 2099"/>
              <a:gd name="T32" fmla="*/ 1540 w 5736"/>
              <a:gd name="T33" fmla="*/ 523 h 2099"/>
              <a:gd name="T34" fmla="*/ 1635 w 5736"/>
              <a:gd name="T35" fmla="*/ 648 h 2099"/>
              <a:gd name="T36" fmla="*/ 1718 w 5736"/>
              <a:gd name="T37" fmla="*/ 173 h 2099"/>
              <a:gd name="T38" fmla="*/ 1818 w 5736"/>
              <a:gd name="T39" fmla="*/ 646 h 2099"/>
              <a:gd name="T40" fmla="*/ 1906 w 5736"/>
              <a:gd name="T41" fmla="*/ 340 h 2099"/>
              <a:gd name="T42" fmla="*/ 2006 w 5736"/>
              <a:gd name="T43" fmla="*/ 405 h 2099"/>
              <a:gd name="T44" fmla="*/ 2090 w 5736"/>
              <a:gd name="T45" fmla="*/ 676 h 2099"/>
              <a:gd name="T46" fmla="*/ 2190 w 5736"/>
              <a:gd name="T47" fmla="*/ 733 h 2099"/>
              <a:gd name="T48" fmla="*/ 2273 w 5736"/>
              <a:gd name="T49" fmla="*/ 611 h 2099"/>
              <a:gd name="T50" fmla="*/ 2367 w 5736"/>
              <a:gd name="T51" fmla="*/ 392 h 2099"/>
              <a:gd name="T52" fmla="*/ 2452 w 5736"/>
              <a:gd name="T53" fmla="*/ 484 h 2099"/>
              <a:gd name="T54" fmla="*/ 2551 w 5736"/>
              <a:gd name="T55" fmla="*/ 482 h 2099"/>
              <a:gd name="T56" fmla="*/ 2635 w 5736"/>
              <a:gd name="T57" fmla="*/ 512 h 2099"/>
              <a:gd name="T58" fmla="*/ 2734 w 5736"/>
              <a:gd name="T59" fmla="*/ 506 h 2099"/>
              <a:gd name="T60" fmla="*/ 2823 w 5736"/>
              <a:gd name="T61" fmla="*/ 453 h 2099"/>
              <a:gd name="T62" fmla="*/ 2913 w 5736"/>
              <a:gd name="T63" fmla="*/ 639 h 2099"/>
              <a:gd name="T64" fmla="*/ 3007 w 5736"/>
              <a:gd name="T65" fmla="*/ 650 h 2099"/>
              <a:gd name="T66" fmla="*/ 3090 w 5736"/>
              <a:gd name="T67" fmla="*/ 445 h 2099"/>
              <a:gd name="T68" fmla="*/ 3184 w 5736"/>
              <a:gd name="T69" fmla="*/ 948 h 2099"/>
              <a:gd name="T70" fmla="*/ 3274 w 5736"/>
              <a:gd name="T71" fmla="*/ 1212 h 2099"/>
              <a:gd name="T72" fmla="*/ 3368 w 5736"/>
              <a:gd name="T73" fmla="*/ 1101 h 2099"/>
              <a:gd name="T74" fmla="*/ 3452 w 5736"/>
              <a:gd name="T75" fmla="*/ 1073 h 2099"/>
              <a:gd name="T76" fmla="*/ 3536 w 5736"/>
              <a:gd name="T77" fmla="*/ 953 h 2099"/>
              <a:gd name="T78" fmla="*/ 3630 w 5736"/>
              <a:gd name="T79" fmla="*/ 914 h 2099"/>
              <a:gd name="T80" fmla="*/ 3719 w 5736"/>
              <a:gd name="T81" fmla="*/ 847 h 2099"/>
              <a:gd name="T82" fmla="*/ 3819 w 5736"/>
              <a:gd name="T83" fmla="*/ 971 h 2099"/>
              <a:gd name="T84" fmla="*/ 3918 w 5736"/>
              <a:gd name="T85" fmla="*/ 1209 h 2099"/>
              <a:gd name="T86" fmla="*/ 4001 w 5736"/>
              <a:gd name="T87" fmla="*/ 1243 h 2099"/>
              <a:gd name="T88" fmla="*/ 4101 w 5736"/>
              <a:gd name="T89" fmla="*/ 1472 h 2099"/>
              <a:gd name="T90" fmla="*/ 4185 w 5736"/>
              <a:gd name="T91" fmla="*/ 1575 h 2099"/>
              <a:gd name="T92" fmla="*/ 4269 w 5736"/>
              <a:gd name="T93" fmla="*/ 1456 h 2099"/>
              <a:gd name="T94" fmla="*/ 4368 w 5736"/>
              <a:gd name="T95" fmla="*/ 1273 h 2099"/>
              <a:gd name="T96" fmla="*/ 4453 w 5736"/>
              <a:gd name="T97" fmla="*/ 1245 h 2099"/>
              <a:gd name="T98" fmla="*/ 4547 w 5736"/>
              <a:gd name="T99" fmla="*/ 1273 h 2099"/>
              <a:gd name="T100" fmla="*/ 4636 w 5736"/>
              <a:gd name="T101" fmla="*/ 1542 h 2099"/>
              <a:gd name="T102" fmla="*/ 4730 w 5736"/>
              <a:gd name="T103" fmla="*/ 1627 h 2099"/>
              <a:gd name="T104" fmla="*/ 4819 w 5736"/>
              <a:gd name="T105" fmla="*/ 1602 h 2099"/>
              <a:gd name="T106" fmla="*/ 4914 w 5736"/>
              <a:gd name="T107" fmla="*/ 1574 h 2099"/>
              <a:gd name="T108" fmla="*/ 4997 w 5736"/>
              <a:gd name="T109" fmla="*/ 1902 h 2099"/>
              <a:gd name="T110" fmla="*/ 5091 w 5736"/>
              <a:gd name="T111" fmla="*/ 1188 h 2099"/>
              <a:gd name="T112" fmla="*/ 5181 w 5736"/>
              <a:gd name="T113" fmla="*/ 901 h 2099"/>
              <a:gd name="T114" fmla="*/ 5275 w 5736"/>
              <a:gd name="T115" fmla="*/ 1007 h 2099"/>
              <a:gd name="T116" fmla="*/ 5358 w 5736"/>
              <a:gd name="T117" fmla="*/ 177 h 2099"/>
              <a:gd name="T118" fmla="*/ 5443 w 5736"/>
              <a:gd name="T119" fmla="*/ 40 h 2099"/>
              <a:gd name="T120" fmla="*/ 5537 w 5736"/>
              <a:gd name="T121" fmla="*/ 472 h 2099"/>
              <a:gd name="T122" fmla="*/ 5626 w 5736"/>
              <a:gd name="T123" fmla="*/ 161 h 2099"/>
              <a:gd name="T124" fmla="*/ 5725 w 5736"/>
              <a:gd name="T125" fmla="*/ 83 h 2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36" h="2099">
                <a:moveTo>
                  <a:pt x="0" y="1771"/>
                </a:moveTo>
                <a:lnTo>
                  <a:pt x="21" y="1710"/>
                </a:lnTo>
                <a:lnTo>
                  <a:pt x="26" y="1697"/>
                </a:lnTo>
                <a:lnTo>
                  <a:pt x="31" y="1596"/>
                </a:lnTo>
                <a:lnTo>
                  <a:pt x="37" y="1591"/>
                </a:lnTo>
                <a:lnTo>
                  <a:pt x="42" y="1552"/>
                </a:lnTo>
                <a:lnTo>
                  <a:pt x="58" y="1551"/>
                </a:lnTo>
                <a:lnTo>
                  <a:pt x="63" y="1529"/>
                </a:lnTo>
                <a:lnTo>
                  <a:pt x="68" y="1493"/>
                </a:lnTo>
                <a:lnTo>
                  <a:pt x="73" y="1498"/>
                </a:lnTo>
                <a:lnTo>
                  <a:pt x="79" y="1514"/>
                </a:lnTo>
                <a:lnTo>
                  <a:pt x="99" y="1497"/>
                </a:lnTo>
                <a:lnTo>
                  <a:pt x="105" y="1448"/>
                </a:lnTo>
                <a:lnTo>
                  <a:pt x="110" y="1476"/>
                </a:lnTo>
                <a:lnTo>
                  <a:pt x="116" y="1385"/>
                </a:lnTo>
                <a:lnTo>
                  <a:pt x="131" y="1373"/>
                </a:lnTo>
                <a:lnTo>
                  <a:pt x="137" y="1378"/>
                </a:lnTo>
                <a:lnTo>
                  <a:pt x="141" y="1319"/>
                </a:lnTo>
                <a:lnTo>
                  <a:pt x="146" y="1356"/>
                </a:lnTo>
                <a:lnTo>
                  <a:pt x="152" y="1303"/>
                </a:lnTo>
                <a:lnTo>
                  <a:pt x="167" y="1352"/>
                </a:lnTo>
                <a:lnTo>
                  <a:pt x="173" y="1307"/>
                </a:lnTo>
                <a:lnTo>
                  <a:pt x="178" y="1342"/>
                </a:lnTo>
                <a:lnTo>
                  <a:pt x="184" y="1329"/>
                </a:lnTo>
                <a:lnTo>
                  <a:pt x="189" y="1279"/>
                </a:lnTo>
                <a:lnTo>
                  <a:pt x="204" y="1252"/>
                </a:lnTo>
                <a:lnTo>
                  <a:pt x="210" y="1174"/>
                </a:lnTo>
                <a:lnTo>
                  <a:pt x="214" y="1213"/>
                </a:lnTo>
                <a:lnTo>
                  <a:pt x="220" y="1176"/>
                </a:lnTo>
                <a:lnTo>
                  <a:pt x="225" y="1151"/>
                </a:lnTo>
                <a:lnTo>
                  <a:pt x="246" y="1232"/>
                </a:lnTo>
                <a:lnTo>
                  <a:pt x="252" y="1293"/>
                </a:lnTo>
                <a:lnTo>
                  <a:pt x="257" y="1331"/>
                </a:lnTo>
                <a:lnTo>
                  <a:pt x="262" y="1243"/>
                </a:lnTo>
                <a:lnTo>
                  <a:pt x="278" y="1299"/>
                </a:lnTo>
                <a:lnTo>
                  <a:pt x="283" y="1311"/>
                </a:lnTo>
                <a:lnTo>
                  <a:pt x="288" y="1390"/>
                </a:lnTo>
                <a:lnTo>
                  <a:pt x="293" y="1361"/>
                </a:lnTo>
                <a:lnTo>
                  <a:pt x="299" y="1435"/>
                </a:lnTo>
                <a:lnTo>
                  <a:pt x="314" y="1436"/>
                </a:lnTo>
                <a:lnTo>
                  <a:pt x="320" y="1375"/>
                </a:lnTo>
                <a:lnTo>
                  <a:pt x="325" y="1430"/>
                </a:lnTo>
                <a:lnTo>
                  <a:pt x="330" y="1416"/>
                </a:lnTo>
                <a:lnTo>
                  <a:pt x="335" y="1494"/>
                </a:lnTo>
                <a:lnTo>
                  <a:pt x="351" y="1610"/>
                </a:lnTo>
                <a:lnTo>
                  <a:pt x="357" y="1692"/>
                </a:lnTo>
                <a:lnTo>
                  <a:pt x="361" y="1710"/>
                </a:lnTo>
                <a:lnTo>
                  <a:pt x="367" y="1651"/>
                </a:lnTo>
                <a:lnTo>
                  <a:pt x="372" y="1694"/>
                </a:lnTo>
                <a:lnTo>
                  <a:pt x="387" y="1752"/>
                </a:lnTo>
                <a:lnTo>
                  <a:pt x="393" y="1761"/>
                </a:lnTo>
                <a:lnTo>
                  <a:pt x="398" y="1910"/>
                </a:lnTo>
                <a:lnTo>
                  <a:pt x="404" y="1823"/>
                </a:lnTo>
                <a:lnTo>
                  <a:pt x="408" y="1814"/>
                </a:lnTo>
                <a:lnTo>
                  <a:pt x="425" y="1869"/>
                </a:lnTo>
                <a:lnTo>
                  <a:pt x="430" y="1907"/>
                </a:lnTo>
                <a:lnTo>
                  <a:pt x="435" y="2049"/>
                </a:lnTo>
                <a:lnTo>
                  <a:pt x="440" y="2053"/>
                </a:lnTo>
                <a:lnTo>
                  <a:pt x="445" y="2077"/>
                </a:lnTo>
                <a:lnTo>
                  <a:pt x="461" y="2099"/>
                </a:lnTo>
                <a:lnTo>
                  <a:pt x="466" y="1984"/>
                </a:lnTo>
                <a:lnTo>
                  <a:pt x="472" y="1917"/>
                </a:lnTo>
                <a:lnTo>
                  <a:pt x="477" y="1913"/>
                </a:lnTo>
                <a:lnTo>
                  <a:pt x="498" y="1890"/>
                </a:lnTo>
                <a:lnTo>
                  <a:pt x="502" y="1915"/>
                </a:lnTo>
                <a:lnTo>
                  <a:pt x="508" y="2007"/>
                </a:lnTo>
                <a:lnTo>
                  <a:pt x="513" y="1959"/>
                </a:lnTo>
                <a:lnTo>
                  <a:pt x="519" y="1869"/>
                </a:lnTo>
                <a:lnTo>
                  <a:pt x="534" y="1824"/>
                </a:lnTo>
                <a:lnTo>
                  <a:pt x="540" y="1838"/>
                </a:lnTo>
                <a:lnTo>
                  <a:pt x="545" y="1882"/>
                </a:lnTo>
                <a:lnTo>
                  <a:pt x="551" y="1892"/>
                </a:lnTo>
                <a:lnTo>
                  <a:pt x="555" y="1943"/>
                </a:lnTo>
                <a:lnTo>
                  <a:pt x="571" y="1966"/>
                </a:lnTo>
                <a:lnTo>
                  <a:pt x="576" y="1990"/>
                </a:lnTo>
                <a:lnTo>
                  <a:pt x="581" y="2025"/>
                </a:lnTo>
                <a:lnTo>
                  <a:pt x="587" y="1854"/>
                </a:lnTo>
                <a:lnTo>
                  <a:pt x="592" y="1841"/>
                </a:lnTo>
                <a:lnTo>
                  <a:pt x="608" y="1809"/>
                </a:lnTo>
                <a:lnTo>
                  <a:pt x="613" y="1773"/>
                </a:lnTo>
                <a:lnTo>
                  <a:pt x="618" y="1751"/>
                </a:lnTo>
                <a:lnTo>
                  <a:pt x="623" y="1741"/>
                </a:lnTo>
                <a:lnTo>
                  <a:pt x="628" y="1721"/>
                </a:lnTo>
                <a:lnTo>
                  <a:pt x="645" y="1759"/>
                </a:lnTo>
                <a:lnTo>
                  <a:pt x="649" y="1754"/>
                </a:lnTo>
                <a:lnTo>
                  <a:pt x="655" y="1717"/>
                </a:lnTo>
                <a:lnTo>
                  <a:pt x="660" y="1723"/>
                </a:lnTo>
                <a:lnTo>
                  <a:pt x="666" y="1678"/>
                </a:lnTo>
                <a:lnTo>
                  <a:pt x="681" y="1728"/>
                </a:lnTo>
                <a:lnTo>
                  <a:pt x="686" y="1795"/>
                </a:lnTo>
                <a:lnTo>
                  <a:pt x="692" y="1792"/>
                </a:lnTo>
                <a:lnTo>
                  <a:pt x="696" y="1720"/>
                </a:lnTo>
                <a:lnTo>
                  <a:pt x="702" y="1695"/>
                </a:lnTo>
                <a:lnTo>
                  <a:pt x="718" y="1688"/>
                </a:lnTo>
                <a:lnTo>
                  <a:pt x="723" y="1671"/>
                </a:lnTo>
                <a:lnTo>
                  <a:pt x="728" y="1656"/>
                </a:lnTo>
                <a:lnTo>
                  <a:pt x="733" y="1658"/>
                </a:lnTo>
                <a:lnTo>
                  <a:pt x="739" y="1653"/>
                </a:lnTo>
                <a:lnTo>
                  <a:pt x="754" y="1593"/>
                </a:lnTo>
                <a:lnTo>
                  <a:pt x="760" y="1518"/>
                </a:lnTo>
                <a:lnTo>
                  <a:pt x="765" y="1482"/>
                </a:lnTo>
                <a:lnTo>
                  <a:pt x="770" y="1450"/>
                </a:lnTo>
                <a:lnTo>
                  <a:pt x="775" y="1534"/>
                </a:lnTo>
                <a:lnTo>
                  <a:pt x="796" y="1488"/>
                </a:lnTo>
                <a:lnTo>
                  <a:pt x="801" y="1511"/>
                </a:lnTo>
                <a:lnTo>
                  <a:pt x="807" y="1523"/>
                </a:lnTo>
                <a:lnTo>
                  <a:pt x="812" y="1425"/>
                </a:lnTo>
                <a:lnTo>
                  <a:pt x="828" y="1416"/>
                </a:lnTo>
                <a:lnTo>
                  <a:pt x="833" y="1397"/>
                </a:lnTo>
                <a:lnTo>
                  <a:pt x="839" y="1373"/>
                </a:lnTo>
                <a:lnTo>
                  <a:pt x="843" y="1329"/>
                </a:lnTo>
                <a:lnTo>
                  <a:pt x="848" y="1264"/>
                </a:lnTo>
                <a:lnTo>
                  <a:pt x="864" y="1288"/>
                </a:lnTo>
                <a:lnTo>
                  <a:pt x="869" y="1274"/>
                </a:lnTo>
                <a:lnTo>
                  <a:pt x="875" y="1262"/>
                </a:lnTo>
                <a:lnTo>
                  <a:pt x="880" y="1264"/>
                </a:lnTo>
                <a:lnTo>
                  <a:pt x="886" y="1253"/>
                </a:lnTo>
                <a:lnTo>
                  <a:pt x="901" y="1329"/>
                </a:lnTo>
                <a:lnTo>
                  <a:pt x="906" y="1357"/>
                </a:lnTo>
                <a:lnTo>
                  <a:pt x="912" y="1336"/>
                </a:lnTo>
                <a:lnTo>
                  <a:pt x="916" y="1306"/>
                </a:lnTo>
                <a:lnTo>
                  <a:pt x="922" y="1232"/>
                </a:lnTo>
                <a:lnTo>
                  <a:pt x="937" y="1257"/>
                </a:lnTo>
                <a:lnTo>
                  <a:pt x="943" y="1265"/>
                </a:lnTo>
                <a:lnTo>
                  <a:pt x="948" y="1348"/>
                </a:lnTo>
                <a:lnTo>
                  <a:pt x="954" y="1315"/>
                </a:lnTo>
                <a:lnTo>
                  <a:pt x="959" y="1281"/>
                </a:lnTo>
                <a:lnTo>
                  <a:pt x="980" y="1197"/>
                </a:lnTo>
                <a:lnTo>
                  <a:pt x="985" y="1158"/>
                </a:lnTo>
                <a:lnTo>
                  <a:pt x="990" y="1179"/>
                </a:lnTo>
                <a:lnTo>
                  <a:pt x="995" y="1173"/>
                </a:lnTo>
                <a:lnTo>
                  <a:pt x="1011" y="1221"/>
                </a:lnTo>
                <a:lnTo>
                  <a:pt x="1016" y="1179"/>
                </a:lnTo>
                <a:lnTo>
                  <a:pt x="1021" y="1077"/>
                </a:lnTo>
                <a:lnTo>
                  <a:pt x="1027" y="1111"/>
                </a:lnTo>
                <a:lnTo>
                  <a:pt x="1032" y="1095"/>
                </a:lnTo>
                <a:lnTo>
                  <a:pt x="1048" y="1011"/>
                </a:lnTo>
                <a:lnTo>
                  <a:pt x="1053" y="982"/>
                </a:lnTo>
                <a:lnTo>
                  <a:pt x="1058" y="960"/>
                </a:lnTo>
                <a:lnTo>
                  <a:pt x="1063" y="975"/>
                </a:lnTo>
                <a:lnTo>
                  <a:pt x="1069" y="988"/>
                </a:lnTo>
                <a:lnTo>
                  <a:pt x="1084" y="995"/>
                </a:lnTo>
                <a:lnTo>
                  <a:pt x="1089" y="1042"/>
                </a:lnTo>
                <a:lnTo>
                  <a:pt x="1095" y="1011"/>
                </a:lnTo>
                <a:lnTo>
                  <a:pt x="1100" y="966"/>
                </a:lnTo>
                <a:lnTo>
                  <a:pt x="1105" y="974"/>
                </a:lnTo>
                <a:lnTo>
                  <a:pt x="1121" y="999"/>
                </a:lnTo>
                <a:lnTo>
                  <a:pt x="1127" y="1022"/>
                </a:lnTo>
                <a:lnTo>
                  <a:pt x="1131" y="1032"/>
                </a:lnTo>
                <a:lnTo>
                  <a:pt x="1137" y="1044"/>
                </a:lnTo>
                <a:lnTo>
                  <a:pt x="1142" y="1005"/>
                </a:lnTo>
                <a:lnTo>
                  <a:pt x="1157" y="924"/>
                </a:lnTo>
                <a:lnTo>
                  <a:pt x="1163" y="909"/>
                </a:lnTo>
                <a:lnTo>
                  <a:pt x="1168" y="854"/>
                </a:lnTo>
                <a:lnTo>
                  <a:pt x="1174" y="901"/>
                </a:lnTo>
                <a:lnTo>
                  <a:pt x="1178" y="925"/>
                </a:lnTo>
                <a:lnTo>
                  <a:pt x="1195" y="832"/>
                </a:lnTo>
                <a:lnTo>
                  <a:pt x="1200" y="810"/>
                </a:lnTo>
                <a:lnTo>
                  <a:pt x="1204" y="920"/>
                </a:lnTo>
                <a:lnTo>
                  <a:pt x="1210" y="956"/>
                </a:lnTo>
                <a:lnTo>
                  <a:pt x="1215" y="901"/>
                </a:lnTo>
                <a:lnTo>
                  <a:pt x="1231" y="823"/>
                </a:lnTo>
                <a:lnTo>
                  <a:pt x="1236" y="796"/>
                </a:lnTo>
                <a:lnTo>
                  <a:pt x="1242" y="836"/>
                </a:lnTo>
                <a:lnTo>
                  <a:pt x="1247" y="852"/>
                </a:lnTo>
                <a:lnTo>
                  <a:pt x="1252" y="913"/>
                </a:lnTo>
                <a:lnTo>
                  <a:pt x="1268" y="980"/>
                </a:lnTo>
                <a:lnTo>
                  <a:pt x="1273" y="967"/>
                </a:lnTo>
                <a:lnTo>
                  <a:pt x="1278" y="903"/>
                </a:lnTo>
                <a:lnTo>
                  <a:pt x="1283" y="791"/>
                </a:lnTo>
                <a:lnTo>
                  <a:pt x="1289" y="825"/>
                </a:lnTo>
                <a:lnTo>
                  <a:pt x="1310" y="850"/>
                </a:lnTo>
                <a:lnTo>
                  <a:pt x="1315" y="923"/>
                </a:lnTo>
                <a:lnTo>
                  <a:pt x="1320" y="887"/>
                </a:lnTo>
                <a:lnTo>
                  <a:pt x="1325" y="853"/>
                </a:lnTo>
                <a:lnTo>
                  <a:pt x="1341" y="813"/>
                </a:lnTo>
                <a:lnTo>
                  <a:pt x="1347" y="819"/>
                </a:lnTo>
                <a:lnTo>
                  <a:pt x="1351" y="812"/>
                </a:lnTo>
                <a:lnTo>
                  <a:pt x="1357" y="762"/>
                </a:lnTo>
                <a:lnTo>
                  <a:pt x="1362" y="662"/>
                </a:lnTo>
                <a:lnTo>
                  <a:pt x="1377" y="684"/>
                </a:lnTo>
                <a:lnTo>
                  <a:pt x="1383" y="645"/>
                </a:lnTo>
                <a:lnTo>
                  <a:pt x="1388" y="591"/>
                </a:lnTo>
                <a:lnTo>
                  <a:pt x="1394" y="636"/>
                </a:lnTo>
                <a:lnTo>
                  <a:pt x="1398" y="592"/>
                </a:lnTo>
                <a:lnTo>
                  <a:pt x="1415" y="669"/>
                </a:lnTo>
                <a:lnTo>
                  <a:pt x="1419" y="780"/>
                </a:lnTo>
                <a:lnTo>
                  <a:pt x="1425" y="912"/>
                </a:lnTo>
                <a:lnTo>
                  <a:pt x="1430" y="823"/>
                </a:lnTo>
                <a:lnTo>
                  <a:pt x="1435" y="744"/>
                </a:lnTo>
                <a:lnTo>
                  <a:pt x="1451" y="699"/>
                </a:lnTo>
                <a:lnTo>
                  <a:pt x="1456" y="641"/>
                </a:lnTo>
                <a:lnTo>
                  <a:pt x="1462" y="529"/>
                </a:lnTo>
                <a:lnTo>
                  <a:pt x="1467" y="562"/>
                </a:lnTo>
                <a:lnTo>
                  <a:pt x="1472" y="533"/>
                </a:lnTo>
                <a:lnTo>
                  <a:pt x="1488" y="561"/>
                </a:lnTo>
                <a:lnTo>
                  <a:pt x="1492" y="596"/>
                </a:lnTo>
                <a:lnTo>
                  <a:pt x="1498" y="514"/>
                </a:lnTo>
                <a:lnTo>
                  <a:pt x="1503" y="514"/>
                </a:lnTo>
                <a:lnTo>
                  <a:pt x="1509" y="437"/>
                </a:lnTo>
                <a:lnTo>
                  <a:pt x="1524" y="506"/>
                </a:lnTo>
                <a:lnTo>
                  <a:pt x="1530" y="538"/>
                </a:lnTo>
                <a:lnTo>
                  <a:pt x="1535" y="488"/>
                </a:lnTo>
                <a:lnTo>
                  <a:pt x="1540" y="523"/>
                </a:lnTo>
                <a:lnTo>
                  <a:pt x="1545" y="519"/>
                </a:lnTo>
                <a:lnTo>
                  <a:pt x="1561" y="632"/>
                </a:lnTo>
                <a:lnTo>
                  <a:pt x="1566" y="616"/>
                </a:lnTo>
                <a:lnTo>
                  <a:pt x="1571" y="708"/>
                </a:lnTo>
                <a:lnTo>
                  <a:pt x="1577" y="701"/>
                </a:lnTo>
                <a:lnTo>
                  <a:pt x="1582" y="707"/>
                </a:lnTo>
                <a:lnTo>
                  <a:pt x="1598" y="783"/>
                </a:lnTo>
                <a:lnTo>
                  <a:pt x="1603" y="728"/>
                </a:lnTo>
                <a:lnTo>
                  <a:pt x="1608" y="655"/>
                </a:lnTo>
                <a:lnTo>
                  <a:pt x="1613" y="547"/>
                </a:lnTo>
                <a:lnTo>
                  <a:pt x="1618" y="660"/>
                </a:lnTo>
                <a:lnTo>
                  <a:pt x="1635" y="648"/>
                </a:lnTo>
                <a:lnTo>
                  <a:pt x="1639" y="634"/>
                </a:lnTo>
                <a:lnTo>
                  <a:pt x="1645" y="551"/>
                </a:lnTo>
                <a:lnTo>
                  <a:pt x="1650" y="394"/>
                </a:lnTo>
                <a:lnTo>
                  <a:pt x="1656" y="305"/>
                </a:lnTo>
                <a:lnTo>
                  <a:pt x="1671" y="274"/>
                </a:lnTo>
                <a:lnTo>
                  <a:pt x="1676" y="247"/>
                </a:lnTo>
                <a:lnTo>
                  <a:pt x="1682" y="155"/>
                </a:lnTo>
                <a:lnTo>
                  <a:pt x="1686" y="185"/>
                </a:lnTo>
                <a:lnTo>
                  <a:pt x="1692" y="123"/>
                </a:lnTo>
                <a:lnTo>
                  <a:pt x="1708" y="183"/>
                </a:lnTo>
                <a:lnTo>
                  <a:pt x="1713" y="221"/>
                </a:lnTo>
                <a:lnTo>
                  <a:pt x="1718" y="173"/>
                </a:lnTo>
                <a:lnTo>
                  <a:pt x="1729" y="133"/>
                </a:lnTo>
                <a:lnTo>
                  <a:pt x="1744" y="117"/>
                </a:lnTo>
                <a:lnTo>
                  <a:pt x="1750" y="272"/>
                </a:lnTo>
                <a:lnTo>
                  <a:pt x="1755" y="283"/>
                </a:lnTo>
                <a:lnTo>
                  <a:pt x="1760" y="296"/>
                </a:lnTo>
                <a:lnTo>
                  <a:pt x="1765" y="306"/>
                </a:lnTo>
                <a:lnTo>
                  <a:pt x="1781" y="420"/>
                </a:lnTo>
                <a:lnTo>
                  <a:pt x="1786" y="581"/>
                </a:lnTo>
                <a:lnTo>
                  <a:pt x="1791" y="587"/>
                </a:lnTo>
                <a:lnTo>
                  <a:pt x="1797" y="691"/>
                </a:lnTo>
                <a:lnTo>
                  <a:pt x="1802" y="733"/>
                </a:lnTo>
                <a:lnTo>
                  <a:pt x="1818" y="646"/>
                </a:lnTo>
                <a:lnTo>
                  <a:pt x="1823" y="635"/>
                </a:lnTo>
                <a:lnTo>
                  <a:pt x="1829" y="582"/>
                </a:lnTo>
                <a:lnTo>
                  <a:pt x="1833" y="474"/>
                </a:lnTo>
                <a:lnTo>
                  <a:pt x="1838" y="469"/>
                </a:lnTo>
                <a:lnTo>
                  <a:pt x="1854" y="437"/>
                </a:lnTo>
                <a:lnTo>
                  <a:pt x="1859" y="339"/>
                </a:lnTo>
                <a:lnTo>
                  <a:pt x="1865" y="361"/>
                </a:lnTo>
                <a:lnTo>
                  <a:pt x="1870" y="334"/>
                </a:lnTo>
                <a:lnTo>
                  <a:pt x="1891" y="301"/>
                </a:lnTo>
                <a:lnTo>
                  <a:pt x="1896" y="374"/>
                </a:lnTo>
                <a:lnTo>
                  <a:pt x="1902" y="360"/>
                </a:lnTo>
                <a:lnTo>
                  <a:pt x="1906" y="340"/>
                </a:lnTo>
                <a:lnTo>
                  <a:pt x="1912" y="313"/>
                </a:lnTo>
                <a:lnTo>
                  <a:pt x="1927" y="236"/>
                </a:lnTo>
                <a:lnTo>
                  <a:pt x="1933" y="229"/>
                </a:lnTo>
                <a:lnTo>
                  <a:pt x="1938" y="371"/>
                </a:lnTo>
                <a:lnTo>
                  <a:pt x="1944" y="466"/>
                </a:lnTo>
                <a:lnTo>
                  <a:pt x="1949" y="446"/>
                </a:lnTo>
                <a:lnTo>
                  <a:pt x="1964" y="444"/>
                </a:lnTo>
                <a:lnTo>
                  <a:pt x="1970" y="456"/>
                </a:lnTo>
                <a:lnTo>
                  <a:pt x="1974" y="447"/>
                </a:lnTo>
                <a:lnTo>
                  <a:pt x="1980" y="412"/>
                </a:lnTo>
                <a:lnTo>
                  <a:pt x="1985" y="386"/>
                </a:lnTo>
                <a:lnTo>
                  <a:pt x="2006" y="405"/>
                </a:lnTo>
                <a:lnTo>
                  <a:pt x="2012" y="533"/>
                </a:lnTo>
                <a:lnTo>
                  <a:pt x="2017" y="546"/>
                </a:lnTo>
                <a:lnTo>
                  <a:pt x="2022" y="597"/>
                </a:lnTo>
                <a:lnTo>
                  <a:pt x="2038" y="599"/>
                </a:lnTo>
                <a:lnTo>
                  <a:pt x="2043" y="617"/>
                </a:lnTo>
                <a:lnTo>
                  <a:pt x="2048" y="557"/>
                </a:lnTo>
                <a:lnTo>
                  <a:pt x="2053" y="593"/>
                </a:lnTo>
                <a:lnTo>
                  <a:pt x="2059" y="598"/>
                </a:lnTo>
                <a:lnTo>
                  <a:pt x="2074" y="631"/>
                </a:lnTo>
                <a:lnTo>
                  <a:pt x="2079" y="755"/>
                </a:lnTo>
                <a:lnTo>
                  <a:pt x="2085" y="682"/>
                </a:lnTo>
                <a:lnTo>
                  <a:pt x="2090" y="676"/>
                </a:lnTo>
                <a:lnTo>
                  <a:pt x="2095" y="627"/>
                </a:lnTo>
                <a:lnTo>
                  <a:pt x="2111" y="582"/>
                </a:lnTo>
                <a:lnTo>
                  <a:pt x="2117" y="644"/>
                </a:lnTo>
                <a:lnTo>
                  <a:pt x="2121" y="645"/>
                </a:lnTo>
                <a:lnTo>
                  <a:pt x="2127" y="692"/>
                </a:lnTo>
                <a:lnTo>
                  <a:pt x="2132" y="728"/>
                </a:lnTo>
                <a:lnTo>
                  <a:pt x="2147" y="751"/>
                </a:lnTo>
                <a:lnTo>
                  <a:pt x="2153" y="712"/>
                </a:lnTo>
                <a:lnTo>
                  <a:pt x="2158" y="681"/>
                </a:lnTo>
                <a:lnTo>
                  <a:pt x="2164" y="768"/>
                </a:lnTo>
                <a:lnTo>
                  <a:pt x="2168" y="770"/>
                </a:lnTo>
                <a:lnTo>
                  <a:pt x="2190" y="733"/>
                </a:lnTo>
                <a:lnTo>
                  <a:pt x="2194" y="732"/>
                </a:lnTo>
                <a:lnTo>
                  <a:pt x="2200" y="679"/>
                </a:lnTo>
                <a:lnTo>
                  <a:pt x="2205" y="605"/>
                </a:lnTo>
                <a:lnTo>
                  <a:pt x="2221" y="550"/>
                </a:lnTo>
                <a:lnTo>
                  <a:pt x="2226" y="515"/>
                </a:lnTo>
                <a:lnTo>
                  <a:pt x="2232" y="584"/>
                </a:lnTo>
                <a:lnTo>
                  <a:pt x="2237" y="569"/>
                </a:lnTo>
                <a:lnTo>
                  <a:pt x="2242" y="612"/>
                </a:lnTo>
                <a:lnTo>
                  <a:pt x="2258" y="616"/>
                </a:lnTo>
                <a:lnTo>
                  <a:pt x="2263" y="557"/>
                </a:lnTo>
                <a:lnTo>
                  <a:pt x="2268" y="588"/>
                </a:lnTo>
                <a:lnTo>
                  <a:pt x="2273" y="611"/>
                </a:lnTo>
                <a:lnTo>
                  <a:pt x="2279" y="460"/>
                </a:lnTo>
                <a:lnTo>
                  <a:pt x="2294" y="464"/>
                </a:lnTo>
                <a:lnTo>
                  <a:pt x="2300" y="391"/>
                </a:lnTo>
                <a:lnTo>
                  <a:pt x="2305" y="426"/>
                </a:lnTo>
                <a:lnTo>
                  <a:pt x="2310" y="412"/>
                </a:lnTo>
                <a:lnTo>
                  <a:pt x="2315" y="447"/>
                </a:lnTo>
                <a:lnTo>
                  <a:pt x="2331" y="418"/>
                </a:lnTo>
                <a:lnTo>
                  <a:pt x="2336" y="343"/>
                </a:lnTo>
                <a:lnTo>
                  <a:pt x="2341" y="391"/>
                </a:lnTo>
                <a:lnTo>
                  <a:pt x="2347" y="276"/>
                </a:lnTo>
                <a:lnTo>
                  <a:pt x="2352" y="316"/>
                </a:lnTo>
                <a:lnTo>
                  <a:pt x="2367" y="392"/>
                </a:lnTo>
                <a:lnTo>
                  <a:pt x="2373" y="409"/>
                </a:lnTo>
                <a:lnTo>
                  <a:pt x="2378" y="328"/>
                </a:lnTo>
                <a:lnTo>
                  <a:pt x="2384" y="301"/>
                </a:lnTo>
                <a:lnTo>
                  <a:pt x="2388" y="314"/>
                </a:lnTo>
                <a:lnTo>
                  <a:pt x="2405" y="352"/>
                </a:lnTo>
                <a:lnTo>
                  <a:pt x="2409" y="425"/>
                </a:lnTo>
                <a:lnTo>
                  <a:pt x="2415" y="426"/>
                </a:lnTo>
                <a:lnTo>
                  <a:pt x="2420" y="379"/>
                </a:lnTo>
                <a:lnTo>
                  <a:pt x="2425" y="391"/>
                </a:lnTo>
                <a:lnTo>
                  <a:pt x="2441" y="398"/>
                </a:lnTo>
                <a:lnTo>
                  <a:pt x="2446" y="462"/>
                </a:lnTo>
                <a:lnTo>
                  <a:pt x="2452" y="484"/>
                </a:lnTo>
                <a:lnTo>
                  <a:pt x="2456" y="415"/>
                </a:lnTo>
                <a:lnTo>
                  <a:pt x="2478" y="390"/>
                </a:lnTo>
                <a:lnTo>
                  <a:pt x="2482" y="354"/>
                </a:lnTo>
                <a:lnTo>
                  <a:pt x="2488" y="412"/>
                </a:lnTo>
                <a:lnTo>
                  <a:pt x="2493" y="416"/>
                </a:lnTo>
                <a:lnTo>
                  <a:pt x="2499" y="425"/>
                </a:lnTo>
                <a:lnTo>
                  <a:pt x="2514" y="369"/>
                </a:lnTo>
                <a:lnTo>
                  <a:pt x="2520" y="353"/>
                </a:lnTo>
                <a:lnTo>
                  <a:pt x="2525" y="407"/>
                </a:lnTo>
                <a:lnTo>
                  <a:pt x="2530" y="466"/>
                </a:lnTo>
                <a:lnTo>
                  <a:pt x="2535" y="478"/>
                </a:lnTo>
                <a:lnTo>
                  <a:pt x="2551" y="482"/>
                </a:lnTo>
                <a:lnTo>
                  <a:pt x="2556" y="578"/>
                </a:lnTo>
                <a:lnTo>
                  <a:pt x="2561" y="594"/>
                </a:lnTo>
                <a:lnTo>
                  <a:pt x="2567" y="573"/>
                </a:lnTo>
                <a:lnTo>
                  <a:pt x="2572" y="532"/>
                </a:lnTo>
                <a:lnTo>
                  <a:pt x="2588" y="532"/>
                </a:lnTo>
                <a:lnTo>
                  <a:pt x="2593" y="623"/>
                </a:lnTo>
                <a:lnTo>
                  <a:pt x="2598" y="576"/>
                </a:lnTo>
                <a:lnTo>
                  <a:pt x="2603" y="584"/>
                </a:lnTo>
                <a:lnTo>
                  <a:pt x="2608" y="550"/>
                </a:lnTo>
                <a:lnTo>
                  <a:pt x="2625" y="508"/>
                </a:lnTo>
                <a:lnTo>
                  <a:pt x="2629" y="490"/>
                </a:lnTo>
                <a:lnTo>
                  <a:pt x="2635" y="512"/>
                </a:lnTo>
                <a:lnTo>
                  <a:pt x="2640" y="515"/>
                </a:lnTo>
                <a:lnTo>
                  <a:pt x="2646" y="528"/>
                </a:lnTo>
                <a:lnTo>
                  <a:pt x="2661" y="547"/>
                </a:lnTo>
                <a:lnTo>
                  <a:pt x="2666" y="480"/>
                </a:lnTo>
                <a:lnTo>
                  <a:pt x="2672" y="433"/>
                </a:lnTo>
                <a:lnTo>
                  <a:pt x="2676" y="448"/>
                </a:lnTo>
                <a:lnTo>
                  <a:pt x="2682" y="489"/>
                </a:lnTo>
                <a:lnTo>
                  <a:pt x="2703" y="496"/>
                </a:lnTo>
                <a:lnTo>
                  <a:pt x="2708" y="581"/>
                </a:lnTo>
                <a:lnTo>
                  <a:pt x="2713" y="576"/>
                </a:lnTo>
                <a:lnTo>
                  <a:pt x="2719" y="564"/>
                </a:lnTo>
                <a:lnTo>
                  <a:pt x="2734" y="506"/>
                </a:lnTo>
                <a:lnTo>
                  <a:pt x="2740" y="505"/>
                </a:lnTo>
                <a:lnTo>
                  <a:pt x="2745" y="517"/>
                </a:lnTo>
                <a:lnTo>
                  <a:pt x="2750" y="501"/>
                </a:lnTo>
                <a:lnTo>
                  <a:pt x="2755" y="434"/>
                </a:lnTo>
                <a:lnTo>
                  <a:pt x="2770" y="446"/>
                </a:lnTo>
                <a:lnTo>
                  <a:pt x="2776" y="441"/>
                </a:lnTo>
                <a:lnTo>
                  <a:pt x="2781" y="509"/>
                </a:lnTo>
                <a:lnTo>
                  <a:pt x="2787" y="454"/>
                </a:lnTo>
                <a:lnTo>
                  <a:pt x="2792" y="533"/>
                </a:lnTo>
                <a:lnTo>
                  <a:pt x="2813" y="503"/>
                </a:lnTo>
                <a:lnTo>
                  <a:pt x="2818" y="518"/>
                </a:lnTo>
                <a:lnTo>
                  <a:pt x="2823" y="453"/>
                </a:lnTo>
                <a:lnTo>
                  <a:pt x="2828" y="485"/>
                </a:lnTo>
                <a:lnTo>
                  <a:pt x="2844" y="478"/>
                </a:lnTo>
                <a:lnTo>
                  <a:pt x="2849" y="490"/>
                </a:lnTo>
                <a:lnTo>
                  <a:pt x="2855" y="521"/>
                </a:lnTo>
                <a:lnTo>
                  <a:pt x="2860" y="553"/>
                </a:lnTo>
                <a:lnTo>
                  <a:pt x="2866" y="620"/>
                </a:lnTo>
                <a:lnTo>
                  <a:pt x="2870" y="673"/>
                </a:lnTo>
                <a:lnTo>
                  <a:pt x="2891" y="732"/>
                </a:lnTo>
                <a:lnTo>
                  <a:pt x="2896" y="692"/>
                </a:lnTo>
                <a:lnTo>
                  <a:pt x="2902" y="688"/>
                </a:lnTo>
                <a:lnTo>
                  <a:pt x="2907" y="642"/>
                </a:lnTo>
                <a:lnTo>
                  <a:pt x="2913" y="639"/>
                </a:lnTo>
                <a:lnTo>
                  <a:pt x="2928" y="627"/>
                </a:lnTo>
                <a:lnTo>
                  <a:pt x="2934" y="626"/>
                </a:lnTo>
                <a:lnTo>
                  <a:pt x="2939" y="598"/>
                </a:lnTo>
                <a:lnTo>
                  <a:pt x="2944" y="593"/>
                </a:lnTo>
                <a:lnTo>
                  <a:pt x="2949" y="574"/>
                </a:lnTo>
                <a:lnTo>
                  <a:pt x="2964" y="669"/>
                </a:lnTo>
                <a:lnTo>
                  <a:pt x="2970" y="687"/>
                </a:lnTo>
                <a:lnTo>
                  <a:pt x="2975" y="744"/>
                </a:lnTo>
                <a:lnTo>
                  <a:pt x="2981" y="732"/>
                </a:lnTo>
                <a:lnTo>
                  <a:pt x="2986" y="682"/>
                </a:lnTo>
                <a:lnTo>
                  <a:pt x="3002" y="614"/>
                </a:lnTo>
                <a:lnTo>
                  <a:pt x="3007" y="650"/>
                </a:lnTo>
                <a:lnTo>
                  <a:pt x="3011" y="649"/>
                </a:lnTo>
                <a:lnTo>
                  <a:pt x="3017" y="610"/>
                </a:lnTo>
                <a:lnTo>
                  <a:pt x="3022" y="566"/>
                </a:lnTo>
                <a:lnTo>
                  <a:pt x="3038" y="587"/>
                </a:lnTo>
                <a:lnTo>
                  <a:pt x="3043" y="516"/>
                </a:lnTo>
                <a:lnTo>
                  <a:pt x="3049" y="485"/>
                </a:lnTo>
                <a:lnTo>
                  <a:pt x="3054" y="486"/>
                </a:lnTo>
                <a:lnTo>
                  <a:pt x="3059" y="528"/>
                </a:lnTo>
                <a:lnTo>
                  <a:pt x="3075" y="490"/>
                </a:lnTo>
                <a:lnTo>
                  <a:pt x="3080" y="429"/>
                </a:lnTo>
                <a:lnTo>
                  <a:pt x="3085" y="450"/>
                </a:lnTo>
                <a:lnTo>
                  <a:pt x="3090" y="445"/>
                </a:lnTo>
                <a:lnTo>
                  <a:pt x="3096" y="493"/>
                </a:lnTo>
                <a:lnTo>
                  <a:pt x="3111" y="553"/>
                </a:lnTo>
                <a:lnTo>
                  <a:pt x="3117" y="605"/>
                </a:lnTo>
                <a:lnTo>
                  <a:pt x="3122" y="586"/>
                </a:lnTo>
                <a:lnTo>
                  <a:pt x="3127" y="577"/>
                </a:lnTo>
                <a:lnTo>
                  <a:pt x="3132" y="646"/>
                </a:lnTo>
                <a:lnTo>
                  <a:pt x="3148" y="821"/>
                </a:lnTo>
                <a:lnTo>
                  <a:pt x="3154" y="791"/>
                </a:lnTo>
                <a:lnTo>
                  <a:pt x="3158" y="846"/>
                </a:lnTo>
                <a:lnTo>
                  <a:pt x="3164" y="914"/>
                </a:lnTo>
                <a:lnTo>
                  <a:pt x="3169" y="887"/>
                </a:lnTo>
                <a:lnTo>
                  <a:pt x="3184" y="948"/>
                </a:lnTo>
                <a:lnTo>
                  <a:pt x="3190" y="937"/>
                </a:lnTo>
                <a:lnTo>
                  <a:pt x="3195" y="915"/>
                </a:lnTo>
                <a:lnTo>
                  <a:pt x="3201" y="1020"/>
                </a:lnTo>
                <a:lnTo>
                  <a:pt x="3205" y="1075"/>
                </a:lnTo>
                <a:lnTo>
                  <a:pt x="3227" y="1173"/>
                </a:lnTo>
                <a:lnTo>
                  <a:pt x="3232" y="1153"/>
                </a:lnTo>
                <a:lnTo>
                  <a:pt x="3237" y="1071"/>
                </a:lnTo>
                <a:lnTo>
                  <a:pt x="3242" y="1002"/>
                </a:lnTo>
                <a:lnTo>
                  <a:pt x="3258" y="1047"/>
                </a:lnTo>
                <a:lnTo>
                  <a:pt x="3263" y="1089"/>
                </a:lnTo>
                <a:lnTo>
                  <a:pt x="3269" y="1131"/>
                </a:lnTo>
                <a:lnTo>
                  <a:pt x="3274" y="1212"/>
                </a:lnTo>
                <a:lnTo>
                  <a:pt x="3279" y="1253"/>
                </a:lnTo>
                <a:lnTo>
                  <a:pt x="3295" y="1208"/>
                </a:lnTo>
                <a:lnTo>
                  <a:pt x="3300" y="1234"/>
                </a:lnTo>
                <a:lnTo>
                  <a:pt x="3305" y="1282"/>
                </a:lnTo>
                <a:lnTo>
                  <a:pt x="3310" y="1312"/>
                </a:lnTo>
                <a:lnTo>
                  <a:pt x="3316" y="1417"/>
                </a:lnTo>
                <a:lnTo>
                  <a:pt x="3331" y="1288"/>
                </a:lnTo>
                <a:lnTo>
                  <a:pt x="3337" y="1268"/>
                </a:lnTo>
                <a:lnTo>
                  <a:pt x="3342" y="1257"/>
                </a:lnTo>
                <a:lnTo>
                  <a:pt x="3348" y="1215"/>
                </a:lnTo>
                <a:lnTo>
                  <a:pt x="3352" y="1108"/>
                </a:lnTo>
                <a:lnTo>
                  <a:pt x="3368" y="1101"/>
                </a:lnTo>
                <a:lnTo>
                  <a:pt x="3373" y="1107"/>
                </a:lnTo>
                <a:lnTo>
                  <a:pt x="3378" y="1017"/>
                </a:lnTo>
                <a:lnTo>
                  <a:pt x="3384" y="970"/>
                </a:lnTo>
                <a:lnTo>
                  <a:pt x="3389" y="1010"/>
                </a:lnTo>
                <a:lnTo>
                  <a:pt x="3405" y="1022"/>
                </a:lnTo>
                <a:lnTo>
                  <a:pt x="3410" y="1032"/>
                </a:lnTo>
                <a:lnTo>
                  <a:pt x="3415" y="1135"/>
                </a:lnTo>
                <a:lnTo>
                  <a:pt x="3421" y="1092"/>
                </a:lnTo>
                <a:lnTo>
                  <a:pt x="3425" y="1116"/>
                </a:lnTo>
                <a:lnTo>
                  <a:pt x="3442" y="1126"/>
                </a:lnTo>
                <a:lnTo>
                  <a:pt x="3446" y="1065"/>
                </a:lnTo>
                <a:lnTo>
                  <a:pt x="3452" y="1073"/>
                </a:lnTo>
                <a:lnTo>
                  <a:pt x="3457" y="1095"/>
                </a:lnTo>
                <a:lnTo>
                  <a:pt x="3463" y="1143"/>
                </a:lnTo>
                <a:lnTo>
                  <a:pt x="3478" y="1165"/>
                </a:lnTo>
                <a:lnTo>
                  <a:pt x="3483" y="1112"/>
                </a:lnTo>
                <a:lnTo>
                  <a:pt x="3489" y="1104"/>
                </a:lnTo>
                <a:lnTo>
                  <a:pt x="3494" y="1122"/>
                </a:lnTo>
                <a:lnTo>
                  <a:pt x="3499" y="990"/>
                </a:lnTo>
                <a:lnTo>
                  <a:pt x="3515" y="881"/>
                </a:lnTo>
                <a:lnTo>
                  <a:pt x="3520" y="853"/>
                </a:lnTo>
                <a:lnTo>
                  <a:pt x="3525" y="856"/>
                </a:lnTo>
                <a:lnTo>
                  <a:pt x="3530" y="912"/>
                </a:lnTo>
                <a:lnTo>
                  <a:pt x="3536" y="953"/>
                </a:lnTo>
                <a:lnTo>
                  <a:pt x="3551" y="924"/>
                </a:lnTo>
                <a:lnTo>
                  <a:pt x="3557" y="951"/>
                </a:lnTo>
                <a:lnTo>
                  <a:pt x="3562" y="941"/>
                </a:lnTo>
                <a:lnTo>
                  <a:pt x="3567" y="928"/>
                </a:lnTo>
                <a:lnTo>
                  <a:pt x="3572" y="999"/>
                </a:lnTo>
                <a:lnTo>
                  <a:pt x="3588" y="1067"/>
                </a:lnTo>
                <a:lnTo>
                  <a:pt x="3593" y="1024"/>
                </a:lnTo>
                <a:lnTo>
                  <a:pt x="3598" y="1066"/>
                </a:lnTo>
                <a:lnTo>
                  <a:pt x="3604" y="1045"/>
                </a:lnTo>
                <a:lnTo>
                  <a:pt x="3609" y="998"/>
                </a:lnTo>
                <a:lnTo>
                  <a:pt x="3625" y="1003"/>
                </a:lnTo>
                <a:lnTo>
                  <a:pt x="3630" y="914"/>
                </a:lnTo>
                <a:lnTo>
                  <a:pt x="3636" y="888"/>
                </a:lnTo>
                <a:lnTo>
                  <a:pt x="3645" y="840"/>
                </a:lnTo>
                <a:lnTo>
                  <a:pt x="3662" y="780"/>
                </a:lnTo>
                <a:lnTo>
                  <a:pt x="3666" y="792"/>
                </a:lnTo>
                <a:lnTo>
                  <a:pt x="3672" y="858"/>
                </a:lnTo>
                <a:lnTo>
                  <a:pt x="3677" y="838"/>
                </a:lnTo>
                <a:lnTo>
                  <a:pt x="3683" y="785"/>
                </a:lnTo>
                <a:lnTo>
                  <a:pt x="3698" y="835"/>
                </a:lnTo>
                <a:lnTo>
                  <a:pt x="3703" y="853"/>
                </a:lnTo>
                <a:lnTo>
                  <a:pt x="3709" y="822"/>
                </a:lnTo>
                <a:lnTo>
                  <a:pt x="3713" y="810"/>
                </a:lnTo>
                <a:lnTo>
                  <a:pt x="3719" y="847"/>
                </a:lnTo>
                <a:lnTo>
                  <a:pt x="3735" y="948"/>
                </a:lnTo>
                <a:lnTo>
                  <a:pt x="3740" y="938"/>
                </a:lnTo>
                <a:lnTo>
                  <a:pt x="3745" y="965"/>
                </a:lnTo>
                <a:lnTo>
                  <a:pt x="3751" y="932"/>
                </a:lnTo>
                <a:lnTo>
                  <a:pt x="3756" y="891"/>
                </a:lnTo>
                <a:lnTo>
                  <a:pt x="3771" y="922"/>
                </a:lnTo>
                <a:lnTo>
                  <a:pt x="3777" y="943"/>
                </a:lnTo>
                <a:lnTo>
                  <a:pt x="3782" y="970"/>
                </a:lnTo>
                <a:lnTo>
                  <a:pt x="3787" y="959"/>
                </a:lnTo>
                <a:lnTo>
                  <a:pt x="3808" y="972"/>
                </a:lnTo>
                <a:lnTo>
                  <a:pt x="3813" y="999"/>
                </a:lnTo>
                <a:lnTo>
                  <a:pt x="3819" y="971"/>
                </a:lnTo>
                <a:lnTo>
                  <a:pt x="3824" y="959"/>
                </a:lnTo>
                <a:lnTo>
                  <a:pt x="3845" y="949"/>
                </a:lnTo>
                <a:lnTo>
                  <a:pt x="3850" y="1076"/>
                </a:lnTo>
                <a:lnTo>
                  <a:pt x="3855" y="1117"/>
                </a:lnTo>
                <a:lnTo>
                  <a:pt x="3860" y="1128"/>
                </a:lnTo>
                <a:lnTo>
                  <a:pt x="3866" y="1099"/>
                </a:lnTo>
                <a:lnTo>
                  <a:pt x="3881" y="1229"/>
                </a:lnTo>
                <a:lnTo>
                  <a:pt x="3886" y="1251"/>
                </a:lnTo>
                <a:lnTo>
                  <a:pt x="3892" y="1318"/>
                </a:lnTo>
                <a:lnTo>
                  <a:pt x="3897" y="1288"/>
                </a:lnTo>
                <a:lnTo>
                  <a:pt x="3903" y="1250"/>
                </a:lnTo>
                <a:lnTo>
                  <a:pt x="3918" y="1209"/>
                </a:lnTo>
                <a:lnTo>
                  <a:pt x="3924" y="1267"/>
                </a:lnTo>
                <a:lnTo>
                  <a:pt x="3928" y="1300"/>
                </a:lnTo>
                <a:lnTo>
                  <a:pt x="3934" y="1277"/>
                </a:lnTo>
                <a:lnTo>
                  <a:pt x="3939" y="1294"/>
                </a:lnTo>
                <a:lnTo>
                  <a:pt x="3954" y="1293"/>
                </a:lnTo>
                <a:lnTo>
                  <a:pt x="3960" y="1304"/>
                </a:lnTo>
                <a:lnTo>
                  <a:pt x="3965" y="1306"/>
                </a:lnTo>
                <a:lnTo>
                  <a:pt x="3971" y="1129"/>
                </a:lnTo>
                <a:lnTo>
                  <a:pt x="3976" y="1059"/>
                </a:lnTo>
                <a:lnTo>
                  <a:pt x="3992" y="1182"/>
                </a:lnTo>
                <a:lnTo>
                  <a:pt x="3997" y="1171"/>
                </a:lnTo>
                <a:lnTo>
                  <a:pt x="4001" y="1243"/>
                </a:lnTo>
                <a:lnTo>
                  <a:pt x="4007" y="1246"/>
                </a:lnTo>
                <a:lnTo>
                  <a:pt x="4012" y="1207"/>
                </a:lnTo>
                <a:lnTo>
                  <a:pt x="4028" y="1330"/>
                </a:lnTo>
                <a:lnTo>
                  <a:pt x="4033" y="1374"/>
                </a:lnTo>
                <a:lnTo>
                  <a:pt x="4039" y="1329"/>
                </a:lnTo>
                <a:lnTo>
                  <a:pt x="4044" y="1339"/>
                </a:lnTo>
                <a:lnTo>
                  <a:pt x="4049" y="1341"/>
                </a:lnTo>
                <a:lnTo>
                  <a:pt x="4070" y="1357"/>
                </a:lnTo>
                <a:lnTo>
                  <a:pt x="4075" y="1374"/>
                </a:lnTo>
                <a:lnTo>
                  <a:pt x="4080" y="1367"/>
                </a:lnTo>
                <a:lnTo>
                  <a:pt x="4086" y="1396"/>
                </a:lnTo>
                <a:lnTo>
                  <a:pt x="4101" y="1472"/>
                </a:lnTo>
                <a:lnTo>
                  <a:pt x="4107" y="1476"/>
                </a:lnTo>
                <a:lnTo>
                  <a:pt x="4112" y="1385"/>
                </a:lnTo>
                <a:lnTo>
                  <a:pt x="4117" y="1396"/>
                </a:lnTo>
                <a:lnTo>
                  <a:pt x="4122" y="1401"/>
                </a:lnTo>
                <a:lnTo>
                  <a:pt x="4138" y="1391"/>
                </a:lnTo>
                <a:lnTo>
                  <a:pt x="4144" y="1421"/>
                </a:lnTo>
                <a:lnTo>
                  <a:pt x="4148" y="1504"/>
                </a:lnTo>
                <a:lnTo>
                  <a:pt x="4154" y="1553"/>
                </a:lnTo>
                <a:lnTo>
                  <a:pt x="4159" y="1578"/>
                </a:lnTo>
                <a:lnTo>
                  <a:pt x="4174" y="1672"/>
                </a:lnTo>
                <a:lnTo>
                  <a:pt x="4180" y="1602"/>
                </a:lnTo>
                <a:lnTo>
                  <a:pt x="4185" y="1575"/>
                </a:lnTo>
                <a:lnTo>
                  <a:pt x="4191" y="1577"/>
                </a:lnTo>
                <a:lnTo>
                  <a:pt x="4195" y="1612"/>
                </a:lnTo>
                <a:lnTo>
                  <a:pt x="4212" y="1573"/>
                </a:lnTo>
                <a:lnTo>
                  <a:pt x="4217" y="1580"/>
                </a:lnTo>
                <a:lnTo>
                  <a:pt x="4222" y="1590"/>
                </a:lnTo>
                <a:lnTo>
                  <a:pt x="4227" y="1532"/>
                </a:lnTo>
                <a:lnTo>
                  <a:pt x="4232" y="1518"/>
                </a:lnTo>
                <a:lnTo>
                  <a:pt x="4248" y="1417"/>
                </a:lnTo>
                <a:lnTo>
                  <a:pt x="4253" y="1381"/>
                </a:lnTo>
                <a:lnTo>
                  <a:pt x="4259" y="1408"/>
                </a:lnTo>
                <a:lnTo>
                  <a:pt x="4264" y="1396"/>
                </a:lnTo>
                <a:lnTo>
                  <a:pt x="4269" y="1456"/>
                </a:lnTo>
                <a:lnTo>
                  <a:pt x="4285" y="1439"/>
                </a:lnTo>
                <a:lnTo>
                  <a:pt x="4290" y="1440"/>
                </a:lnTo>
                <a:lnTo>
                  <a:pt x="4295" y="1455"/>
                </a:lnTo>
                <a:lnTo>
                  <a:pt x="4300" y="1369"/>
                </a:lnTo>
                <a:lnTo>
                  <a:pt x="4306" y="1307"/>
                </a:lnTo>
                <a:lnTo>
                  <a:pt x="4321" y="1325"/>
                </a:lnTo>
                <a:lnTo>
                  <a:pt x="4327" y="1295"/>
                </a:lnTo>
                <a:lnTo>
                  <a:pt x="4332" y="1290"/>
                </a:lnTo>
                <a:lnTo>
                  <a:pt x="4338" y="1255"/>
                </a:lnTo>
                <a:lnTo>
                  <a:pt x="4358" y="1265"/>
                </a:lnTo>
                <a:lnTo>
                  <a:pt x="4363" y="1266"/>
                </a:lnTo>
                <a:lnTo>
                  <a:pt x="4368" y="1273"/>
                </a:lnTo>
                <a:lnTo>
                  <a:pt x="4374" y="1249"/>
                </a:lnTo>
                <a:lnTo>
                  <a:pt x="4379" y="1228"/>
                </a:lnTo>
                <a:lnTo>
                  <a:pt x="4395" y="1233"/>
                </a:lnTo>
                <a:lnTo>
                  <a:pt x="4400" y="1291"/>
                </a:lnTo>
                <a:lnTo>
                  <a:pt x="4405" y="1279"/>
                </a:lnTo>
                <a:lnTo>
                  <a:pt x="4410" y="1210"/>
                </a:lnTo>
                <a:lnTo>
                  <a:pt x="4415" y="1142"/>
                </a:lnTo>
                <a:lnTo>
                  <a:pt x="4432" y="1113"/>
                </a:lnTo>
                <a:lnTo>
                  <a:pt x="4436" y="1172"/>
                </a:lnTo>
                <a:lnTo>
                  <a:pt x="4442" y="1207"/>
                </a:lnTo>
                <a:lnTo>
                  <a:pt x="4447" y="1260"/>
                </a:lnTo>
                <a:lnTo>
                  <a:pt x="4453" y="1245"/>
                </a:lnTo>
                <a:lnTo>
                  <a:pt x="4468" y="1228"/>
                </a:lnTo>
                <a:lnTo>
                  <a:pt x="4473" y="1197"/>
                </a:lnTo>
                <a:lnTo>
                  <a:pt x="4479" y="1188"/>
                </a:lnTo>
                <a:lnTo>
                  <a:pt x="4483" y="1140"/>
                </a:lnTo>
                <a:lnTo>
                  <a:pt x="4489" y="1103"/>
                </a:lnTo>
                <a:lnTo>
                  <a:pt x="4505" y="1154"/>
                </a:lnTo>
                <a:lnTo>
                  <a:pt x="4510" y="1105"/>
                </a:lnTo>
                <a:lnTo>
                  <a:pt x="4515" y="1117"/>
                </a:lnTo>
                <a:lnTo>
                  <a:pt x="4520" y="1162"/>
                </a:lnTo>
                <a:lnTo>
                  <a:pt x="4526" y="1171"/>
                </a:lnTo>
                <a:lnTo>
                  <a:pt x="4541" y="1232"/>
                </a:lnTo>
                <a:lnTo>
                  <a:pt x="4547" y="1273"/>
                </a:lnTo>
                <a:lnTo>
                  <a:pt x="4552" y="1317"/>
                </a:lnTo>
                <a:lnTo>
                  <a:pt x="4557" y="1332"/>
                </a:lnTo>
                <a:lnTo>
                  <a:pt x="4562" y="1317"/>
                </a:lnTo>
                <a:lnTo>
                  <a:pt x="4578" y="1322"/>
                </a:lnTo>
                <a:lnTo>
                  <a:pt x="4583" y="1340"/>
                </a:lnTo>
                <a:lnTo>
                  <a:pt x="4588" y="1401"/>
                </a:lnTo>
                <a:lnTo>
                  <a:pt x="4594" y="1422"/>
                </a:lnTo>
                <a:lnTo>
                  <a:pt x="4599" y="1458"/>
                </a:lnTo>
                <a:lnTo>
                  <a:pt x="4620" y="1468"/>
                </a:lnTo>
                <a:lnTo>
                  <a:pt x="4626" y="1451"/>
                </a:lnTo>
                <a:lnTo>
                  <a:pt x="4630" y="1459"/>
                </a:lnTo>
                <a:lnTo>
                  <a:pt x="4636" y="1542"/>
                </a:lnTo>
                <a:lnTo>
                  <a:pt x="4651" y="1541"/>
                </a:lnTo>
                <a:lnTo>
                  <a:pt x="4656" y="1564"/>
                </a:lnTo>
                <a:lnTo>
                  <a:pt x="4662" y="1594"/>
                </a:lnTo>
                <a:lnTo>
                  <a:pt x="4667" y="1565"/>
                </a:lnTo>
                <a:lnTo>
                  <a:pt x="4673" y="1488"/>
                </a:lnTo>
                <a:lnTo>
                  <a:pt x="4688" y="1549"/>
                </a:lnTo>
                <a:lnTo>
                  <a:pt x="4694" y="1549"/>
                </a:lnTo>
                <a:lnTo>
                  <a:pt x="4699" y="1600"/>
                </a:lnTo>
                <a:lnTo>
                  <a:pt x="4703" y="1659"/>
                </a:lnTo>
                <a:lnTo>
                  <a:pt x="4709" y="1675"/>
                </a:lnTo>
                <a:lnTo>
                  <a:pt x="4724" y="1678"/>
                </a:lnTo>
                <a:lnTo>
                  <a:pt x="4730" y="1627"/>
                </a:lnTo>
                <a:lnTo>
                  <a:pt x="4735" y="1540"/>
                </a:lnTo>
                <a:lnTo>
                  <a:pt x="4741" y="1554"/>
                </a:lnTo>
                <a:lnTo>
                  <a:pt x="4746" y="1587"/>
                </a:lnTo>
                <a:lnTo>
                  <a:pt x="4761" y="1534"/>
                </a:lnTo>
                <a:lnTo>
                  <a:pt x="4767" y="1537"/>
                </a:lnTo>
                <a:lnTo>
                  <a:pt x="4772" y="1565"/>
                </a:lnTo>
                <a:lnTo>
                  <a:pt x="4777" y="1607"/>
                </a:lnTo>
                <a:lnTo>
                  <a:pt x="4782" y="1657"/>
                </a:lnTo>
                <a:lnTo>
                  <a:pt x="4803" y="1674"/>
                </a:lnTo>
                <a:lnTo>
                  <a:pt x="4809" y="1677"/>
                </a:lnTo>
                <a:lnTo>
                  <a:pt x="4814" y="1662"/>
                </a:lnTo>
                <a:lnTo>
                  <a:pt x="4819" y="1602"/>
                </a:lnTo>
                <a:lnTo>
                  <a:pt x="4835" y="1567"/>
                </a:lnTo>
                <a:lnTo>
                  <a:pt x="4840" y="1573"/>
                </a:lnTo>
                <a:lnTo>
                  <a:pt x="4845" y="1526"/>
                </a:lnTo>
                <a:lnTo>
                  <a:pt x="4850" y="1525"/>
                </a:lnTo>
                <a:lnTo>
                  <a:pt x="4856" y="1497"/>
                </a:lnTo>
                <a:lnTo>
                  <a:pt x="4871" y="1512"/>
                </a:lnTo>
                <a:lnTo>
                  <a:pt x="4876" y="1475"/>
                </a:lnTo>
                <a:lnTo>
                  <a:pt x="4882" y="1481"/>
                </a:lnTo>
                <a:lnTo>
                  <a:pt x="4887" y="1478"/>
                </a:lnTo>
                <a:lnTo>
                  <a:pt x="4893" y="1492"/>
                </a:lnTo>
                <a:lnTo>
                  <a:pt x="4908" y="1530"/>
                </a:lnTo>
                <a:lnTo>
                  <a:pt x="4914" y="1574"/>
                </a:lnTo>
                <a:lnTo>
                  <a:pt x="4918" y="1653"/>
                </a:lnTo>
                <a:lnTo>
                  <a:pt x="4924" y="1653"/>
                </a:lnTo>
                <a:lnTo>
                  <a:pt x="4929" y="1683"/>
                </a:lnTo>
                <a:lnTo>
                  <a:pt x="4944" y="1595"/>
                </a:lnTo>
                <a:lnTo>
                  <a:pt x="4950" y="1649"/>
                </a:lnTo>
                <a:lnTo>
                  <a:pt x="4955" y="1727"/>
                </a:lnTo>
                <a:lnTo>
                  <a:pt x="4961" y="1773"/>
                </a:lnTo>
                <a:lnTo>
                  <a:pt x="4965" y="1842"/>
                </a:lnTo>
                <a:lnTo>
                  <a:pt x="4982" y="1871"/>
                </a:lnTo>
                <a:lnTo>
                  <a:pt x="4987" y="1882"/>
                </a:lnTo>
                <a:lnTo>
                  <a:pt x="4991" y="1893"/>
                </a:lnTo>
                <a:lnTo>
                  <a:pt x="4997" y="1902"/>
                </a:lnTo>
                <a:lnTo>
                  <a:pt x="5002" y="1835"/>
                </a:lnTo>
                <a:lnTo>
                  <a:pt x="5018" y="1823"/>
                </a:lnTo>
                <a:lnTo>
                  <a:pt x="5023" y="1592"/>
                </a:lnTo>
                <a:lnTo>
                  <a:pt x="5029" y="1616"/>
                </a:lnTo>
                <a:lnTo>
                  <a:pt x="5034" y="1586"/>
                </a:lnTo>
                <a:lnTo>
                  <a:pt x="5039" y="1406"/>
                </a:lnTo>
                <a:lnTo>
                  <a:pt x="5055" y="1261"/>
                </a:lnTo>
                <a:lnTo>
                  <a:pt x="5060" y="1296"/>
                </a:lnTo>
                <a:lnTo>
                  <a:pt x="5065" y="1191"/>
                </a:lnTo>
                <a:lnTo>
                  <a:pt x="5070" y="1146"/>
                </a:lnTo>
                <a:lnTo>
                  <a:pt x="5076" y="1214"/>
                </a:lnTo>
                <a:lnTo>
                  <a:pt x="5091" y="1188"/>
                </a:lnTo>
                <a:lnTo>
                  <a:pt x="5097" y="1101"/>
                </a:lnTo>
                <a:lnTo>
                  <a:pt x="5102" y="1160"/>
                </a:lnTo>
                <a:lnTo>
                  <a:pt x="5107" y="1065"/>
                </a:lnTo>
                <a:lnTo>
                  <a:pt x="5112" y="952"/>
                </a:lnTo>
                <a:lnTo>
                  <a:pt x="5134" y="1014"/>
                </a:lnTo>
                <a:lnTo>
                  <a:pt x="5138" y="975"/>
                </a:lnTo>
                <a:lnTo>
                  <a:pt x="5144" y="986"/>
                </a:lnTo>
                <a:lnTo>
                  <a:pt x="5149" y="1033"/>
                </a:lnTo>
                <a:lnTo>
                  <a:pt x="5164" y="974"/>
                </a:lnTo>
                <a:lnTo>
                  <a:pt x="5170" y="933"/>
                </a:lnTo>
                <a:lnTo>
                  <a:pt x="5175" y="877"/>
                </a:lnTo>
                <a:lnTo>
                  <a:pt x="5181" y="901"/>
                </a:lnTo>
                <a:lnTo>
                  <a:pt x="5185" y="959"/>
                </a:lnTo>
                <a:lnTo>
                  <a:pt x="5202" y="960"/>
                </a:lnTo>
                <a:lnTo>
                  <a:pt x="5206" y="850"/>
                </a:lnTo>
                <a:lnTo>
                  <a:pt x="5212" y="891"/>
                </a:lnTo>
                <a:lnTo>
                  <a:pt x="5217" y="900"/>
                </a:lnTo>
                <a:lnTo>
                  <a:pt x="5222" y="923"/>
                </a:lnTo>
                <a:lnTo>
                  <a:pt x="5238" y="908"/>
                </a:lnTo>
                <a:lnTo>
                  <a:pt x="5243" y="926"/>
                </a:lnTo>
                <a:lnTo>
                  <a:pt x="5249" y="1001"/>
                </a:lnTo>
                <a:lnTo>
                  <a:pt x="5254" y="1058"/>
                </a:lnTo>
                <a:lnTo>
                  <a:pt x="5259" y="986"/>
                </a:lnTo>
                <a:lnTo>
                  <a:pt x="5275" y="1007"/>
                </a:lnTo>
                <a:lnTo>
                  <a:pt x="5279" y="985"/>
                </a:lnTo>
                <a:lnTo>
                  <a:pt x="5285" y="752"/>
                </a:lnTo>
                <a:lnTo>
                  <a:pt x="5290" y="666"/>
                </a:lnTo>
                <a:lnTo>
                  <a:pt x="5296" y="561"/>
                </a:lnTo>
                <a:lnTo>
                  <a:pt x="5311" y="400"/>
                </a:lnTo>
                <a:lnTo>
                  <a:pt x="5317" y="401"/>
                </a:lnTo>
                <a:lnTo>
                  <a:pt x="5322" y="296"/>
                </a:lnTo>
                <a:lnTo>
                  <a:pt x="5327" y="395"/>
                </a:lnTo>
                <a:lnTo>
                  <a:pt x="5332" y="442"/>
                </a:lnTo>
                <a:lnTo>
                  <a:pt x="5348" y="295"/>
                </a:lnTo>
                <a:lnTo>
                  <a:pt x="5353" y="301"/>
                </a:lnTo>
                <a:lnTo>
                  <a:pt x="5358" y="177"/>
                </a:lnTo>
                <a:lnTo>
                  <a:pt x="5364" y="185"/>
                </a:lnTo>
                <a:lnTo>
                  <a:pt x="5369" y="196"/>
                </a:lnTo>
                <a:lnTo>
                  <a:pt x="5385" y="454"/>
                </a:lnTo>
                <a:lnTo>
                  <a:pt x="5390" y="399"/>
                </a:lnTo>
                <a:lnTo>
                  <a:pt x="5395" y="362"/>
                </a:lnTo>
                <a:lnTo>
                  <a:pt x="5400" y="441"/>
                </a:lnTo>
                <a:lnTo>
                  <a:pt x="5405" y="436"/>
                </a:lnTo>
                <a:lnTo>
                  <a:pt x="5422" y="353"/>
                </a:lnTo>
                <a:lnTo>
                  <a:pt x="5426" y="259"/>
                </a:lnTo>
                <a:lnTo>
                  <a:pt x="5432" y="6"/>
                </a:lnTo>
                <a:lnTo>
                  <a:pt x="5437" y="54"/>
                </a:lnTo>
                <a:lnTo>
                  <a:pt x="5443" y="40"/>
                </a:lnTo>
                <a:lnTo>
                  <a:pt x="5458" y="121"/>
                </a:lnTo>
                <a:lnTo>
                  <a:pt x="5463" y="0"/>
                </a:lnTo>
                <a:lnTo>
                  <a:pt x="5469" y="87"/>
                </a:lnTo>
                <a:lnTo>
                  <a:pt x="5473" y="58"/>
                </a:lnTo>
                <a:lnTo>
                  <a:pt x="5479" y="163"/>
                </a:lnTo>
                <a:lnTo>
                  <a:pt x="5495" y="280"/>
                </a:lnTo>
                <a:lnTo>
                  <a:pt x="5500" y="356"/>
                </a:lnTo>
                <a:lnTo>
                  <a:pt x="5505" y="238"/>
                </a:lnTo>
                <a:lnTo>
                  <a:pt x="5511" y="219"/>
                </a:lnTo>
                <a:lnTo>
                  <a:pt x="5516" y="281"/>
                </a:lnTo>
                <a:lnTo>
                  <a:pt x="5531" y="412"/>
                </a:lnTo>
                <a:lnTo>
                  <a:pt x="5537" y="472"/>
                </a:lnTo>
                <a:lnTo>
                  <a:pt x="5542" y="428"/>
                </a:lnTo>
                <a:lnTo>
                  <a:pt x="5552" y="381"/>
                </a:lnTo>
                <a:lnTo>
                  <a:pt x="5568" y="413"/>
                </a:lnTo>
                <a:lnTo>
                  <a:pt x="5573" y="209"/>
                </a:lnTo>
                <a:lnTo>
                  <a:pt x="5578" y="201"/>
                </a:lnTo>
                <a:lnTo>
                  <a:pt x="5584" y="197"/>
                </a:lnTo>
                <a:lnTo>
                  <a:pt x="5589" y="202"/>
                </a:lnTo>
                <a:lnTo>
                  <a:pt x="5605" y="58"/>
                </a:lnTo>
                <a:lnTo>
                  <a:pt x="5610" y="13"/>
                </a:lnTo>
                <a:lnTo>
                  <a:pt x="5616" y="56"/>
                </a:lnTo>
                <a:lnTo>
                  <a:pt x="5620" y="141"/>
                </a:lnTo>
                <a:lnTo>
                  <a:pt x="5626" y="161"/>
                </a:lnTo>
                <a:lnTo>
                  <a:pt x="5641" y="144"/>
                </a:lnTo>
                <a:lnTo>
                  <a:pt x="5646" y="263"/>
                </a:lnTo>
                <a:lnTo>
                  <a:pt x="5652" y="364"/>
                </a:lnTo>
                <a:lnTo>
                  <a:pt x="5657" y="361"/>
                </a:lnTo>
                <a:lnTo>
                  <a:pt x="5663" y="259"/>
                </a:lnTo>
                <a:lnTo>
                  <a:pt x="5678" y="317"/>
                </a:lnTo>
                <a:lnTo>
                  <a:pt x="5684" y="206"/>
                </a:lnTo>
                <a:lnTo>
                  <a:pt x="5689" y="196"/>
                </a:lnTo>
                <a:lnTo>
                  <a:pt x="5693" y="154"/>
                </a:lnTo>
                <a:lnTo>
                  <a:pt x="5714" y="39"/>
                </a:lnTo>
                <a:lnTo>
                  <a:pt x="5720" y="105"/>
                </a:lnTo>
                <a:lnTo>
                  <a:pt x="5725" y="83"/>
                </a:lnTo>
                <a:lnTo>
                  <a:pt x="5731" y="126"/>
                </a:lnTo>
                <a:lnTo>
                  <a:pt x="5736" y="111"/>
                </a:lnTo>
              </a:path>
            </a:pathLst>
          </a:custGeom>
          <a:noFill/>
          <a:ln w="4127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Blue Line">
            <a:extLst>
              <a:ext uri="{FF2B5EF4-FFF2-40B4-BE49-F238E27FC236}">
                <a16:creationId xmlns:a16="http://schemas.microsoft.com/office/drawing/2014/main" id="{11A104B4-9BC6-4AE8-A1D3-0C36A2CB7227}"/>
              </a:ext>
            </a:extLst>
          </p:cNvPr>
          <p:cNvSpPr>
            <a:spLocks/>
          </p:cNvSpPr>
          <p:nvPr/>
        </p:nvSpPr>
        <p:spPr bwMode="auto">
          <a:xfrm>
            <a:off x="1289050" y="2030413"/>
            <a:ext cx="6070600" cy="3325813"/>
          </a:xfrm>
          <a:custGeom>
            <a:avLst/>
            <a:gdLst>
              <a:gd name="T0" fmla="*/ 63 w 3824"/>
              <a:gd name="T1" fmla="*/ 1710 h 2095"/>
              <a:gd name="T2" fmla="*/ 131 w 3824"/>
              <a:gd name="T3" fmla="*/ 1617 h 2095"/>
              <a:gd name="T4" fmla="*/ 184 w 3824"/>
              <a:gd name="T5" fmla="*/ 1589 h 2095"/>
              <a:gd name="T6" fmla="*/ 252 w 3824"/>
              <a:gd name="T7" fmla="*/ 1486 h 2095"/>
              <a:gd name="T8" fmla="*/ 314 w 3824"/>
              <a:gd name="T9" fmla="*/ 1537 h 2095"/>
              <a:gd name="T10" fmla="*/ 367 w 3824"/>
              <a:gd name="T11" fmla="*/ 1473 h 2095"/>
              <a:gd name="T12" fmla="*/ 430 w 3824"/>
              <a:gd name="T13" fmla="*/ 1522 h 2095"/>
              <a:gd name="T14" fmla="*/ 498 w 3824"/>
              <a:gd name="T15" fmla="*/ 1235 h 2095"/>
              <a:gd name="T16" fmla="*/ 551 w 3824"/>
              <a:gd name="T17" fmla="*/ 1075 h 2095"/>
              <a:gd name="T18" fmla="*/ 613 w 3824"/>
              <a:gd name="T19" fmla="*/ 1048 h 2095"/>
              <a:gd name="T20" fmla="*/ 666 w 3824"/>
              <a:gd name="T21" fmla="*/ 969 h 2095"/>
              <a:gd name="T22" fmla="*/ 728 w 3824"/>
              <a:gd name="T23" fmla="*/ 1169 h 2095"/>
              <a:gd name="T24" fmla="*/ 796 w 3824"/>
              <a:gd name="T25" fmla="*/ 1022 h 2095"/>
              <a:gd name="T26" fmla="*/ 848 w 3824"/>
              <a:gd name="T27" fmla="*/ 944 h 2095"/>
              <a:gd name="T28" fmla="*/ 912 w 3824"/>
              <a:gd name="T29" fmla="*/ 953 h 2095"/>
              <a:gd name="T30" fmla="*/ 980 w 3824"/>
              <a:gd name="T31" fmla="*/ 779 h 2095"/>
              <a:gd name="T32" fmla="*/ 1032 w 3824"/>
              <a:gd name="T33" fmla="*/ 806 h 2095"/>
              <a:gd name="T34" fmla="*/ 1095 w 3824"/>
              <a:gd name="T35" fmla="*/ 680 h 2095"/>
              <a:gd name="T36" fmla="*/ 1157 w 3824"/>
              <a:gd name="T37" fmla="*/ 626 h 2095"/>
              <a:gd name="T38" fmla="*/ 1210 w 3824"/>
              <a:gd name="T39" fmla="*/ 671 h 2095"/>
              <a:gd name="T40" fmla="*/ 1273 w 3824"/>
              <a:gd name="T41" fmla="*/ 470 h 2095"/>
              <a:gd name="T42" fmla="*/ 1341 w 3824"/>
              <a:gd name="T43" fmla="*/ 564 h 2095"/>
              <a:gd name="T44" fmla="*/ 1394 w 3824"/>
              <a:gd name="T45" fmla="*/ 597 h 2095"/>
              <a:gd name="T46" fmla="*/ 1456 w 3824"/>
              <a:gd name="T47" fmla="*/ 775 h 2095"/>
              <a:gd name="T48" fmla="*/ 1509 w 3824"/>
              <a:gd name="T49" fmla="*/ 559 h 2095"/>
              <a:gd name="T50" fmla="*/ 1571 w 3824"/>
              <a:gd name="T51" fmla="*/ 420 h 2095"/>
              <a:gd name="T52" fmla="*/ 1635 w 3824"/>
              <a:gd name="T53" fmla="*/ 163 h 2095"/>
              <a:gd name="T54" fmla="*/ 1686 w 3824"/>
              <a:gd name="T55" fmla="*/ 158 h 2095"/>
              <a:gd name="T56" fmla="*/ 1755 w 3824"/>
              <a:gd name="T57" fmla="*/ 487 h 2095"/>
              <a:gd name="T58" fmla="*/ 1818 w 3824"/>
              <a:gd name="T59" fmla="*/ 219 h 2095"/>
              <a:gd name="T60" fmla="*/ 1870 w 3824"/>
              <a:gd name="T61" fmla="*/ 122 h 2095"/>
              <a:gd name="T62" fmla="*/ 1938 w 3824"/>
              <a:gd name="T63" fmla="*/ 165 h 2095"/>
              <a:gd name="T64" fmla="*/ 2006 w 3824"/>
              <a:gd name="T65" fmla="*/ 377 h 2095"/>
              <a:gd name="T66" fmla="*/ 2059 w 3824"/>
              <a:gd name="T67" fmla="*/ 627 h 2095"/>
              <a:gd name="T68" fmla="*/ 2121 w 3824"/>
              <a:gd name="T69" fmla="*/ 360 h 2095"/>
              <a:gd name="T70" fmla="*/ 2190 w 3824"/>
              <a:gd name="T71" fmla="*/ 845 h 2095"/>
              <a:gd name="T72" fmla="*/ 2242 w 3824"/>
              <a:gd name="T73" fmla="*/ 804 h 2095"/>
              <a:gd name="T74" fmla="*/ 2305 w 3824"/>
              <a:gd name="T75" fmla="*/ 754 h 2095"/>
              <a:gd name="T76" fmla="*/ 2367 w 3824"/>
              <a:gd name="T77" fmla="*/ 380 h 2095"/>
              <a:gd name="T78" fmla="*/ 2420 w 3824"/>
              <a:gd name="T79" fmla="*/ 509 h 2095"/>
              <a:gd name="T80" fmla="*/ 2488 w 3824"/>
              <a:gd name="T81" fmla="*/ 579 h 2095"/>
              <a:gd name="T82" fmla="*/ 2551 w 3824"/>
              <a:gd name="T83" fmla="*/ 1101 h 2095"/>
              <a:gd name="T84" fmla="*/ 2603 w 3824"/>
              <a:gd name="T85" fmla="*/ 1488 h 2095"/>
              <a:gd name="T86" fmla="*/ 2666 w 3824"/>
              <a:gd name="T87" fmla="*/ 1469 h 2095"/>
              <a:gd name="T88" fmla="*/ 2734 w 3824"/>
              <a:gd name="T89" fmla="*/ 1160 h 2095"/>
              <a:gd name="T90" fmla="*/ 2787 w 3824"/>
              <a:gd name="T91" fmla="*/ 1941 h 2095"/>
              <a:gd name="T92" fmla="*/ 2855 w 3824"/>
              <a:gd name="T93" fmla="*/ 1679 h 2095"/>
              <a:gd name="T94" fmla="*/ 2913 w 3824"/>
              <a:gd name="T95" fmla="*/ 1679 h 2095"/>
              <a:gd name="T96" fmla="*/ 2975 w 3824"/>
              <a:gd name="T97" fmla="*/ 1435 h 2095"/>
              <a:gd name="T98" fmla="*/ 3038 w 3824"/>
              <a:gd name="T99" fmla="*/ 1102 h 2095"/>
              <a:gd name="T100" fmla="*/ 3090 w 3824"/>
              <a:gd name="T101" fmla="*/ 858 h 2095"/>
              <a:gd name="T102" fmla="*/ 3154 w 3824"/>
              <a:gd name="T103" fmla="*/ 1026 h 2095"/>
              <a:gd name="T104" fmla="*/ 3205 w 3824"/>
              <a:gd name="T105" fmla="*/ 1403 h 2095"/>
              <a:gd name="T106" fmla="*/ 3274 w 3824"/>
              <a:gd name="T107" fmla="*/ 1540 h 2095"/>
              <a:gd name="T108" fmla="*/ 3337 w 3824"/>
              <a:gd name="T109" fmla="*/ 1986 h 2095"/>
              <a:gd name="T110" fmla="*/ 3389 w 3824"/>
              <a:gd name="T111" fmla="*/ 1988 h 2095"/>
              <a:gd name="T112" fmla="*/ 3452 w 3824"/>
              <a:gd name="T113" fmla="*/ 1794 h 2095"/>
              <a:gd name="T114" fmla="*/ 3515 w 3824"/>
              <a:gd name="T115" fmla="*/ 1781 h 2095"/>
              <a:gd name="T116" fmla="*/ 3567 w 3824"/>
              <a:gd name="T117" fmla="*/ 1381 h 2095"/>
              <a:gd name="T118" fmla="*/ 3630 w 3824"/>
              <a:gd name="T119" fmla="*/ 1321 h 2095"/>
              <a:gd name="T120" fmla="*/ 3698 w 3824"/>
              <a:gd name="T121" fmla="*/ 1482 h 2095"/>
              <a:gd name="T122" fmla="*/ 3751 w 3824"/>
              <a:gd name="T123" fmla="*/ 1622 h 2095"/>
              <a:gd name="T124" fmla="*/ 3819 w 3824"/>
              <a:gd name="T125" fmla="*/ 1644 h 20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24" h="2095">
                <a:moveTo>
                  <a:pt x="0" y="1788"/>
                </a:moveTo>
                <a:lnTo>
                  <a:pt x="21" y="1883"/>
                </a:lnTo>
                <a:lnTo>
                  <a:pt x="26" y="1838"/>
                </a:lnTo>
                <a:lnTo>
                  <a:pt x="31" y="1801"/>
                </a:lnTo>
                <a:lnTo>
                  <a:pt x="37" y="1705"/>
                </a:lnTo>
                <a:lnTo>
                  <a:pt x="42" y="1670"/>
                </a:lnTo>
                <a:lnTo>
                  <a:pt x="58" y="1713"/>
                </a:lnTo>
                <a:lnTo>
                  <a:pt x="63" y="1710"/>
                </a:lnTo>
                <a:lnTo>
                  <a:pt x="68" y="1695"/>
                </a:lnTo>
                <a:lnTo>
                  <a:pt x="73" y="1720"/>
                </a:lnTo>
                <a:lnTo>
                  <a:pt x="79" y="1767"/>
                </a:lnTo>
                <a:lnTo>
                  <a:pt x="99" y="1714"/>
                </a:lnTo>
                <a:lnTo>
                  <a:pt x="105" y="1623"/>
                </a:lnTo>
                <a:lnTo>
                  <a:pt x="110" y="1621"/>
                </a:lnTo>
                <a:lnTo>
                  <a:pt x="116" y="1641"/>
                </a:lnTo>
                <a:lnTo>
                  <a:pt x="131" y="1617"/>
                </a:lnTo>
                <a:lnTo>
                  <a:pt x="137" y="1627"/>
                </a:lnTo>
                <a:lnTo>
                  <a:pt x="141" y="1797"/>
                </a:lnTo>
                <a:lnTo>
                  <a:pt x="146" y="1734"/>
                </a:lnTo>
                <a:lnTo>
                  <a:pt x="152" y="1859"/>
                </a:lnTo>
                <a:lnTo>
                  <a:pt x="167" y="1757"/>
                </a:lnTo>
                <a:lnTo>
                  <a:pt x="173" y="1667"/>
                </a:lnTo>
                <a:lnTo>
                  <a:pt x="178" y="1660"/>
                </a:lnTo>
                <a:lnTo>
                  <a:pt x="184" y="1589"/>
                </a:lnTo>
                <a:lnTo>
                  <a:pt x="189" y="1563"/>
                </a:lnTo>
                <a:lnTo>
                  <a:pt x="204" y="1513"/>
                </a:lnTo>
                <a:lnTo>
                  <a:pt x="210" y="1521"/>
                </a:lnTo>
                <a:lnTo>
                  <a:pt x="214" y="1523"/>
                </a:lnTo>
                <a:lnTo>
                  <a:pt x="220" y="1512"/>
                </a:lnTo>
                <a:lnTo>
                  <a:pt x="225" y="1481"/>
                </a:lnTo>
                <a:lnTo>
                  <a:pt x="246" y="1484"/>
                </a:lnTo>
                <a:lnTo>
                  <a:pt x="252" y="1486"/>
                </a:lnTo>
                <a:lnTo>
                  <a:pt x="257" y="1516"/>
                </a:lnTo>
                <a:lnTo>
                  <a:pt x="262" y="1529"/>
                </a:lnTo>
                <a:lnTo>
                  <a:pt x="278" y="1581"/>
                </a:lnTo>
                <a:lnTo>
                  <a:pt x="283" y="1572"/>
                </a:lnTo>
                <a:lnTo>
                  <a:pt x="288" y="1497"/>
                </a:lnTo>
                <a:lnTo>
                  <a:pt x="293" y="1662"/>
                </a:lnTo>
                <a:lnTo>
                  <a:pt x="299" y="1693"/>
                </a:lnTo>
                <a:lnTo>
                  <a:pt x="314" y="1537"/>
                </a:lnTo>
                <a:lnTo>
                  <a:pt x="320" y="1591"/>
                </a:lnTo>
                <a:lnTo>
                  <a:pt x="325" y="1678"/>
                </a:lnTo>
                <a:lnTo>
                  <a:pt x="330" y="1766"/>
                </a:lnTo>
                <a:lnTo>
                  <a:pt x="335" y="1640"/>
                </a:lnTo>
                <a:lnTo>
                  <a:pt x="351" y="1676"/>
                </a:lnTo>
                <a:lnTo>
                  <a:pt x="357" y="1582"/>
                </a:lnTo>
                <a:lnTo>
                  <a:pt x="361" y="1542"/>
                </a:lnTo>
                <a:lnTo>
                  <a:pt x="367" y="1473"/>
                </a:lnTo>
                <a:lnTo>
                  <a:pt x="372" y="1466"/>
                </a:lnTo>
                <a:lnTo>
                  <a:pt x="387" y="1422"/>
                </a:lnTo>
                <a:lnTo>
                  <a:pt x="393" y="1433"/>
                </a:lnTo>
                <a:lnTo>
                  <a:pt x="398" y="1413"/>
                </a:lnTo>
                <a:lnTo>
                  <a:pt x="404" y="1513"/>
                </a:lnTo>
                <a:lnTo>
                  <a:pt x="408" y="1518"/>
                </a:lnTo>
                <a:lnTo>
                  <a:pt x="425" y="1471"/>
                </a:lnTo>
                <a:lnTo>
                  <a:pt x="430" y="1522"/>
                </a:lnTo>
                <a:lnTo>
                  <a:pt x="435" y="1559"/>
                </a:lnTo>
                <a:lnTo>
                  <a:pt x="440" y="1524"/>
                </a:lnTo>
                <a:lnTo>
                  <a:pt x="445" y="1412"/>
                </a:lnTo>
                <a:lnTo>
                  <a:pt x="461" y="1418"/>
                </a:lnTo>
                <a:lnTo>
                  <a:pt x="466" y="1439"/>
                </a:lnTo>
                <a:lnTo>
                  <a:pt x="472" y="1415"/>
                </a:lnTo>
                <a:lnTo>
                  <a:pt x="477" y="1335"/>
                </a:lnTo>
                <a:lnTo>
                  <a:pt x="498" y="1235"/>
                </a:lnTo>
                <a:lnTo>
                  <a:pt x="502" y="1242"/>
                </a:lnTo>
                <a:lnTo>
                  <a:pt x="508" y="1231"/>
                </a:lnTo>
                <a:lnTo>
                  <a:pt x="513" y="1201"/>
                </a:lnTo>
                <a:lnTo>
                  <a:pt x="519" y="1147"/>
                </a:lnTo>
                <a:lnTo>
                  <a:pt x="534" y="1148"/>
                </a:lnTo>
                <a:lnTo>
                  <a:pt x="540" y="1125"/>
                </a:lnTo>
                <a:lnTo>
                  <a:pt x="545" y="1154"/>
                </a:lnTo>
                <a:lnTo>
                  <a:pt x="551" y="1075"/>
                </a:lnTo>
                <a:lnTo>
                  <a:pt x="555" y="1049"/>
                </a:lnTo>
                <a:lnTo>
                  <a:pt x="571" y="1088"/>
                </a:lnTo>
                <a:lnTo>
                  <a:pt x="576" y="1137"/>
                </a:lnTo>
                <a:lnTo>
                  <a:pt x="581" y="1071"/>
                </a:lnTo>
                <a:lnTo>
                  <a:pt x="587" y="1137"/>
                </a:lnTo>
                <a:lnTo>
                  <a:pt x="592" y="1059"/>
                </a:lnTo>
                <a:lnTo>
                  <a:pt x="608" y="1047"/>
                </a:lnTo>
                <a:lnTo>
                  <a:pt x="613" y="1048"/>
                </a:lnTo>
                <a:lnTo>
                  <a:pt x="618" y="1054"/>
                </a:lnTo>
                <a:lnTo>
                  <a:pt x="623" y="1005"/>
                </a:lnTo>
                <a:lnTo>
                  <a:pt x="628" y="1057"/>
                </a:lnTo>
                <a:lnTo>
                  <a:pt x="645" y="1038"/>
                </a:lnTo>
                <a:lnTo>
                  <a:pt x="649" y="1086"/>
                </a:lnTo>
                <a:lnTo>
                  <a:pt x="655" y="1080"/>
                </a:lnTo>
                <a:lnTo>
                  <a:pt x="660" y="1023"/>
                </a:lnTo>
                <a:lnTo>
                  <a:pt x="666" y="969"/>
                </a:lnTo>
                <a:lnTo>
                  <a:pt x="681" y="1045"/>
                </a:lnTo>
                <a:lnTo>
                  <a:pt x="686" y="1107"/>
                </a:lnTo>
                <a:lnTo>
                  <a:pt x="692" y="1260"/>
                </a:lnTo>
                <a:lnTo>
                  <a:pt x="696" y="1175"/>
                </a:lnTo>
                <a:lnTo>
                  <a:pt x="702" y="1070"/>
                </a:lnTo>
                <a:lnTo>
                  <a:pt x="718" y="1088"/>
                </a:lnTo>
                <a:lnTo>
                  <a:pt x="723" y="1149"/>
                </a:lnTo>
                <a:lnTo>
                  <a:pt x="728" y="1169"/>
                </a:lnTo>
                <a:lnTo>
                  <a:pt x="733" y="1096"/>
                </a:lnTo>
                <a:lnTo>
                  <a:pt x="739" y="1100"/>
                </a:lnTo>
                <a:lnTo>
                  <a:pt x="754" y="1030"/>
                </a:lnTo>
                <a:lnTo>
                  <a:pt x="760" y="1046"/>
                </a:lnTo>
                <a:lnTo>
                  <a:pt x="765" y="1032"/>
                </a:lnTo>
                <a:lnTo>
                  <a:pt x="770" y="1024"/>
                </a:lnTo>
                <a:lnTo>
                  <a:pt x="775" y="1018"/>
                </a:lnTo>
                <a:lnTo>
                  <a:pt x="796" y="1022"/>
                </a:lnTo>
                <a:lnTo>
                  <a:pt x="801" y="1011"/>
                </a:lnTo>
                <a:lnTo>
                  <a:pt x="807" y="1037"/>
                </a:lnTo>
                <a:lnTo>
                  <a:pt x="812" y="974"/>
                </a:lnTo>
                <a:lnTo>
                  <a:pt x="828" y="979"/>
                </a:lnTo>
                <a:lnTo>
                  <a:pt x="833" y="978"/>
                </a:lnTo>
                <a:lnTo>
                  <a:pt x="839" y="991"/>
                </a:lnTo>
                <a:lnTo>
                  <a:pt x="843" y="957"/>
                </a:lnTo>
                <a:lnTo>
                  <a:pt x="848" y="944"/>
                </a:lnTo>
                <a:lnTo>
                  <a:pt x="864" y="930"/>
                </a:lnTo>
                <a:lnTo>
                  <a:pt x="869" y="945"/>
                </a:lnTo>
                <a:lnTo>
                  <a:pt x="875" y="984"/>
                </a:lnTo>
                <a:lnTo>
                  <a:pt x="880" y="987"/>
                </a:lnTo>
                <a:lnTo>
                  <a:pt x="886" y="1082"/>
                </a:lnTo>
                <a:lnTo>
                  <a:pt x="901" y="982"/>
                </a:lnTo>
                <a:lnTo>
                  <a:pt x="906" y="945"/>
                </a:lnTo>
                <a:lnTo>
                  <a:pt x="912" y="953"/>
                </a:lnTo>
                <a:lnTo>
                  <a:pt x="916" y="910"/>
                </a:lnTo>
                <a:lnTo>
                  <a:pt x="922" y="886"/>
                </a:lnTo>
                <a:lnTo>
                  <a:pt x="937" y="869"/>
                </a:lnTo>
                <a:lnTo>
                  <a:pt x="943" y="867"/>
                </a:lnTo>
                <a:lnTo>
                  <a:pt x="948" y="857"/>
                </a:lnTo>
                <a:lnTo>
                  <a:pt x="954" y="819"/>
                </a:lnTo>
                <a:lnTo>
                  <a:pt x="959" y="763"/>
                </a:lnTo>
                <a:lnTo>
                  <a:pt x="980" y="779"/>
                </a:lnTo>
                <a:lnTo>
                  <a:pt x="985" y="754"/>
                </a:lnTo>
                <a:lnTo>
                  <a:pt x="990" y="817"/>
                </a:lnTo>
                <a:lnTo>
                  <a:pt x="995" y="734"/>
                </a:lnTo>
                <a:lnTo>
                  <a:pt x="1011" y="708"/>
                </a:lnTo>
                <a:lnTo>
                  <a:pt x="1016" y="734"/>
                </a:lnTo>
                <a:lnTo>
                  <a:pt x="1021" y="726"/>
                </a:lnTo>
                <a:lnTo>
                  <a:pt x="1027" y="750"/>
                </a:lnTo>
                <a:lnTo>
                  <a:pt x="1032" y="806"/>
                </a:lnTo>
                <a:lnTo>
                  <a:pt x="1048" y="925"/>
                </a:lnTo>
                <a:lnTo>
                  <a:pt x="1053" y="813"/>
                </a:lnTo>
                <a:lnTo>
                  <a:pt x="1058" y="753"/>
                </a:lnTo>
                <a:lnTo>
                  <a:pt x="1063" y="737"/>
                </a:lnTo>
                <a:lnTo>
                  <a:pt x="1069" y="661"/>
                </a:lnTo>
                <a:lnTo>
                  <a:pt x="1084" y="643"/>
                </a:lnTo>
                <a:lnTo>
                  <a:pt x="1089" y="679"/>
                </a:lnTo>
                <a:lnTo>
                  <a:pt x="1095" y="680"/>
                </a:lnTo>
                <a:lnTo>
                  <a:pt x="1100" y="648"/>
                </a:lnTo>
                <a:lnTo>
                  <a:pt x="1105" y="689"/>
                </a:lnTo>
                <a:lnTo>
                  <a:pt x="1121" y="704"/>
                </a:lnTo>
                <a:lnTo>
                  <a:pt x="1127" y="641"/>
                </a:lnTo>
                <a:lnTo>
                  <a:pt x="1131" y="677"/>
                </a:lnTo>
                <a:lnTo>
                  <a:pt x="1137" y="632"/>
                </a:lnTo>
                <a:lnTo>
                  <a:pt x="1142" y="618"/>
                </a:lnTo>
                <a:lnTo>
                  <a:pt x="1157" y="626"/>
                </a:lnTo>
                <a:lnTo>
                  <a:pt x="1163" y="618"/>
                </a:lnTo>
                <a:lnTo>
                  <a:pt x="1168" y="599"/>
                </a:lnTo>
                <a:lnTo>
                  <a:pt x="1174" y="577"/>
                </a:lnTo>
                <a:lnTo>
                  <a:pt x="1178" y="564"/>
                </a:lnTo>
                <a:lnTo>
                  <a:pt x="1195" y="544"/>
                </a:lnTo>
                <a:lnTo>
                  <a:pt x="1200" y="599"/>
                </a:lnTo>
                <a:lnTo>
                  <a:pt x="1204" y="681"/>
                </a:lnTo>
                <a:lnTo>
                  <a:pt x="1210" y="671"/>
                </a:lnTo>
                <a:lnTo>
                  <a:pt x="1215" y="610"/>
                </a:lnTo>
                <a:lnTo>
                  <a:pt x="1231" y="544"/>
                </a:lnTo>
                <a:lnTo>
                  <a:pt x="1236" y="533"/>
                </a:lnTo>
                <a:lnTo>
                  <a:pt x="1242" y="516"/>
                </a:lnTo>
                <a:lnTo>
                  <a:pt x="1247" y="561"/>
                </a:lnTo>
                <a:lnTo>
                  <a:pt x="1252" y="493"/>
                </a:lnTo>
                <a:lnTo>
                  <a:pt x="1268" y="460"/>
                </a:lnTo>
                <a:lnTo>
                  <a:pt x="1273" y="470"/>
                </a:lnTo>
                <a:lnTo>
                  <a:pt x="1278" y="468"/>
                </a:lnTo>
                <a:lnTo>
                  <a:pt x="1283" y="446"/>
                </a:lnTo>
                <a:lnTo>
                  <a:pt x="1289" y="448"/>
                </a:lnTo>
                <a:lnTo>
                  <a:pt x="1310" y="475"/>
                </a:lnTo>
                <a:lnTo>
                  <a:pt x="1315" y="486"/>
                </a:lnTo>
                <a:lnTo>
                  <a:pt x="1320" y="521"/>
                </a:lnTo>
                <a:lnTo>
                  <a:pt x="1325" y="581"/>
                </a:lnTo>
                <a:lnTo>
                  <a:pt x="1341" y="564"/>
                </a:lnTo>
                <a:lnTo>
                  <a:pt x="1347" y="608"/>
                </a:lnTo>
                <a:lnTo>
                  <a:pt x="1351" y="542"/>
                </a:lnTo>
                <a:lnTo>
                  <a:pt x="1357" y="555"/>
                </a:lnTo>
                <a:lnTo>
                  <a:pt x="1362" y="625"/>
                </a:lnTo>
                <a:lnTo>
                  <a:pt x="1377" y="754"/>
                </a:lnTo>
                <a:lnTo>
                  <a:pt x="1383" y="760"/>
                </a:lnTo>
                <a:lnTo>
                  <a:pt x="1388" y="688"/>
                </a:lnTo>
                <a:lnTo>
                  <a:pt x="1394" y="597"/>
                </a:lnTo>
                <a:lnTo>
                  <a:pt x="1398" y="586"/>
                </a:lnTo>
                <a:lnTo>
                  <a:pt x="1415" y="607"/>
                </a:lnTo>
                <a:lnTo>
                  <a:pt x="1419" y="762"/>
                </a:lnTo>
                <a:lnTo>
                  <a:pt x="1425" y="751"/>
                </a:lnTo>
                <a:lnTo>
                  <a:pt x="1430" y="840"/>
                </a:lnTo>
                <a:lnTo>
                  <a:pt x="1435" y="755"/>
                </a:lnTo>
                <a:lnTo>
                  <a:pt x="1451" y="853"/>
                </a:lnTo>
                <a:lnTo>
                  <a:pt x="1456" y="775"/>
                </a:lnTo>
                <a:lnTo>
                  <a:pt x="1462" y="744"/>
                </a:lnTo>
                <a:lnTo>
                  <a:pt x="1467" y="682"/>
                </a:lnTo>
                <a:lnTo>
                  <a:pt x="1472" y="696"/>
                </a:lnTo>
                <a:lnTo>
                  <a:pt x="1488" y="748"/>
                </a:lnTo>
                <a:lnTo>
                  <a:pt x="1492" y="766"/>
                </a:lnTo>
                <a:lnTo>
                  <a:pt x="1498" y="743"/>
                </a:lnTo>
                <a:lnTo>
                  <a:pt x="1503" y="615"/>
                </a:lnTo>
                <a:lnTo>
                  <a:pt x="1509" y="559"/>
                </a:lnTo>
                <a:lnTo>
                  <a:pt x="1524" y="533"/>
                </a:lnTo>
                <a:lnTo>
                  <a:pt x="1530" y="476"/>
                </a:lnTo>
                <a:lnTo>
                  <a:pt x="1535" y="447"/>
                </a:lnTo>
                <a:lnTo>
                  <a:pt x="1540" y="424"/>
                </a:lnTo>
                <a:lnTo>
                  <a:pt x="1545" y="432"/>
                </a:lnTo>
                <a:lnTo>
                  <a:pt x="1561" y="395"/>
                </a:lnTo>
                <a:lnTo>
                  <a:pt x="1566" y="381"/>
                </a:lnTo>
                <a:lnTo>
                  <a:pt x="1571" y="420"/>
                </a:lnTo>
                <a:lnTo>
                  <a:pt x="1577" y="344"/>
                </a:lnTo>
                <a:lnTo>
                  <a:pt x="1582" y="328"/>
                </a:lnTo>
                <a:lnTo>
                  <a:pt x="1598" y="314"/>
                </a:lnTo>
                <a:lnTo>
                  <a:pt x="1603" y="285"/>
                </a:lnTo>
                <a:lnTo>
                  <a:pt x="1608" y="233"/>
                </a:lnTo>
                <a:lnTo>
                  <a:pt x="1613" y="201"/>
                </a:lnTo>
                <a:lnTo>
                  <a:pt x="1618" y="170"/>
                </a:lnTo>
                <a:lnTo>
                  <a:pt x="1635" y="163"/>
                </a:lnTo>
                <a:lnTo>
                  <a:pt x="1639" y="191"/>
                </a:lnTo>
                <a:lnTo>
                  <a:pt x="1645" y="257"/>
                </a:lnTo>
                <a:lnTo>
                  <a:pt x="1650" y="253"/>
                </a:lnTo>
                <a:lnTo>
                  <a:pt x="1656" y="196"/>
                </a:lnTo>
                <a:lnTo>
                  <a:pt x="1671" y="196"/>
                </a:lnTo>
                <a:lnTo>
                  <a:pt x="1676" y="164"/>
                </a:lnTo>
                <a:lnTo>
                  <a:pt x="1682" y="185"/>
                </a:lnTo>
                <a:lnTo>
                  <a:pt x="1686" y="158"/>
                </a:lnTo>
                <a:lnTo>
                  <a:pt x="1692" y="170"/>
                </a:lnTo>
                <a:lnTo>
                  <a:pt x="1708" y="195"/>
                </a:lnTo>
                <a:lnTo>
                  <a:pt x="1713" y="182"/>
                </a:lnTo>
                <a:lnTo>
                  <a:pt x="1718" y="163"/>
                </a:lnTo>
                <a:lnTo>
                  <a:pt x="1729" y="347"/>
                </a:lnTo>
                <a:lnTo>
                  <a:pt x="1744" y="243"/>
                </a:lnTo>
                <a:lnTo>
                  <a:pt x="1750" y="395"/>
                </a:lnTo>
                <a:lnTo>
                  <a:pt x="1755" y="487"/>
                </a:lnTo>
                <a:lnTo>
                  <a:pt x="1760" y="377"/>
                </a:lnTo>
                <a:lnTo>
                  <a:pt x="1765" y="443"/>
                </a:lnTo>
                <a:lnTo>
                  <a:pt x="1781" y="352"/>
                </a:lnTo>
                <a:lnTo>
                  <a:pt x="1786" y="189"/>
                </a:lnTo>
                <a:lnTo>
                  <a:pt x="1791" y="164"/>
                </a:lnTo>
                <a:lnTo>
                  <a:pt x="1797" y="222"/>
                </a:lnTo>
                <a:lnTo>
                  <a:pt x="1802" y="145"/>
                </a:lnTo>
                <a:lnTo>
                  <a:pt x="1818" y="219"/>
                </a:lnTo>
                <a:lnTo>
                  <a:pt x="1823" y="279"/>
                </a:lnTo>
                <a:lnTo>
                  <a:pt x="1829" y="149"/>
                </a:lnTo>
                <a:lnTo>
                  <a:pt x="1833" y="220"/>
                </a:lnTo>
                <a:lnTo>
                  <a:pt x="1838" y="302"/>
                </a:lnTo>
                <a:lnTo>
                  <a:pt x="1854" y="393"/>
                </a:lnTo>
                <a:lnTo>
                  <a:pt x="1859" y="253"/>
                </a:lnTo>
                <a:lnTo>
                  <a:pt x="1865" y="172"/>
                </a:lnTo>
                <a:lnTo>
                  <a:pt x="1870" y="122"/>
                </a:lnTo>
                <a:lnTo>
                  <a:pt x="1891" y="9"/>
                </a:lnTo>
                <a:lnTo>
                  <a:pt x="1896" y="17"/>
                </a:lnTo>
                <a:lnTo>
                  <a:pt x="1902" y="6"/>
                </a:lnTo>
                <a:lnTo>
                  <a:pt x="1906" y="31"/>
                </a:lnTo>
                <a:lnTo>
                  <a:pt x="1912" y="53"/>
                </a:lnTo>
                <a:lnTo>
                  <a:pt x="1927" y="0"/>
                </a:lnTo>
                <a:lnTo>
                  <a:pt x="1933" y="6"/>
                </a:lnTo>
                <a:lnTo>
                  <a:pt x="1938" y="165"/>
                </a:lnTo>
                <a:lnTo>
                  <a:pt x="1944" y="173"/>
                </a:lnTo>
                <a:lnTo>
                  <a:pt x="1949" y="205"/>
                </a:lnTo>
                <a:lnTo>
                  <a:pt x="1964" y="217"/>
                </a:lnTo>
                <a:lnTo>
                  <a:pt x="1970" y="144"/>
                </a:lnTo>
                <a:lnTo>
                  <a:pt x="1974" y="121"/>
                </a:lnTo>
                <a:lnTo>
                  <a:pt x="1980" y="236"/>
                </a:lnTo>
                <a:lnTo>
                  <a:pt x="1985" y="229"/>
                </a:lnTo>
                <a:lnTo>
                  <a:pt x="2006" y="377"/>
                </a:lnTo>
                <a:lnTo>
                  <a:pt x="2012" y="453"/>
                </a:lnTo>
                <a:lnTo>
                  <a:pt x="2017" y="540"/>
                </a:lnTo>
                <a:lnTo>
                  <a:pt x="2022" y="685"/>
                </a:lnTo>
                <a:lnTo>
                  <a:pt x="2038" y="664"/>
                </a:lnTo>
                <a:lnTo>
                  <a:pt x="2043" y="757"/>
                </a:lnTo>
                <a:lnTo>
                  <a:pt x="2048" y="767"/>
                </a:lnTo>
                <a:lnTo>
                  <a:pt x="2053" y="807"/>
                </a:lnTo>
                <a:lnTo>
                  <a:pt x="2059" y="627"/>
                </a:lnTo>
                <a:lnTo>
                  <a:pt x="2074" y="483"/>
                </a:lnTo>
                <a:lnTo>
                  <a:pt x="2079" y="429"/>
                </a:lnTo>
                <a:lnTo>
                  <a:pt x="2085" y="356"/>
                </a:lnTo>
                <a:lnTo>
                  <a:pt x="2090" y="548"/>
                </a:lnTo>
                <a:lnTo>
                  <a:pt x="2095" y="509"/>
                </a:lnTo>
                <a:lnTo>
                  <a:pt x="2111" y="538"/>
                </a:lnTo>
                <a:lnTo>
                  <a:pt x="2117" y="472"/>
                </a:lnTo>
                <a:lnTo>
                  <a:pt x="2121" y="360"/>
                </a:lnTo>
                <a:lnTo>
                  <a:pt x="2127" y="502"/>
                </a:lnTo>
                <a:lnTo>
                  <a:pt x="2132" y="649"/>
                </a:lnTo>
                <a:lnTo>
                  <a:pt x="2147" y="679"/>
                </a:lnTo>
                <a:lnTo>
                  <a:pt x="2153" y="559"/>
                </a:lnTo>
                <a:lnTo>
                  <a:pt x="2158" y="552"/>
                </a:lnTo>
                <a:lnTo>
                  <a:pt x="2164" y="715"/>
                </a:lnTo>
                <a:lnTo>
                  <a:pt x="2168" y="769"/>
                </a:lnTo>
                <a:lnTo>
                  <a:pt x="2190" y="845"/>
                </a:lnTo>
                <a:lnTo>
                  <a:pt x="2194" y="981"/>
                </a:lnTo>
                <a:lnTo>
                  <a:pt x="2200" y="873"/>
                </a:lnTo>
                <a:lnTo>
                  <a:pt x="2205" y="708"/>
                </a:lnTo>
                <a:lnTo>
                  <a:pt x="2221" y="726"/>
                </a:lnTo>
                <a:lnTo>
                  <a:pt x="2226" y="842"/>
                </a:lnTo>
                <a:lnTo>
                  <a:pt x="2232" y="705"/>
                </a:lnTo>
                <a:lnTo>
                  <a:pt x="2237" y="744"/>
                </a:lnTo>
                <a:lnTo>
                  <a:pt x="2242" y="804"/>
                </a:lnTo>
                <a:lnTo>
                  <a:pt x="2258" y="1023"/>
                </a:lnTo>
                <a:lnTo>
                  <a:pt x="2263" y="1075"/>
                </a:lnTo>
                <a:lnTo>
                  <a:pt x="2268" y="891"/>
                </a:lnTo>
                <a:lnTo>
                  <a:pt x="2273" y="923"/>
                </a:lnTo>
                <a:lnTo>
                  <a:pt x="2279" y="1018"/>
                </a:lnTo>
                <a:lnTo>
                  <a:pt x="2294" y="1072"/>
                </a:lnTo>
                <a:lnTo>
                  <a:pt x="2300" y="918"/>
                </a:lnTo>
                <a:lnTo>
                  <a:pt x="2305" y="754"/>
                </a:lnTo>
                <a:lnTo>
                  <a:pt x="2310" y="661"/>
                </a:lnTo>
                <a:lnTo>
                  <a:pt x="2315" y="573"/>
                </a:lnTo>
                <a:lnTo>
                  <a:pt x="2331" y="576"/>
                </a:lnTo>
                <a:lnTo>
                  <a:pt x="2336" y="490"/>
                </a:lnTo>
                <a:lnTo>
                  <a:pt x="2341" y="585"/>
                </a:lnTo>
                <a:lnTo>
                  <a:pt x="2347" y="475"/>
                </a:lnTo>
                <a:lnTo>
                  <a:pt x="2352" y="436"/>
                </a:lnTo>
                <a:lnTo>
                  <a:pt x="2367" y="380"/>
                </a:lnTo>
                <a:lnTo>
                  <a:pt x="2373" y="283"/>
                </a:lnTo>
                <a:lnTo>
                  <a:pt x="2378" y="333"/>
                </a:lnTo>
                <a:lnTo>
                  <a:pt x="2384" y="457"/>
                </a:lnTo>
                <a:lnTo>
                  <a:pt x="2388" y="431"/>
                </a:lnTo>
                <a:lnTo>
                  <a:pt x="2405" y="368"/>
                </a:lnTo>
                <a:lnTo>
                  <a:pt x="2409" y="467"/>
                </a:lnTo>
                <a:lnTo>
                  <a:pt x="2415" y="541"/>
                </a:lnTo>
                <a:lnTo>
                  <a:pt x="2420" y="509"/>
                </a:lnTo>
                <a:lnTo>
                  <a:pt x="2425" y="530"/>
                </a:lnTo>
                <a:lnTo>
                  <a:pt x="2441" y="660"/>
                </a:lnTo>
                <a:lnTo>
                  <a:pt x="2446" y="685"/>
                </a:lnTo>
                <a:lnTo>
                  <a:pt x="2452" y="601"/>
                </a:lnTo>
                <a:lnTo>
                  <a:pt x="2456" y="694"/>
                </a:lnTo>
                <a:lnTo>
                  <a:pt x="2478" y="695"/>
                </a:lnTo>
                <a:lnTo>
                  <a:pt x="2482" y="574"/>
                </a:lnTo>
                <a:lnTo>
                  <a:pt x="2488" y="579"/>
                </a:lnTo>
                <a:lnTo>
                  <a:pt x="2493" y="692"/>
                </a:lnTo>
                <a:lnTo>
                  <a:pt x="2499" y="902"/>
                </a:lnTo>
                <a:lnTo>
                  <a:pt x="2514" y="859"/>
                </a:lnTo>
                <a:lnTo>
                  <a:pt x="2520" y="1068"/>
                </a:lnTo>
                <a:lnTo>
                  <a:pt x="2525" y="1052"/>
                </a:lnTo>
                <a:lnTo>
                  <a:pt x="2530" y="875"/>
                </a:lnTo>
                <a:lnTo>
                  <a:pt x="2535" y="1142"/>
                </a:lnTo>
                <a:lnTo>
                  <a:pt x="2551" y="1101"/>
                </a:lnTo>
                <a:lnTo>
                  <a:pt x="2556" y="1067"/>
                </a:lnTo>
                <a:lnTo>
                  <a:pt x="2561" y="853"/>
                </a:lnTo>
                <a:lnTo>
                  <a:pt x="2567" y="1116"/>
                </a:lnTo>
                <a:lnTo>
                  <a:pt x="2572" y="1157"/>
                </a:lnTo>
                <a:lnTo>
                  <a:pt x="2588" y="1384"/>
                </a:lnTo>
                <a:lnTo>
                  <a:pt x="2593" y="1366"/>
                </a:lnTo>
                <a:lnTo>
                  <a:pt x="2598" y="1480"/>
                </a:lnTo>
                <a:lnTo>
                  <a:pt x="2603" y="1488"/>
                </a:lnTo>
                <a:lnTo>
                  <a:pt x="2608" y="1328"/>
                </a:lnTo>
                <a:lnTo>
                  <a:pt x="2625" y="1355"/>
                </a:lnTo>
                <a:lnTo>
                  <a:pt x="2629" y="1216"/>
                </a:lnTo>
                <a:lnTo>
                  <a:pt x="2635" y="1500"/>
                </a:lnTo>
                <a:lnTo>
                  <a:pt x="2640" y="1539"/>
                </a:lnTo>
                <a:lnTo>
                  <a:pt x="2646" y="1538"/>
                </a:lnTo>
                <a:lnTo>
                  <a:pt x="2661" y="1413"/>
                </a:lnTo>
                <a:lnTo>
                  <a:pt x="2666" y="1469"/>
                </a:lnTo>
                <a:lnTo>
                  <a:pt x="2672" y="1405"/>
                </a:lnTo>
                <a:lnTo>
                  <a:pt x="2676" y="1269"/>
                </a:lnTo>
                <a:lnTo>
                  <a:pt x="2682" y="1097"/>
                </a:lnTo>
                <a:lnTo>
                  <a:pt x="2703" y="1142"/>
                </a:lnTo>
                <a:lnTo>
                  <a:pt x="2708" y="1194"/>
                </a:lnTo>
                <a:lnTo>
                  <a:pt x="2713" y="1065"/>
                </a:lnTo>
                <a:lnTo>
                  <a:pt x="2719" y="1182"/>
                </a:lnTo>
                <a:lnTo>
                  <a:pt x="2734" y="1160"/>
                </a:lnTo>
                <a:lnTo>
                  <a:pt x="2740" y="1093"/>
                </a:lnTo>
                <a:lnTo>
                  <a:pt x="2745" y="1169"/>
                </a:lnTo>
                <a:lnTo>
                  <a:pt x="2750" y="1338"/>
                </a:lnTo>
                <a:lnTo>
                  <a:pt x="2755" y="1539"/>
                </a:lnTo>
                <a:lnTo>
                  <a:pt x="2770" y="1798"/>
                </a:lnTo>
                <a:lnTo>
                  <a:pt x="2776" y="1823"/>
                </a:lnTo>
                <a:lnTo>
                  <a:pt x="2781" y="1729"/>
                </a:lnTo>
                <a:lnTo>
                  <a:pt x="2787" y="1941"/>
                </a:lnTo>
                <a:lnTo>
                  <a:pt x="2792" y="1927"/>
                </a:lnTo>
                <a:lnTo>
                  <a:pt x="2813" y="1773"/>
                </a:lnTo>
                <a:lnTo>
                  <a:pt x="2818" y="1781"/>
                </a:lnTo>
                <a:lnTo>
                  <a:pt x="2823" y="1720"/>
                </a:lnTo>
                <a:lnTo>
                  <a:pt x="2828" y="1520"/>
                </a:lnTo>
                <a:lnTo>
                  <a:pt x="2844" y="1540"/>
                </a:lnTo>
                <a:lnTo>
                  <a:pt x="2849" y="1675"/>
                </a:lnTo>
                <a:lnTo>
                  <a:pt x="2855" y="1679"/>
                </a:lnTo>
                <a:lnTo>
                  <a:pt x="2860" y="1737"/>
                </a:lnTo>
                <a:lnTo>
                  <a:pt x="2866" y="1669"/>
                </a:lnTo>
                <a:lnTo>
                  <a:pt x="2870" y="1658"/>
                </a:lnTo>
                <a:lnTo>
                  <a:pt x="2891" y="1634"/>
                </a:lnTo>
                <a:lnTo>
                  <a:pt x="2896" y="1535"/>
                </a:lnTo>
                <a:lnTo>
                  <a:pt x="2902" y="1541"/>
                </a:lnTo>
                <a:lnTo>
                  <a:pt x="2907" y="1619"/>
                </a:lnTo>
                <a:lnTo>
                  <a:pt x="2913" y="1679"/>
                </a:lnTo>
                <a:lnTo>
                  <a:pt x="2928" y="1709"/>
                </a:lnTo>
                <a:lnTo>
                  <a:pt x="2934" y="1728"/>
                </a:lnTo>
                <a:lnTo>
                  <a:pt x="2939" y="1604"/>
                </a:lnTo>
                <a:lnTo>
                  <a:pt x="2944" y="1659"/>
                </a:lnTo>
                <a:lnTo>
                  <a:pt x="2949" y="1478"/>
                </a:lnTo>
                <a:lnTo>
                  <a:pt x="2964" y="1437"/>
                </a:lnTo>
                <a:lnTo>
                  <a:pt x="2970" y="1370"/>
                </a:lnTo>
                <a:lnTo>
                  <a:pt x="2975" y="1435"/>
                </a:lnTo>
                <a:lnTo>
                  <a:pt x="2981" y="1426"/>
                </a:lnTo>
                <a:lnTo>
                  <a:pt x="2986" y="1504"/>
                </a:lnTo>
                <a:lnTo>
                  <a:pt x="3002" y="1328"/>
                </a:lnTo>
                <a:lnTo>
                  <a:pt x="3007" y="1244"/>
                </a:lnTo>
                <a:lnTo>
                  <a:pt x="3011" y="1145"/>
                </a:lnTo>
                <a:lnTo>
                  <a:pt x="3017" y="1165"/>
                </a:lnTo>
                <a:lnTo>
                  <a:pt x="3022" y="1212"/>
                </a:lnTo>
                <a:lnTo>
                  <a:pt x="3038" y="1102"/>
                </a:lnTo>
                <a:lnTo>
                  <a:pt x="3043" y="1107"/>
                </a:lnTo>
                <a:lnTo>
                  <a:pt x="3049" y="1119"/>
                </a:lnTo>
                <a:lnTo>
                  <a:pt x="3054" y="1128"/>
                </a:lnTo>
                <a:lnTo>
                  <a:pt x="3059" y="1158"/>
                </a:lnTo>
                <a:lnTo>
                  <a:pt x="3075" y="1007"/>
                </a:lnTo>
                <a:lnTo>
                  <a:pt x="3080" y="1012"/>
                </a:lnTo>
                <a:lnTo>
                  <a:pt x="3085" y="887"/>
                </a:lnTo>
                <a:lnTo>
                  <a:pt x="3090" y="858"/>
                </a:lnTo>
                <a:lnTo>
                  <a:pt x="3096" y="844"/>
                </a:lnTo>
                <a:lnTo>
                  <a:pt x="3111" y="898"/>
                </a:lnTo>
                <a:lnTo>
                  <a:pt x="3117" y="881"/>
                </a:lnTo>
                <a:lnTo>
                  <a:pt x="3122" y="976"/>
                </a:lnTo>
                <a:lnTo>
                  <a:pt x="3127" y="1131"/>
                </a:lnTo>
                <a:lnTo>
                  <a:pt x="3132" y="1147"/>
                </a:lnTo>
                <a:lnTo>
                  <a:pt x="3148" y="1126"/>
                </a:lnTo>
                <a:lnTo>
                  <a:pt x="3154" y="1026"/>
                </a:lnTo>
                <a:lnTo>
                  <a:pt x="3158" y="1269"/>
                </a:lnTo>
                <a:lnTo>
                  <a:pt x="3164" y="1315"/>
                </a:lnTo>
                <a:lnTo>
                  <a:pt x="3169" y="1392"/>
                </a:lnTo>
                <a:lnTo>
                  <a:pt x="3184" y="1446"/>
                </a:lnTo>
                <a:lnTo>
                  <a:pt x="3190" y="1426"/>
                </a:lnTo>
                <a:lnTo>
                  <a:pt x="3195" y="1499"/>
                </a:lnTo>
                <a:lnTo>
                  <a:pt x="3201" y="1526"/>
                </a:lnTo>
                <a:lnTo>
                  <a:pt x="3205" y="1403"/>
                </a:lnTo>
                <a:lnTo>
                  <a:pt x="3227" y="1358"/>
                </a:lnTo>
                <a:lnTo>
                  <a:pt x="3232" y="1253"/>
                </a:lnTo>
                <a:lnTo>
                  <a:pt x="3237" y="1179"/>
                </a:lnTo>
                <a:lnTo>
                  <a:pt x="3242" y="1484"/>
                </a:lnTo>
                <a:lnTo>
                  <a:pt x="3258" y="1461"/>
                </a:lnTo>
                <a:lnTo>
                  <a:pt x="3263" y="1538"/>
                </a:lnTo>
                <a:lnTo>
                  <a:pt x="3269" y="1586"/>
                </a:lnTo>
                <a:lnTo>
                  <a:pt x="3274" y="1540"/>
                </a:lnTo>
                <a:lnTo>
                  <a:pt x="3279" y="1616"/>
                </a:lnTo>
                <a:lnTo>
                  <a:pt x="3295" y="1729"/>
                </a:lnTo>
                <a:lnTo>
                  <a:pt x="3300" y="1784"/>
                </a:lnTo>
                <a:lnTo>
                  <a:pt x="3305" y="1895"/>
                </a:lnTo>
                <a:lnTo>
                  <a:pt x="3310" y="1961"/>
                </a:lnTo>
                <a:lnTo>
                  <a:pt x="3316" y="1974"/>
                </a:lnTo>
                <a:lnTo>
                  <a:pt x="3331" y="1851"/>
                </a:lnTo>
                <a:lnTo>
                  <a:pt x="3337" y="1986"/>
                </a:lnTo>
                <a:lnTo>
                  <a:pt x="3342" y="2081"/>
                </a:lnTo>
                <a:lnTo>
                  <a:pt x="3348" y="2081"/>
                </a:lnTo>
                <a:lnTo>
                  <a:pt x="3352" y="2081"/>
                </a:lnTo>
                <a:lnTo>
                  <a:pt x="3368" y="1741"/>
                </a:lnTo>
                <a:lnTo>
                  <a:pt x="3373" y="1807"/>
                </a:lnTo>
                <a:lnTo>
                  <a:pt x="3378" y="1988"/>
                </a:lnTo>
                <a:lnTo>
                  <a:pt x="3384" y="1988"/>
                </a:lnTo>
                <a:lnTo>
                  <a:pt x="3389" y="1988"/>
                </a:lnTo>
                <a:lnTo>
                  <a:pt x="3405" y="2095"/>
                </a:lnTo>
                <a:lnTo>
                  <a:pt x="3410" y="1936"/>
                </a:lnTo>
                <a:lnTo>
                  <a:pt x="3415" y="2085"/>
                </a:lnTo>
                <a:lnTo>
                  <a:pt x="3421" y="2085"/>
                </a:lnTo>
                <a:lnTo>
                  <a:pt x="3425" y="2085"/>
                </a:lnTo>
                <a:lnTo>
                  <a:pt x="3442" y="1893"/>
                </a:lnTo>
                <a:lnTo>
                  <a:pt x="3446" y="1943"/>
                </a:lnTo>
                <a:lnTo>
                  <a:pt x="3452" y="1794"/>
                </a:lnTo>
                <a:lnTo>
                  <a:pt x="3457" y="1794"/>
                </a:lnTo>
                <a:lnTo>
                  <a:pt x="3463" y="1794"/>
                </a:lnTo>
                <a:lnTo>
                  <a:pt x="3478" y="1659"/>
                </a:lnTo>
                <a:lnTo>
                  <a:pt x="3483" y="1700"/>
                </a:lnTo>
                <a:lnTo>
                  <a:pt x="3489" y="1538"/>
                </a:lnTo>
                <a:lnTo>
                  <a:pt x="3494" y="1538"/>
                </a:lnTo>
                <a:lnTo>
                  <a:pt x="3499" y="1538"/>
                </a:lnTo>
                <a:lnTo>
                  <a:pt x="3515" y="1781"/>
                </a:lnTo>
                <a:lnTo>
                  <a:pt x="3520" y="1849"/>
                </a:lnTo>
                <a:lnTo>
                  <a:pt x="3525" y="1763"/>
                </a:lnTo>
                <a:lnTo>
                  <a:pt x="3530" y="1763"/>
                </a:lnTo>
                <a:lnTo>
                  <a:pt x="3536" y="1763"/>
                </a:lnTo>
                <a:lnTo>
                  <a:pt x="3551" y="1800"/>
                </a:lnTo>
                <a:lnTo>
                  <a:pt x="3557" y="1443"/>
                </a:lnTo>
                <a:lnTo>
                  <a:pt x="3562" y="1381"/>
                </a:lnTo>
                <a:lnTo>
                  <a:pt x="3567" y="1381"/>
                </a:lnTo>
                <a:lnTo>
                  <a:pt x="3572" y="1381"/>
                </a:lnTo>
                <a:lnTo>
                  <a:pt x="3588" y="1439"/>
                </a:lnTo>
                <a:lnTo>
                  <a:pt x="3593" y="1460"/>
                </a:lnTo>
                <a:lnTo>
                  <a:pt x="3598" y="1428"/>
                </a:lnTo>
                <a:lnTo>
                  <a:pt x="3604" y="1428"/>
                </a:lnTo>
                <a:lnTo>
                  <a:pt x="3609" y="1428"/>
                </a:lnTo>
                <a:lnTo>
                  <a:pt x="3625" y="1321"/>
                </a:lnTo>
                <a:lnTo>
                  <a:pt x="3630" y="1321"/>
                </a:lnTo>
                <a:lnTo>
                  <a:pt x="3636" y="1324"/>
                </a:lnTo>
                <a:lnTo>
                  <a:pt x="3645" y="1324"/>
                </a:lnTo>
                <a:lnTo>
                  <a:pt x="3662" y="1231"/>
                </a:lnTo>
                <a:lnTo>
                  <a:pt x="3666" y="1237"/>
                </a:lnTo>
                <a:lnTo>
                  <a:pt x="3672" y="1245"/>
                </a:lnTo>
                <a:lnTo>
                  <a:pt x="3677" y="1245"/>
                </a:lnTo>
                <a:lnTo>
                  <a:pt x="3683" y="1245"/>
                </a:lnTo>
                <a:lnTo>
                  <a:pt x="3698" y="1482"/>
                </a:lnTo>
                <a:lnTo>
                  <a:pt x="3703" y="1432"/>
                </a:lnTo>
                <a:lnTo>
                  <a:pt x="3709" y="1482"/>
                </a:lnTo>
                <a:lnTo>
                  <a:pt x="3713" y="1482"/>
                </a:lnTo>
                <a:lnTo>
                  <a:pt x="3719" y="1482"/>
                </a:lnTo>
                <a:lnTo>
                  <a:pt x="3735" y="1377"/>
                </a:lnTo>
                <a:lnTo>
                  <a:pt x="3740" y="1548"/>
                </a:lnTo>
                <a:lnTo>
                  <a:pt x="3745" y="1622"/>
                </a:lnTo>
                <a:lnTo>
                  <a:pt x="3751" y="1622"/>
                </a:lnTo>
                <a:lnTo>
                  <a:pt x="3756" y="1622"/>
                </a:lnTo>
                <a:lnTo>
                  <a:pt x="3771" y="1578"/>
                </a:lnTo>
                <a:lnTo>
                  <a:pt x="3777" y="1674"/>
                </a:lnTo>
                <a:lnTo>
                  <a:pt x="3782" y="1635"/>
                </a:lnTo>
                <a:lnTo>
                  <a:pt x="3787" y="1635"/>
                </a:lnTo>
                <a:lnTo>
                  <a:pt x="3808" y="1741"/>
                </a:lnTo>
                <a:lnTo>
                  <a:pt x="3813" y="1628"/>
                </a:lnTo>
                <a:lnTo>
                  <a:pt x="3819" y="1644"/>
                </a:lnTo>
                <a:lnTo>
                  <a:pt x="3824" y="1644"/>
                </a:lnTo>
              </a:path>
            </a:pathLst>
          </a:custGeom>
          <a:noFill/>
          <a:ln w="41275"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073" name="Y Axis Right">
            <a:extLst>
              <a:ext uri="{FF2B5EF4-FFF2-40B4-BE49-F238E27FC236}">
                <a16:creationId xmlns:a16="http://schemas.microsoft.com/office/drawing/2014/main" id="{A8DD1A6A-B2A4-42F6-9791-EC63E44FABE5}"/>
              </a:ext>
            </a:extLst>
          </p:cNvPr>
          <p:cNvGrpSpPr/>
          <p:nvPr/>
        </p:nvGrpSpPr>
        <p:grpSpPr>
          <a:xfrm>
            <a:off x="10561638" y="1635125"/>
            <a:ext cx="403957" cy="4033382"/>
            <a:chOff x="10561638" y="1635125"/>
            <a:chExt cx="403957" cy="4033382"/>
          </a:xfrm>
        </p:grpSpPr>
        <p:sp>
          <p:nvSpPr>
            <p:cNvPr id="18" name="Rectangle 15">
              <a:extLst>
                <a:ext uri="{FF2B5EF4-FFF2-40B4-BE49-F238E27FC236}">
                  <a16:creationId xmlns:a16="http://schemas.microsoft.com/office/drawing/2014/main" id="{0A40A9BF-0A71-4E6F-8CA4-E5ED677A13B3}"/>
                </a:ext>
              </a:extLst>
            </p:cNvPr>
            <p:cNvSpPr>
              <a:spLocks noChangeArrowheads="1"/>
            </p:cNvSpPr>
            <p:nvPr/>
          </p:nvSpPr>
          <p:spPr bwMode="auto">
            <a:xfrm>
              <a:off x="10561638" y="5453063"/>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3500</a:t>
              </a:r>
              <a:endParaRPr kumimoji="0" lang="en-US" altLang="en-US" sz="1800" b="0" i="0" u="none" strike="noStrike" cap="none" normalizeH="0" baseline="0">
                <a:ln>
                  <a:noFill/>
                </a:ln>
                <a:solidFill>
                  <a:schemeClr val="accent6"/>
                </a:solidFill>
                <a:effectLst/>
              </a:endParaRPr>
            </a:p>
          </p:txBody>
        </p:sp>
        <p:sp>
          <p:nvSpPr>
            <p:cNvPr id="20" name="Rectangle 16">
              <a:extLst>
                <a:ext uri="{FF2B5EF4-FFF2-40B4-BE49-F238E27FC236}">
                  <a16:creationId xmlns:a16="http://schemas.microsoft.com/office/drawing/2014/main" id="{A5022F66-419E-4809-A34B-9971D9B2F187}"/>
                </a:ext>
              </a:extLst>
            </p:cNvPr>
            <p:cNvSpPr>
              <a:spLocks noChangeArrowheads="1"/>
            </p:cNvSpPr>
            <p:nvPr/>
          </p:nvSpPr>
          <p:spPr bwMode="auto">
            <a:xfrm>
              <a:off x="10561638" y="4905375"/>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3700</a:t>
              </a:r>
              <a:endParaRPr kumimoji="0" lang="en-US" altLang="en-US" sz="1800" b="0" i="0" u="none" strike="noStrike" cap="none" normalizeH="0" baseline="0">
                <a:ln>
                  <a:noFill/>
                </a:ln>
                <a:solidFill>
                  <a:schemeClr val="accent6"/>
                </a:solidFill>
                <a:effectLst/>
              </a:endParaRPr>
            </a:p>
          </p:txBody>
        </p:sp>
        <p:sp>
          <p:nvSpPr>
            <p:cNvPr id="21" name="Rectangle 17">
              <a:extLst>
                <a:ext uri="{FF2B5EF4-FFF2-40B4-BE49-F238E27FC236}">
                  <a16:creationId xmlns:a16="http://schemas.microsoft.com/office/drawing/2014/main" id="{4232EC44-C1B2-489B-9B8F-94FF17081A5A}"/>
                </a:ext>
              </a:extLst>
            </p:cNvPr>
            <p:cNvSpPr>
              <a:spLocks noChangeArrowheads="1"/>
            </p:cNvSpPr>
            <p:nvPr/>
          </p:nvSpPr>
          <p:spPr bwMode="auto">
            <a:xfrm>
              <a:off x="10561638" y="4362450"/>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3900</a:t>
              </a:r>
              <a:endParaRPr kumimoji="0" lang="en-US" altLang="en-US" sz="1800" b="0" i="0" u="none" strike="noStrike" cap="none" normalizeH="0" baseline="0">
                <a:ln>
                  <a:noFill/>
                </a:ln>
                <a:solidFill>
                  <a:schemeClr val="accent6"/>
                </a:solidFill>
                <a:effectLst/>
              </a:endParaRPr>
            </a:p>
          </p:txBody>
        </p:sp>
        <p:sp>
          <p:nvSpPr>
            <p:cNvPr id="23" name="Rectangle 18">
              <a:extLst>
                <a:ext uri="{FF2B5EF4-FFF2-40B4-BE49-F238E27FC236}">
                  <a16:creationId xmlns:a16="http://schemas.microsoft.com/office/drawing/2014/main" id="{B6C54675-A632-4D0B-A1F3-3E63BBEF41E0}"/>
                </a:ext>
              </a:extLst>
            </p:cNvPr>
            <p:cNvSpPr>
              <a:spLocks noChangeArrowheads="1"/>
            </p:cNvSpPr>
            <p:nvPr/>
          </p:nvSpPr>
          <p:spPr bwMode="auto">
            <a:xfrm>
              <a:off x="10561638" y="3814763"/>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4100</a:t>
              </a:r>
              <a:endParaRPr kumimoji="0" lang="en-US" altLang="en-US" sz="1800" b="0" i="0" u="none" strike="noStrike" cap="none" normalizeH="0" baseline="0">
                <a:ln>
                  <a:noFill/>
                </a:ln>
                <a:solidFill>
                  <a:schemeClr val="accent6"/>
                </a:solidFill>
                <a:effectLst/>
              </a:endParaRPr>
            </a:p>
          </p:txBody>
        </p:sp>
        <p:sp>
          <p:nvSpPr>
            <p:cNvPr id="24" name="Rectangle 19">
              <a:extLst>
                <a:ext uri="{FF2B5EF4-FFF2-40B4-BE49-F238E27FC236}">
                  <a16:creationId xmlns:a16="http://schemas.microsoft.com/office/drawing/2014/main" id="{34165428-54E3-4EE7-BE1B-CE2B765CF7C8}"/>
                </a:ext>
              </a:extLst>
            </p:cNvPr>
            <p:cNvSpPr>
              <a:spLocks noChangeArrowheads="1"/>
            </p:cNvSpPr>
            <p:nvPr/>
          </p:nvSpPr>
          <p:spPr bwMode="auto">
            <a:xfrm>
              <a:off x="10561638" y="3268663"/>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4300</a:t>
              </a:r>
              <a:endParaRPr kumimoji="0" lang="en-US" altLang="en-US" sz="1800" b="0" i="0" u="none" strike="noStrike" cap="none" normalizeH="0" baseline="0">
                <a:ln>
                  <a:noFill/>
                </a:ln>
                <a:solidFill>
                  <a:schemeClr val="accent6"/>
                </a:solidFill>
                <a:effectLst/>
              </a:endParaRPr>
            </a:p>
          </p:txBody>
        </p:sp>
        <p:sp>
          <p:nvSpPr>
            <p:cNvPr id="25" name="Rectangle 20">
              <a:extLst>
                <a:ext uri="{FF2B5EF4-FFF2-40B4-BE49-F238E27FC236}">
                  <a16:creationId xmlns:a16="http://schemas.microsoft.com/office/drawing/2014/main" id="{20C31AEA-6021-4185-B03C-1C6C2A80EBC8}"/>
                </a:ext>
              </a:extLst>
            </p:cNvPr>
            <p:cNvSpPr>
              <a:spLocks noChangeArrowheads="1"/>
            </p:cNvSpPr>
            <p:nvPr/>
          </p:nvSpPr>
          <p:spPr bwMode="auto">
            <a:xfrm>
              <a:off x="10561638" y="2725738"/>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accent6"/>
                  </a:solidFill>
                  <a:effectLst/>
                  <a:latin typeface="Roboto" panose="02000000000000000000" pitchFamily="2" charset="0"/>
                </a:rPr>
                <a:t>4500</a:t>
              </a:r>
              <a:endParaRPr kumimoji="0" lang="en-US" altLang="en-US" sz="1800" b="0" i="0" u="none" strike="noStrike" cap="none" normalizeH="0" baseline="0" dirty="0">
                <a:ln>
                  <a:noFill/>
                </a:ln>
                <a:solidFill>
                  <a:schemeClr val="accent6"/>
                </a:solidFill>
                <a:effectLst/>
              </a:endParaRPr>
            </a:p>
          </p:txBody>
        </p:sp>
        <p:sp>
          <p:nvSpPr>
            <p:cNvPr id="27" name="Rectangle 21">
              <a:extLst>
                <a:ext uri="{FF2B5EF4-FFF2-40B4-BE49-F238E27FC236}">
                  <a16:creationId xmlns:a16="http://schemas.microsoft.com/office/drawing/2014/main" id="{F6561298-AF11-4D7C-BE04-ECCA23921D4E}"/>
                </a:ext>
              </a:extLst>
            </p:cNvPr>
            <p:cNvSpPr>
              <a:spLocks noChangeArrowheads="1"/>
            </p:cNvSpPr>
            <p:nvPr/>
          </p:nvSpPr>
          <p:spPr bwMode="auto">
            <a:xfrm>
              <a:off x="10561638" y="2178050"/>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4700</a:t>
              </a:r>
              <a:endParaRPr kumimoji="0" lang="en-US" altLang="en-US" sz="1800" b="0" i="0" u="none" strike="noStrike" cap="none" normalizeH="0" baseline="0">
                <a:ln>
                  <a:noFill/>
                </a:ln>
                <a:solidFill>
                  <a:schemeClr val="accent6"/>
                </a:solidFill>
                <a:effectLst/>
              </a:endParaRPr>
            </a:p>
          </p:txBody>
        </p:sp>
        <p:sp>
          <p:nvSpPr>
            <p:cNvPr id="37" name="Rectangle 22">
              <a:extLst>
                <a:ext uri="{FF2B5EF4-FFF2-40B4-BE49-F238E27FC236}">
                  <a16:creationId xmlns:a16="http://schemas.microsoft.com/office/drawing/2014/main" id="{DCFA4AC1-616A-476D-888B-30DC72ABBDA6}"/>
                </a:ext>
              </a:extLst>
            </p:cNvPr>
            <p:cNvSpPr>
              <a:spLocks noChangeArrowheads="1"/>
            </p:cNvSpPr>
            <p:nvPr/>
          </p:nvSpPr>
          <p:spPr bwMode="auto">
            <a:xfrm>
              <a:off x="10561638" y="1635125"/>
              <a:ext cx="40395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chemeClr val="accent6"/>
                  </a:solidFill>
                  <a:effectLst/>
                  <a:latin typeface="Roboto" panose="02000000000000000000" pitchFamily="2" charset="0"/>
                </a:rPr>
                <a:t>4900</a:t>
              </a:r>
              <a:endParaRPr kumimoji="0" lang="en-US" altLang="en-US" sz="1800" b="0" i="0" u="none" strike="noStrike" cap="none" normalizeH="0" baseline="0">
                <a:ln>
                  <a:noFill/>
                </a:ln>
                <a:solidFill>
                  <a:schemeClr val="accent6"/>
                </a:solidFill>
                <a:effectLst/>
              </a:endParaRPr>
            </a:p>
          </p:txBody>
        </p:sp>
      </p:grpSp>
      <p:grpSp>
        <p:nvGrpSpPr>
          <p:cNvPr id="3072" name="Y Axis Left">
            <a:extLst>
              <a:ext uri="{FF2B5EF4-FFF2-40B4-BE49-F238E27FC236}">
                <a16:creationId xmlns:a16="http://schemas.microsoft.com/office/drawing/2014/main" id="{2185FF9D-472C-42AC-93D6-10FE66311228}"/>
              </a:ext>
            </a:extLst>
          </p:cNvPr>
          <p:cNvGrpSpPr/>
          <p:nvPr/>
        </p:nvGrpSpPr>
        <p:grpSpPr>
          <a:xfrm>
            <a:off x="823913" y="1731963"/>
            <a:ext cx="425450" cy="3981450"/>
            <a:chOff x="823913" y="1731963"/>
            <a:chExt cx="425450" cy="3981450"/>
          </a:xfrm>
        </p:grpSpPr>
        <p:sp>
          <p:nvSpPr>
            <p:cNvPr id="38" name="Rectangle 23">
              <a:extLst>
                <a:ext uri="{FF2B5EF4-FFF2-40B4-BE49-F238E27FC236}">
                  <a16:creationId xmlns:a16="http://schemas.microsoft.com/office/drawing/2014/main" id="{48B24C18-C2AF-4499-BA5B-4C62FDEED882}"/>
                </a:ext>
              </a:extLst>
            </p:cNvPr>
            <p:cNvSpPr>
              <a:spLocks noChangeArrowheads="1"/>
            </p:cNvSpPr>
            <p:nvPr/>
          </p:nvSpPr>
          <p:spPr bwMode="auto">
            <a:xfrm>
              <a:off x="922338" y="5453063"/>
              <a:ext cx="3016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D9D9D9"/>
                  </a:solidFill>
                  <a:effectLst/>
                  <a:latin typeface="Roboto" panose="02000000000000000000" pitchFamily="2" charset="0"/>
                </a:rPr>
                <a:t>95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4">
              <a:extLst>
                <a:ext uri="{FF2B5EF4-FFF2-40B4-BE49-F238E27FC236}">
                  <a16:creationId xmlns:a16="http://schemas.microsoft.com/office/drawing/2014/main" id="{38424978-0D2D-40F5-969C-71176E959754}"/>
                </a:ext>
              </a:extLst>
            </p:cNvPr>
            <p:cNvSpPr>
              <a:spLocks noChangeArrowheads="1"/>
            </p:cNvSpPr>
            <p:nvPr/>
          </p:nvSpPr>
          <p:spPr bwMode="auto">
            <a:xfrm>
              <a:off x="823913" y="4706938"/>
              <a:ext cx="425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D9D9D9"/>
                  </a:solidFill>
                  <a:effectLst/>
                  <a:latin typeface="Roboto" panose="02000000000000000000" pitchFamily="2" charset="0"/>
                </a:rPr>
                <a:t>105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5">
              <a:extLst>
                <a:ext uri="{FF2B5EF4-FFF2-40B4-BE49-F238E27FC236}">
                  <a16:creationId xmlns:a16="http://schemas.microsoft.com/office/drawing/2014/main" id="{C53AF2C3-E3CA-43AA-835B-428F8EDC72A6}"/>
                </a:ext>
              </a:extLst>
            </p:cNvPr>
            <p:cNvSpPr>
              <a:spLocks noChangeArrowheads="1"/>
            </p:cNvSpPr>
            <p:nvPr/>
          </p:nvSpPr>
          <p:spPr bwMode="auto">
            <a:xfrm>
              <a:off x="823913" y="3965575"/>
              <a:ext cx="400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D9D9D9"/>
                  </a:solidFill>
                  <a:effectLst/>
                  <a:latin typeface="Roboto" panose="02000000000000000000" pitchFamily="2" charset="0"/>
                </a:rPr>
                <a:t>115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26">
              <a:extLst>
                <a:ext uri="{FF2B5EF4-FFF2-40B4-BE49-F238E27FC236}">
                  <a16:creationId xmlns:a16="http://schemas.microsoft.com/office/drawing/2014/main" id="{76D04434-42FE-4733-BFED-C85926D2D522}"/>
                </a:ext>
              </a:extLst>
            </p:cNvPr>
            <p:cNvSpPr>
              <a:spLocks noChangeArrowheads="1"/>
            </p:cNvSpPr>
            <p:nvPr/>
          </p:nvSpPr>
          <p:spPr bwMode="auto">
            <a:xfrm>
              <a:off x="823913" y="3219450"/>
              <a:ext cx="400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D9D9D9"/>
                  </a:solidFill>
                  <a:effectLst/>
                  <a:latin typeface="Roboto" panose="02000000000000000000" pitchFamily="2"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27">
              <a:extLst>
                <a:ext uri="{FF2B5EF4-FFF2-40B4-BE49-F238E27FC236}">
                  <a16:creationId xmlns:a16="http://schemas.microsoft.com/office/drawing/2014/main" id="{97F63656-78B2-4BAE-9AD7-1CDA7C3D3ADA}"/>
                </a:ext>
              </a:extLst>
            </p:cNvPr>
            <p:cNvSpPr>
              <a:spLocks noChangeArrowheads="1"/>
            </p:cNvSpPr>
            <p:nvPr/>
          </p:nvSpPr>
          <p:spPr bwMode="auto">
            <a:xfrm>
              <a:off x="823913" y="2478088"/>
              <a:ext cx="400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D9D9D9"/>
                  </a:solidFill>
                  <a:effectLst/>
                  <a:latin typeface="Roboto" panose="02000000000000000000" pitchFamily="2" charset="0"/>
                </a:rPr>
                <a:t>135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28">
              <a:extLst>
                <a:ext uri="{FF2B5EF4-FFF2-40B4-BE49-F238E27FC236}">
                  <a16:creationId xmlns:a16="http://schemas.microsoft.com/office/drawing/2014/main" id="{CA1B43BF-5455-443E-AEDD-F1D7E9936D5E}"/>
                </a:ext>
              </a:extLst>
            </p:cNvPr>
            <p:cNvSpPr>
              <a:spLocks noChangeArrowheads="1"/>
            </p:cNvSpPr>
            <p:nvPr/>
          </p:nvSpPr>
          <p:spPr bwMode="auto">
            <a:xfrm>
              <a:off x="823913" y="1731963"/>
              <a:ext cx="4000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D9D9D9"/>
                  </a:solidFill>
                  <a:effectLst/>
                  <a:latin typeface="Roboto" panose="02000000000000000000" pitchFamily="2" charset="0"/>
                </a:rPr>
                <a:t>145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3" name="X Axis 1">
            <a:extLst>
              <a:ext uri="{FF2B5EF4-FFF2-40B4-BE49-F238E27FC236}">
                <a16:creationId xmlns:a16="http://schemas.microsoft.com/office/drawing/2014/main" id="{FE2EE0CA-C033-45E7-B242-FC8B14CD024D}"/>
              </a:ext>
            </a:extLst>
          </p:cNvPr>
          <p:cNvGrpSpPr/>
          <p:nvPr/>
        </p:nvGrpSpPr>
        <p:grpSpPr>
          <a:xfrm>
            <a:off x="1054100" y="5664200"/>
            <a:ext cx="9606053" cy="184666"/>
            <a:chOff x="1054100" y="5664200"/>
            <a:chExt cx="9606053" cy="184666"/>
          </a:xfrm>
        </p:grpSpPr>
        <p:sp>
          <p:nvSpPr>
            <p:cNvPr id="44" name="Rectangle 29">
              <a:extLst>
                <a:ext uri="{FF2B5EF4-FFF2-40B4-BE49-F238E27FC236}">
                  <a16:creationId xmlns:a16="http://schemas.microsoft.com/office/drawing/2014/main" id="{401FF32F-407F-436D-A1A7-93A0DFA27E13}"/>
                </a:ext>
              </a:extLst>
            </p:cNvPr>
            <p:cNvSpPr>
              <a:spLocks noChangeArrowheads="1"/>
            </p:cNvSpPr>
            <p:nvPr/>
          </p:nvSpPr>
          <p:spPr bwMode="auto">
            <a:xfrm>
              <a:off x="1054100"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30">
              <a:extLst>
                <a:ext uri="{FF2B5EF4-FFF2-40B4-BE49-F238E27FC236}">
                  <a16:creationId xmlns:a16="http://schemas.microsoft.com/office/drawing/2014/main" id="{C27279A9-8CEA-499D-B73D-D3D0B9A0CC39}"/>
                </a:ext>
              </a:extLst>
            </p:cNvPr>
            <p:cNvSpPr>
              <a:spLocks noChangeArrowheads="1"/>
            </p:cNvSpPr>
            <p:nvPr/>
          </p:nvSpPr>
          <p:spPr bwMode="auto">
            <a:xfrm>
              <a:off x="1798638" y="5664200"/>
              <a:ext cx="5081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Mar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31">
              <a:extLst>
                <a:ext uri="{FF2B5EF4-FFF2-40B4-BE49-F238E27FC236}">
                  <a16:creationId xmlns:a16="http://schemas.microsoft.com/office/drawing/2014/main" id="{41D37A95-CF13-4D74-9FE1-4737B23FBDE9}"/>
                </a:ext>
              </a:extLst>
            </p:cNvPr>
            <p:cNvSpPr>
              <a:spLocks noChangeArrowheads="1"/>
            </p:cNvSpPr>
            <p:nvPr/>
          </p:nvSpPr>
          <p:spPr bwMode="auto">
            <a:xfrm>
              <a:off x="2562225" y="5664200"/>
              <a:ext cx="493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Jun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32">
              <a:extLst>
                <a:ext uri="{FF2B5EF4-FFF2-40B4-BE49-F238E27FC236}">
                  <a16:creationId xmlns:a16="http://schemas.microsoft.com/office/drawing/2014/main" id="{CEA83B9B-DFD0-4836-AE1A-9132FE8E0F03}"/>
                </a:ext>
              </a:extLst>
            </p:cNvPr>
            <p:cNvSpPr>
              <a:spLocks noChangeArrowheads="1"/>
            </p:cNvSpPr>
            <p:nvPr/>
          </p:nvSpPr>
          <p:spPr bwMode="auto">
            <a:xfrm>
              <a:off x="3325813" y="5664200"/>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Sep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3">
              <a:extLst>
                <a:ext uri="{FF2B5EF4-FFF2-40B4-BE49-F238E27FC236}">
                  <a16:creationId xmlns:a16="http://schemas.microsoft.com/office/drawing/2014/main" id="{FEE6E62E-8B17-4A77-AF1E-FEDB5D92C579}"/>
                </a:ext>
              </a:extLst>
            </p:cNvPr>
            <p:cNvSpPr>
              <a:spLocks noChangeArrowheads="1"/>
            </p:cNvSpPr>
            <p:nvPr/>
          </p:nvSpPr>
          <p:spPr bwMode="auto">
            <a:xfrm>
              <a:off x="4089400"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4">
              <a:extLst>
                <a:ext uri="{FF2B5EF4-FFF2-40B4-BE49-F238E27FC236}">
                  <a16:creationId xmlns:a16="http://schemas.microsoft.com/office/drawing/2014/main" id="{FED35134-D4F0-4B63-B408-A410E7278192}"/>
                </a:ext>
              </a:extLst>
            </p:cNvPr>
            <p:cNvSpPr>
              <a:spLocks noChangeArrowheads="1"/>
            </p:cNvSpPr>
            <p:nvPr/>
          </p:nvSpPr>
          <p:spPr bwMode="auto">
            <a:xfrm>
              <a:off x="4833938" y="5664200"/>
              <a:ext cx="5081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Mar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35">
              <a:extLst>
                <a:ext uri="{FF2B5EF4-FFF2-40B4-BE49-F238E27FC236}">
                  <a16:creationId xmlns:a16="http://schemas.microsoft.com/office/drawing/2014/main" id="{F9576979-CB85-41BF-8120-D0027B0F755E}"/>
                </a:ext>
              </a:extLst>
            </p:cNvPr>
            <p:cNvSpPr>
              <a:spLocks noChangeArrowheads="1"/>
            </p:cNvSpPr>
            <p:nvPr/>
          </p:nvSpPr>
          <p:spPr bwMode="auto">
            <a:xfrm>
              <a:off x="5597525" y="5664200"/>
              <a:ext cx="493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Jun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36">
              <a:extLst>
                <a:ext uri="{FF2B5EF4-FFF2-40B4-BE49-F238E27FC236}">
                  <a16:creationId xmlns:a16="http://schemas.microsoft.com/office/drawing/2014/main" id="{43AF1177-FA9C-4460-901C-5BEE413A9AC3}"/>
                </a:ext>
              </a:extLst>
            </p:cNvPr>
            <p:cNvSpPr>
              <a:spLocks noChangeArrowheads="1"/>
            </p:cNvSpPr>
            <p:nvPr/>
          </p:nvSpPr>
          <p:spPr bwMode="auto">
            <a:xfrm>
              <a:off x="6361113" y="5664200"/>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Sep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37">
              <a:extLst>
                <a:ext uri="{FF2B5EF4-FFF2-40B4-BE49-F238E27FC236}">
                  <a16:creationId xmlns:a16="http://schemas.microsoft.com/office/drawing/2014/main" id="{5A30FC8A-2BF6-449B-A04C-0E2E5F495A1F}"/>
                </a:ext>
              </a:extLst>
            </p:cNvPr>
            <p:cNvSpPr>
              <a:spLocks noChangeArrowheads="1"/>
            </p:cNvSpPr>
            <p:nvPr/>
          </p:nvSpPr>
          <p:spPr bwMode="auto">
            <a:xfrm>
              <a:off x="7123113"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38">
              <a:extLst>
                <a:ext uri="{FF2B5EF4-FFF2-40B4-BE49-F238E27FC236}">
                  <a16:creationId xmlns:a16="http://schemas.microsoft.com/office/drawing/2014/main" id="{6AD039E4-AD29-4A4E-8568-7450E072CE0B}"/>
                </a:ext>
              </a:extLst>
            </p:cNvPr>
            <p:cNvSpPr>
              <a:spLocks noChangeArrowheads="1"/>
            </p:cNvSpPr>
            <p:nvPr/>
          </p:nvSpPr>
          <p:spPr bwMode="auto">
            <a:xfrm>
              <a:off x="7869238" y="5664200"/>
              <a:ext cx="50815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Mar ‘23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39">
              <a:extLst>
                <a:ext uri="{FF2B5EF4-FFF2-40B4-BE49-F238E27FC236}">
                  <a16:creationId xmlns:a16="http://schemas.microsoft.com/office/drawing/2014/main" id="{89A5FC4E-B557-47FC-A1A6-46F6F979CF44}"/>
                </a:ext>
              </a:extLst>
            </p:cNvPr>
            <p:cNvSpPr>
              <a:spLocks noChangeArrowheads="1"/>
            </p:cNvSpPr>
            <p:nvPr/>
          </p:nvSpPr>
          <p:spPr bwMode="auto">
            <a:xfrm>
              <a:off x="8632825" y="5664200"/>
              <a:ext cx="49372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Jun ‘23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40">
              <a:extLst>
                <a:ext uri="{FF2B5EF4-FFF2-40B4-BE49-F238E27FC236}">
                  <a16:creationId xmlns:a16="http://schemas.microsoft.com/office/drawing/2014/main" id="{F542DAAE-71C4-46FB-9966-2E9F7C4C543A}"/>
                </a:ext>
              </a:extLst>
            </p:cNvPr>
            <p:cNvSpPr>
              <a:spLocks noChangeArrowheads="1"/>
            </p:cNvSpPr>
            <p:nvPr/>
          </p:nvSpPr>
          <p:spPr bwMode="auto">
            <a:xfrm>
              <a:off x="9396413" y="5664200"/>
              <a:ext cx="49853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Sep ‘23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6" name="Rectangle 41">
              <a:extLst>
                <a:ext uri="{FF2B5EF4-FFF2-40B4-BE49-F238E27FC236}">
                  <a16:creationId xmlns:a16="http://schemas.microsoft.com/office/drawing/2014/main" id="{9961C765-370D-4804-BF9D-2D2947AF2AE4}"/>
                </a:ext>
              </a:extLst>
            </p:cNvPr>
            <p:cNvSpPr>
              <a:spLocks noChangeArrowheads="1"/>
            </p:cNvSpPr>
            <p:nvPr/>
          </p:nvSpPr>
          <p:spPr bwMode="auto">
            <a:xfrm>
              <a:off x="10158413"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2" name="S&amp;P">
            <a:extLst>
              <a:ext uri="{FF2B5EF4-FFF2-40B4-BE49-F238E27FC236}">
                <a16:creationId xmlns:a16="http://schemas.microsoft.com/office/drawing/2014/main" id="{03910528-7AA9-4155-899E-7563C99F8A0C}"/>
              </a:ext>
            </a:extLst>
          </p:cNvPr>
          <p:cNvGrpSpPr/>
          <p:nvPr/>
        </p:nvGrpSpPr>
        <p:grpSpPr>
          <a:xfrm>
            <a:off x="3638550" y="6008688"/>
            <a:ext cx="2188670" cy="184666"/>
            <a:chOff x="3638550" y="6008688"/>
            <a:chExt cx="2188670" cy="184666"/>
          </a:xfrm>
        </p:grpSpPr>
        <p:sp>
          <p:nvSpPr>
            <p:cNvPr id="57" name="Line 42">
              <a:extLst>
                <a:ext uri="{FF2B5EF4-FFF2-40B4-BE49-F238E27FC236}">
                  <a16:creationId xmlns:a16="http://schemas.microsoft.com/office/drawing/2014/main" id="{47DCDFEC-1DA8-44FA-A4B8-A835A7D60B84}"/>
                </a:ext>
              </a:extLst>
            </p:cNvPr>
            <p:cNvSpPr>
              <a:spLocks noChangeShapeType="1"/>
            </p:cNvSpPr>
            <p:nvPr/>
          </p:nvSpPr>
          <p:spPr bwMode="auto">
            <a:xfrm>
              <a:off x="3638550" y="6108700"/>
              <a:ext cx="244475" cy="0"/>
            </a:xfrm>
            <a:prstGeom prst="line">
              <a:avLst/>
            </a:prstGeom>
            <a:noFill/>
            <a:ln w="412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Rectangle 43">
              <a:extLst>
                <a:ext uri="{FF2B5EF4-FFF2-40B4-BE49-F238E27FC236}">
                  <a16:creationId xmlns:a16="http://schemas.microsoft.com/office/drawing/2014/main" id="{E9F3DDBF-2249-496E-AFE7-B2878A843327}"/>
                </a:ext>
              </a:extLst>
            </p:cNvPr>
            <p:cNvSpPr>
              <a:spLocks noChangeArrowheads="1"/>
            </p:cNvSpPr>
            <p:nvPr/>
          </p:nvSpPr>
          <p:spPr bwMode="auto">
            <a:xfrm>
              <a:off x="3908425" y="6008688"/>
              <a:ext cx="19187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S&amp;P 500 Index: 1980 - 1982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1" name="SPX 500">
            <a:extLst>
              <a:ext uri="{FF2B5EF4-FFF2-40B4-BE49-F238E27FC236}">
                <a16:creationId xmlns:a16="http://schemas.microsoft.com/office/drawing/2014/main" id="{058BDA12-653D-49CA-A9CC-960948E0788F}"/>
              </a:ext>
            </a:extLst>
          </p:cNvPr>
          <p:cNvGrpSpPr/>
          <p:nvPr/>
        </p:nvGrpSpPr>
        <p:grpSpPr>
          <a:xfrm>
            <a:off x="6084888" y="6008688"/>
            <a:ext cx="2188670" cy="184666"/>
            <a:chOff x="6084888" y="6008688"/>
            <a:chExt cx="2188670" cy="184666"/>
          </a:xfrm>
        </p:grpSpPr>
        <p:sp>
          <p:nvSpPr>
            <p:cNvPr id="59" name="Line 44">
              <a:extLst>
                <a:ext uri="{FF2B5EF4-FFF2-40B4-BE49-F238E27FC236}">
                  <a16:creationId xmlns:a16="http://schemas.microsoft.com/office/drawing/2014/main" id="{3C5D2D65-9652-48A7-AC12-6C1117AE81E6}"/>
                </a:ext>
              </a:extLst>
            </p:cNvPr>
            <p:cNvSpPr>
              <a:spLocks noChangeShapeType="1"/>
            </p:cNvSpPr>
            <p:nvPr/>
          </p:nvSpPr>
          <p:spPr bwMode="auto">
            <a:xfrm>
              <a:off x="6084888" y="6108700"/>
              <a:ext cx="244475" cy="0"/>
            </a:xfrm>
            <a:prstGeom prst="line">
              <a:avLst/>
            </a:prstGeom>
            <a:noFill/>
            <a:ln w="412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Rectangle 45">
              <a:extLst>
                <a:ext uri="{FF2B5EF4-FFF2-40B4-BE49-F238E27FC236}">
                  <a16:creationId xmlns:a16="http://schemas.microsoft.com/office/drawing/2014/main" id="{880505EB-021D-4360-96C5-5752B3E8193E}"/>
                </a:ext>
              </a:extLst>
            </p:cNvPr>
            <p:cNvSpPr>
              <a:spLocks noChangeArrowheads="1"/>
            </p:cNvSpPr>
            <p:nvPr/>
          </p:nvSpPr>
          <p:spPr bwMode="auto">
            <a:xfrm>
              <a:off x="6354763" y="6008688"/>
              <a:ext cx="19187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SPX 500 Index: 2021 - 2023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19" name="Arrow 1">
            <a:extLst>
              <a:ext uri="{FF2B5EF4-FFF2-40B4-BE49-F238E27FC236}">
                <a16:creationId xmlns:a16="http://schemas.microsoft.com/office/drawing/2014/main" id="{3F2DB633-584E-453F-9D40-452ACADFBC7B}"/>
              </a:ext>
            </a:extLst>
          </p:cNvPr>
          <p:cNvCxnSpPr>
            <a:cxnSpLocks/>
          </p:cNvCxnSpPr>
          <p:nvPr/>
        </p:nvCxnSpPr>
        <p:spPr>
          <a:xfrm flipV="1">
            <a:off x="2140084" y="2383276"/>
            <a:ext cx="1108953" cy="909536"/>
          </a:xfrm>
          <a:prstGeom prst="straightConnector1">
            <a:avLst/>
          </a:prstGeom>
          <a:ln w="57150">
            <a:solidFill>
              <a:srgbClr val="39FF14"/>
            </a:solidFill>
            <a:tailEnd type="triangle"/>
          </a:ln>
        </p:spPr>
        <p:style>
          <a:lnRef idx="1">
            <a:schemeClr val="accent1"/>
          </a:lnRef>
          <a:fillRef idx="0">
            <a:schemeClr val="accent1"/>
          </a:fillRef>
          <a:effectRef idx="0">
            <a:schemeClr val="accent1"/>
          </a:effectRef>
          <a:fontRef idx="minor">
            <a:schemeClr val="tx1"/>
          </a:fontRef>
        </p:style>
      </p:cxnSp>
      <p:cxnSp>
        <p:nvCxnSpPr>
          <p:cNvPr id="22" name="Arrow 2">
            <a:extLst>
              <a:ext uri="{FF2B5EF4-FFF2-40B4-BE49-F238E27FC236}">
                <a16:creationId xmlns:a16="http://schemas.microsoft.com/office/drawing/2014/main" id="{DD34D27F-4E34-44DF-9007-B03C5673F73B}"/>
              </a:ext>
            </a:extLst>
          </p:cNvPr>
          <p:cNvCxnSpPr>
            <a:cxnSpLocks/>
          </p:cNvCxnSpPr>
          <p:nvPr/>
        </p:nvCxnSpPr>
        <p:spPr>
          <a:xfrm>
            <a:off x="5603132" y="2150971"/>
            <a:ext cx="1439694" cy="6189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Arrow 3">
            <a:extLst>
              <a:ext uri="{FF2B5EF4-FFF2-40B4-BE49-F238E27FC236}">
                <a16:creationId xmlns:a16="http://schemas.microsoft.com/office/drawing/2014/main" id="{DDF390FE-6799-4C7B-8A91-874A71C49FFD}"/>
              </a:ext>
            </a:extLst>
          </p:cNvPr>
          <p:cNvCxnSpPr>
            <a:cxnSpLocks/>
          </p:cNvCxnSpPr>
          <p:nvPr/>
        </p:nvCxnSpPr>
        <p:spPr>
          <a:xfrm flipV="1">
            <a:off x="8946204" y="2538685"/>
            <a:ext cx="402077" cy="1473817"/>
          </a:xfrm>
          <a:prstGeom prst="straightConnector1">
            <a:avLst/>
          </a:prstGeom>
          <a:ln w="57150">
            <a:solidFill>
              <a:srgbClr val="39FF14"/>
            </a:solidFill>
            <a:tailEnd type="triangle"/>
          </a:ln>
        </p:spPr>
        <p:style>
          <a:lnRef idx="1">
            <a:schemeClr val="accent1"/>
          </a:lnRef>
          <a:fillRef idx="0">
            <a:schemeClr val="accent1"/>
          </a:fillRef>
          <a:effectRef idx="0">
            <a:schemeClr val="accent1"/>
          </a:effectRef>
          <a:fontRef idx="minor">
            <a:schemeClr val="tx1"/>
          </a:fontRef>
        </p:style>
      </p:cxnSp>
      <p:grpSp>
        <p:nvGrpSpPr>
          <p:cNvPr id="70" name="X Axis 2">
            <a:extLst>
              <a:ext uri="{FF2B5EF4-FFF2-40B4-BE49-F238E27FC236}">
                <a16:creationId xmlns:a16="http://schemas.microsoft.com/office/drawing/2014/main" id="{B0AD1BF4-7BB2-4B24-8028-C8BC6989026B}"/>
              </a:ext>
            </a:extLst>
          </p:cNvPr>
          <p:cNvGrpSpPr/>
          <p:nvPr/>
        </p:nvGrpSpPr>
        <p:grpSpPr>
          <a:xfrm>
            <a:off x="1054100" y="5667329"/>
            <a:ext cx="9609259" cy="184666"/>
            <a:chOff x="1054100" y="5664200"/>
            <a:chExt cx="9609259" cy="184666"/>
          </a:xfrm>
        </p:grpSpPr>
        <p:sp>
          <p:nvSpPr>
            <p:cNvPr id="71" name="Rectangle 29">
              <a:extLst>
                <a:ext uri="{FF2B5EF4-FFF2-40B4-BE49-F238E27FC236}">
                  <a16:creationId xmlns:a16="http://schemas.microsoft.com/office/drawing/2014/main" id="{CB8C7F0A-1AF2-480A-A020-E244BF165586}"/>
                </a:ext>
              </a:extLst>
            </p:cNvPr>
            <p:cNvSpPr>
              <a:spLocks noChangeArrowheads="1"/>
            </p:cNvSpPr>
            <p:nvPr/>
          </p:nvSpPr>
          <p:spPr bwMode="auto">
            <a:xfrm>
              <a:off x="1054100" y="5664200"/>
              <a:ext cx="5049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‘79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2" name="Rectangle 30">
              <a:extLst>
                <a:ext uri="{FF2B5EF4-FFF2-40B4-BE49-F238E27FC236}">
                  <a16:creationId xmlns:a16="http://schemas.microsoft.com/office/drawing/2014/main" id="{13E64F85-400E-4192-84A9-948726CF5593}"/>
                </a:ext>
              </a:extLst>
            </p:cNvPr>
            <p:cNvSpPr>
              <a:spLocks noChangeArrowheads="1"/>
            </p:cNvSpPr>
            <p:nvPr/>
          </p:nvSpPr>
          <p:spPr bwMode="auto">
            <a:xfrm>
              <a:off x="1798638" y="5664200"/>
              <a:ext cx="5113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Mar ‘80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3" name="Rectangle 31">
              <a:extLst>
                <a:ext uri="{FF2B5EF4-FFF2-40B4-BE49-F238E27FC236}">
                  <a16:creationId xmlns:a16="http://schemas.microsoft.com/office/drawing/2014/main" id="{B27F73C9-589F-4BD1-8AF9-EB102DB225C8}"/>
                </a:ext>
              </a:extLst>
            </p:cNvPr>
            <p:cNvSpPr>
              <a:spLocks noChangeArrowheads="1"/>
            </p:cNvSpPr>
            <p:nvPr/>
          </p:nvSpPr>
          <p:spPr bwMode="auto">
            <a:xfrm>
              <a:off x="2562225" y="5664200"/>
              <a:ext cx="4969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Jun ‘80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4" name="Rectangle 32">
              <a:extLst>
                <a:ext uri="{FF2B5EF4-FFF2-40B4-BE49-F238E27FC236}">
                  <a16:creationId xmlns:a16="http://schemas.microsoft.com/office/drawing/2014/main" id="{597EB431-9B11-451F-97E1-85350B8A1190}"/>
                </a:ext>
              </a:extLst>
            </p:cNvPr>
            <p:cNvSpPr>
              <a:spLocks noChangeArrowheads="1"/>
            </p:cNvSpPr>
            <p:nvPr/>
          </p:nvSpPr>
          <p:spPr bwMode="auto">
            <a:xfrm>
              <a:off x="3325813"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Sep ‘80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5" name="Rectangle 33">
              <a:extLst>
                <a:ext uri="{FF2B5EF4-FFF2-40B4-BE49-F238E27FC236}">
                  <a16:creationId xmlns:a16="http://schemas.microsoft.com/office/drawing/2014/main" id="{ACDE0207-B4C3-43E9-861D-C75D0520BB14}"/>
                </a:ext>
              </a:extLst>
            </p:cNvPr>
            <p:cNvSpPr>
              <a:spLocks noChangeArrowheads="1"/>
            </p:cNvSpPr>
            <p:nvPr/>
          </p:nvSpPr>
          <p:spPr bwMode="auto">
            <a:xfrm>
              <a:off x="4089400" y="5664200"/>
              <a:ext cx="5049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‘80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6" name="Rectangle 34">
              <a:extLst>
                <a:ext uri="{FF2B5EF4-FFF2-40B4-BE49-F238E27FC236}">
                  <a16:creationId xmlns:a16="http://schemas.microsoft.com/office/drawing/2014/main" id="{AA103A0F-EB45-497D-8D71-BC604CC22BC1}"/>
                </a:ext>
              </a:extLst>
            </p:cNvPr>
            <p:cNvSpPr>
              <a:spLocks noChangeArrowheads="1"/>
            </p:cNvSpPr>
            <p:nvPr/>
          </p:nvSpPr>
          <p:spPr bwMode="auto">
            <a:xfrm>
              <a:off x="4833938" y="5664200"/>
              <a:ext cx="5113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Mar ‘81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7" name="Rectangle 35">
              <a:extLst>
                <a:ext uri="{FF2B5EF4-FFF2-40B4-BE49-F238E27FC236}">
                  <a16:creationId xmlns:a16="http://schemas.microsoft.com/office/drawing/2014/main" id="{D7F6B836-E4B0-4011-A8AC-2DD371434223}"/>
                </a:ext>
              </a:extLst>
            </p:cNvPr>
            <p:cNvSpPr>
              <a:spLocks noChangeArrowheads="1"/>
            </p:cNvSpPr>
            <p:nvPr/>
          </p:nvSpPr>
          <p:spPr bwMode="auto">
            <a:xfrm>
              <a:off x="5597525" y="5664200"/>
              <a:ext cx="4969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Jun ‘81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8" name="Rectangle 36">
              <a:extLst>
                <a:ext uri="{FF2B5EF4-FFF2-40B4-BE49-F238E27FC236}">
                  <a16:creationId xmlns:a16="http://schemas.microsoft.com/office/drawing/2014/main" id="{3B41F0C5-4F0D-4937-AFAD-6EC42842080F}"/>
                </a:ext>
              </a:extLst>
            </p:cNvPr>
            <p:cNvSpPr>
              <a:spLocks noChangeArrowheads="1"/>
            </p:cNvSpPr>
            <p:nvPr/>
          </p:nvSpPr>
          <p:spPr bwMode="auto">
            <a:xfrm>
              <a:off x="6361113"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Sep ‘81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79" name="Rectangle 37">
              <a:extLst>
                <a:ext uri="{FF2B5EF4-FFF2-40B4-BE49-F238E27FC236}">
                  <a16:creationId xmlns:a16="http://schemas.microsoft.com/office/drawing/2014/main" id="{D359D8EA-7A55-4F2A-82CB-4E7042BE4056}"/>
                </a:ext>
              </a:extLst>
            </p:cNvPr>
            <p:cNvSpPr>
              <a:spLocks noChangeArrowheads="1"/>
            </p:cNvSpPr>
            <p:nvPr/>
          </p:nvSpPr>
          <p:spPr bwMode="auto">
            <a:xfrm>
              <a:off x="7123113" y="5664200"/>
              <a:ext cx="5049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‘81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0" name="Rectangle 38">
              <a:extLst>
                <a:ext uri="{FF2B5EF4-FFF2-40B4-BE49-F238E27FC236}">
                  <a16:creationId xmlns:a16="http://schemas.microsoft.com/office/drawing/2014/main" id="{98882531-77F7-49D9-AB62-695FEF243EC0}"/>
                </a:ext>
              </a:extLst>
            </p:cNvPr>
            <p:cNvSpPr>
              <a:spLocks noChangeArrowheads="1"/>
            </p:cNvSpPr>
            <p:nvPr/>
          </p:nvSpPr>
          <p:spPr bwMode="auto">
            <a:xfrm>
              <a:off x="7869238" y="5664200"/>
              <a:ext cx="51135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Mar ‘82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1" name="Rectangle 39">
              <a:extLst>
                <a:ext uri="{FF2B5EF4-FFF2-40B4-BE49-F238E27FC236}">
                  <a16:creationId xmlns:a16="http://schemas.microsoft.com/office/drawing/2014/main" id="{6EE0F7EE-910B-400E-AB6E-639155F5F888}"/>
                </a:ext>
              </a:extLst>
            </p:cNvPr>
            <p:cNvSpPr>
              <a:spLocks noChangeArrowheads="1"/>
            </p:cNvSpPr>
            <p:nvPr/>
          </p:nvSpPr>
          <p:spPr bwMode="auto">
            <a:xfrm>
              <a:off x="8632825" y="5664200"/>
              <a:ext cx="49693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Jun ‘82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2" name="Rectangle 40">
              <a:extLst>
                <a:ext uri="{FF2B5EF4-FFF2-40B4-BE49-F238E27FC236}">
                  <a16:creationId xmlns:a16="http://schemas.microsoft.com/office/drawing/2014/main" id="{CC84AA7D-FE99-430E-A1E0-58DF9B4A2E90}"/>
                </a:ext>
              </a:extLst>
            </p:cNvPr>
            <p:cNvSpPr>
              <a:spLocks noChangeArrowheads="1"/>
            </p:cNvSpPr>
            <p:nvPr/>
          </p:nvSpPr>
          <p:spPr bwMode="auto">
            <a:xfrm>
              <a:off x="9396413" y="5664200"/>
              <a:ext cx="50174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Sep ‘82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3" name="Rectangle 41">
              <a:extLst>
                <a:ext uri="{FF2B5EF4-FFF2-40B4-BE49-F238E27FC236}">
                  <a16:creationId xmlns:a16="http://schemas.microsoft.com/office/drawing/2014/main" id="{917D7C94-FE70-4461-B718-12B4F9230AFD}"/>
                </a:ext>
              </a:extLst>
            </p:cNvPr>
            <p:cNvSpPr>
              <a:spLocks noChangeArrowheads="1"/>
            </p:cNvSpPr>
            <p:nvPr/>
          </p:nvSpPr>
          <p:spPr bwMode="auto">
            <a:xfrm>
              <a:off x="10158413" y="5664200"/>
              <a:ext cx="50494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Dec ‘82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84" name="Subtitle 1">
            <a:extLst>
              <a:ext uri="{FF2B5EF4-FFF2-40B4-BE49-F238E27FC236}">
                <a16:creationId xmlns:a16="http://schemas.microsoft.com/office/drawing/2014/main" id="{18D44552-D9F4-41FD-BAE9-8141FA36CDB6}"/>
              </a:ext>
            </a:extLst>
          </p:cNvPr>
          <p:cNvSpPr/>
          <p:nvPr/>
        </p:nvSpPr>
        <p:spPr>
          <a:xfrm>
            <a:off x="1203643" y="1363592"/>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S&amp;P 500 Index: 1981-82</a:t>
            </a:r>
          </a:p>
        </p:txBody>
      </p:sp>
      <p:graphicFrame>
        <p:nvGraphicFramePr>
          <p:cNvPr id="85" name="Blue Callout">
            <a:extLst>
              <a:ext uri="{FF2B5EF4-FFF2-40B4-BE49-F238E27FC236}">
                <a16:creationId xmlns:a16="http://schemas.microsoft.com/office/drawing/2014/main" id="{54D8FCA0-0652-4BAD-AA99-7DF160B4DB83}"/>
              </a:ext>
            </a:extLst>
          </p:cNvPr>
          <p:cNvGraphicFramePr>
            <a:graphicFrameLocks noGrp="1"/>
          </p:cNvGraphicFramePr>
          <p:nvPr>
            <p:extLst>
              <p:ext uri="{D42A27DB-BD31-4B8C-83A1-F6EECF244321}">
                <p14:modId xmlns:p14="http://schemas.microsoft.com/office/powerpoint/2010/main" val="3411643214"/>
              </p:ext>
            </p:extLst>
          </p:nvPr>
        </p:nvGraphicFramePr>
        <p:xfrm>
          <a:off x="7073473" y="5062506"/>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-25%</a:t>
                      </a:r>
                    </a:p>
                  </a:txBody>
                  <a:tcPr marL="45720" marR="4572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prstDash val="soli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86" name="Blue Callout">
            <a:extLst>
              <a:ext uri="{FF2B5EF4-FFF2-40B4-BE49-F238E27FC236}">
                <a16:creationId xmlns:a16="http://schemas.microsoft.com/office/drawing/2014/main" id="{E2326E96-08BD-4F28-8F73-C6DF6E530674}"/>
              </a:ext>
            </a:extLst>
          </p:cNvPr>
          <p:cNvGraphicFramePr>
            <a:graphicFrameLocks noGrp="1"/>
          </p:cNvGraphicFramePr>
          <p:nvPr>
            <p:extLst>
              <p:ext uri="{D42A27DB-BD31-4B8C-83A1-F6EECF244321}">
                <p14:modId xmlns:p14="http://schemas.microsoft.com/office/powerpoint/2010/main" val="1235577704"/>
              </p:ext>
            </p:extLst>
          </p:nvPr>
        </p:nvGraphicFramePr>
        <p:xfrm>
          <a:off x="9413213" y="4903444"/>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-27%</a:t>
                      </a:r>
                    </a:p>
                  </a:txBody>
                  <a:tcPr marL="45720" marR="4572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prstDash val="soli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Tree>
    <p:extLst>
      <p:ext uri="{BB962C8B-B14F-4D97-AF65-F5344CB8AC3E}">
        <p14:creationId xmlns:p14="http://schemas.microsoft.com/office/powerpoint/2010/main" val="4244720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2" presetClass="entr" presetSubtype="4"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wipe(down)">
                                      <p:cBhvr>
                                        <p:cTn id="10" dur="500"/>
                                        <p:tgtEl>
                                          <p:spTgt spid="3075"/>
                                        </p:tgtEl>
                                      </p:cBhvr>
                                    </p:animEffect>
                                  </p:childTnLst>
                                </p:cTn>
                              </p:par>
                              <p:par>
                                <p:cTn id="11" presetID="22" presetClass="entr" presetSubtype="8"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wipe(left)">
                                      <p:cBhvr>
                                        <p:cTn id="13" dur="500"/>
                                        <p:tgtEl>
                                          <p:spTgt spid="3074"/>
                                        </p:tgtEl>
                                      </p:cBhvr>
                                    </p:animEffect>
                                  </p:childTnLst>
                                </p:cTn>
                              </p:par>
                              <p:par>
                                <p:cTn id="14" presetID="10" presetClass="entr" presetSubtype="0"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fade">
                                      <p:cBhvr>
                                        <p:cTn id="16" dur="500"/>
                                        <p:tgtEl>
                                          <p:spTgt spid="70"/>
                                        </p:tgtEl>
                                      </p:cBhvr>
                                    </p:animEffect>
                                  </p:childTnLst>
                                </p:cTn>
                              </p:par>
                              <p:par>
                                <p:cTn id="17" presetID="10"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fade">
                                      <p:cBhvr>
                                        <p:cTn id="19" dur="500"/>
                                        <p:tgtEl>
                                          <p:spTgt spid="30"/>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4"/>
                                        </p:tgtEl>
                                        <p:attrNameLst>
                                          <p:attrName>style.visibility</p:attrName>
                                        </p:attrNameLst>
                                      </p:cBhvr>
                                      <p:to>
                                        <p:strVal val="visible"/>
                                      </p:to>
                                    </p:set>
                                    <p:animEffect transition="in" filter="wipe(left)">
                                      <p:cBhvr>
                                        <p:cTn id="26" dur="500"/>
                                        <p:tgtEl>
                                          <p:spTgt spid="84"/>
                                        </p:tgtEl>
                                      </p:cBhvr>
                                    </p:animEffect>
                                  </p:childTnLst>
                                </p:cTn>
                              </p:par>
                              <p:par>
                                <p:cTn id="27" presetID="10" presetClass="entr" presetSubtype="0" fill="hold" nodeType="withEffect">
                                  <p:stCondLst>
                                    <p:cond delay="0"/>
                                  </p:stCondLst>
                                  <p:childTnLst>
                                    <p:set>
                                      <p:cBhvr>
                                        <p:cTn id="28" dur="1" fill="hold">
                                          <p:stCondLst>
                                            <p:cond delay="0"/>
                                          </p:stCondLst>
                                        </p:cTn>
                                        <p:tgtEl>
                                          <p:spTgt spid="62"/>
                                        </p:tgtEl>
                                        <p:attrNameLst>
                                          <p:attrName>style.visibility</p:attrName>
                                        </p:attrNameLst>
                                      </p:cBhvr>
                                      <p:to>
                                        <p:strVal val="visible"/>
                                      </p:to>
                                    </p:set>
                                    <p:animEffect transition="in" filter="fade">
                                      <p:cBhvr>
                                        <p:cTn id="29" dur="500"/>
                                        <p:tgtEl>
                                          <p:spTgt spid="62"/>
                                        </p:tgtEl>
                                      </p:cBhvr>
                                    </p:animEffect>
                                  </p:childTnLst>
                                </p:cTn>
                              </p:par>
                              <p:par>
                                <p:cTn id="30" presetID="22" presetClass="entr" presetSubtype="4" fill="hold" nodeType="withEffect">
                                  <p:stCondLst>
                                    <p:cond delay="0"/>
                                  </p:stCondLst>
                                  <p:childTnLst>
                                    <p:set>
                                      <p:cBhvr>
                                        <p:cTn id="31" dur="1" fill="hold">
                                          <p:stCondLst>
                                            <p:cond delay="0"/>
                                          </p:stCondLst>
                                        </p:cTn>
                                        <p:tgtEl>
                                          <p:spTgt spid="3072"/>
                                        </p:tgtEl>
                                        <p:attrNameLst>
                                          <p:attrName>style.visibility</p:attrName>
                                        </p:attrNameLst>
                                      </p:cBhvr>
                                      <p:to>
                                        <p:strVal val="visible"/>
                                      </p:to>
                                    </p:set>
                                    <p:animEffect transition="in" filter="wipe(down)">
                                      <p:cBhvr>
                                        <p:cTn id="32" dur="500"/>
                                        <p:tgtEl>
                                          <p:spTgt spid="3072"/>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wipe(down)">
                                      <p:cBhvr>
                                        <p:cTn id="35" dur="50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left)">
                                      <p:cBhvr>
                                        <p:cTn id="40" dur="500"/>
                                        <p:tgtEl>
                                          <p:spTgt spid="17"/>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left)">
                                      <p:cBhvr>
                                        <p:cTn id="43" dur="500"/>
                                        <p:tgtEl>
                                          <p:spTgt spid="7"/>
                                        </p:tgtEl>
                                      </p:cBhvr>
                                    </p:animEffect>
                                  </p:childTnLst>
                                </p:cTn>
                              </p:par>
                              <p:par>
                                <p:cTn id="44" presetID="10" presetClass="exit" presetSubtype="0" fill="hold" grpId="1" nodeType="withEffect">
                                  <p:stCondLst>
                                    <p:cond delay="0"/>
                                  </p:stCondLst>
                                  <p:childTnLst>
                                    <p:animEffect transition="out" filter="fade">
                                      <p:cBhvr>
                                        <p:cTn id="45" dur="500"/>
                                        <p:tgtEl>
                                          <p:spTgt spid="84"/>
                                        </p:tgtEl>
                                      </p:cBhvr>
                                    </p:animEffect>
                                    <p:set>
                                      <p:cBhvr>
                                        <p:cTn id="46" dur="1" fill="hold">
                                          <p:stCondLst>
                                            <p:cond delay="499"/>
                                          </p:stCondLst>
                                        </p:cTn>
                                        <p:tgtEl>
                                          <p:spTgt spid="84"/>
                                        </p:tgtEl>
                                        <p:attrNameLst>
                                          <p:attrName>style.visibility</p:attrName>
                                        </p:attrNameLst>
                                      </p:cBhvr>
                                      <p:to>
                                        <p:strVal val="hidden"/>
                                      </p:to>
                                    </p:set>
                                  </p:childTnLst>
                                </p:cTn>
                              </p:par>
                              <p:par>
                                <p:cTn id="47" presetID="22" presetClass="entr" presetSubtype="8" fill="hold" nodeType="with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left)">
                                      <p:cBhvr>
                                        <p:cTn id="49" dur="500"/>
                                        <p:tgtEl>
                                          <p:spTgt spid="63"/>
                                        </p:tgtEl>
                                      </p:cBhvr>
                                    </p:animEffect>
                                  </p:childTnLst>
                                </p:cTn>
                              </p:par>
                              <p:par>
                                <p:cTn id="50" presetID="10" presetClass="exit" presetSubtype="0" fill="hold" nodeType="withEffect">
                                  <p:stCondLst>
                                    <p:cond delay="0"/>
                                  </p:stCondLst>
                                  <p:childTnLst>
                                    <p:animEffect transition="out" filter="fade">
                                      <p:cBhvr>
                                        <p:cTn id="51" dur="500"/>
                                        <p:tgtEl>
                                          <p:spTgt spid="70"/>
                                        </p:tgtEl>
                                      </p:cBhvr>
                                    </p:animEffect>
                                    <p:set>
                                      <p:cBhvr>
                                        <p:cTn id="52" dur="1" fill="hold">
                                          <p:stCondLst>
                                            <p:cond delay="499"/>
                                          </p:stCondLst>
                                        </p:cTn>
                                        <p:tgtEl>
                                          <p:spTgt spid="70"/>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3075"/>
                                        </p:tgtEl>
                                      </p:cBhvr>
                                    </p:animEffect>
                                    <p:set>
                                      <p:cBhvr>
                                        <p:cTn id="55" dur="1" fill="hold">
                                          <p:stCondLst>
                                            <p:cond delay="999"/>
                                          </p:stCondLst>
                                        </p:cTn>
                                        <p:tgtEl>
                                          <p:spTgt spid="3075"/>
                                        </p:tgtEl>
                                        <p:attrNameLst>
                                          <p:attrName>style.visibility</p:attrName>
                                        </p:attrNameLst>
                                      </p:cBhvr>
                                      <p:to>
                                        <p:strVal val="hidden"/>
                                      </p:to>
                                    </p:set>
                                  </p:childTnLst>
                                </p:cTn>
                              </p:par>
                              <p:par>
                                <p:cTn id="56" presetID="22" presetClass="entr" presetSubtype="4" fill="hold" nodeType="withEffect">
                                  <p:stCondLst>
                                    <p:cond delay="0"/>
                                  </p:stCondLst>
                                  <p:childTnLst>
                                    <p:set>
                                      <p:cBhvr>
                                        <p:cTn id="57" dur="1" fill="hold">
                                          <p:stCondLst>
                                            <p:cond delay="0"/>
                                          </p:stCondLst>
                                        </p:cTn>
                                        <p:tgtEl>
                                          <p:spTgt spid="3073"/>
                                        </p:tgtEl>
                                        <p:attrNameLst>
                                          <p:attrName>style.visibility</p:attrName>
                                        </p:attrNameLst>
                                      </p:cBhvr>
                                      <p:to>
                                        <p:strVal val="visible"/>
                                      </p:to>
                                    </p:set>
                                    <p:animEffect transition="in" filter="wipe(down)">
                                      <p:cBhvr>
                                        <p:cTn id="58" dur="500"/>
                                        <p:tgtEl>
                                          <p:spTgt spid="307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fade">
                                      <p:cBhvr>
                                        <p:cTn id="61" dur="500"/>
                                        <p:tgtEl>
                                          <p:spTgt spid="29"/>
                                        </p:tgtEl>
                                      </p:cBhvr>
                                    </p:animEffect>
                                  </p:childTnLst>
                                </p:cTn>
                              </p:par>
                              <p:par>
                                <p:cTn id="62" presetID="10" presetClass="entr" presetSubtype="0" fill="hold"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fade">
                                      <p:cBhvr>
                                        <p:cTn id="64" dur="500"/>
                                        <p:tgtEl>
                                          <p:spTgt spid="61"/>
                                        </p:tgtEl>
                                      </p:cBhvr>
                                    </p:animEffect>
                                  </p:childTnLst>
                                </p:cTn>
                              </p:par>
                              <p:par>
                                <p:cTn id="65" presetID="10" presetClass="exit" presetSubtype="0" fill="hold" nodeType="withEffect">
                                  <p:stCondLst>
                                    <p:cond delay="0"/>
                                  </p:stCondLst>
                                  <p:childTnLst>
                                    <p:animEffect transition="out" filter="fade">
                                      <p:cBhvr>
                                        <p:cTn id="66" dur="750"/>
                                        <p:tgtEl>
                                          <p:spTgt spid="30"/>
                                        </p:tgtEl>
                                      </p:cBhvr>
                                    </p:animEffect>
                                    <p:set>
                                      <p:cBhvr>
                                        <p:cTn id="67" dur="1" fill="hold">
                                          <p:stCondLst>
                                            <p:cond delay="749"/>
                                          </p:stCondLst>
                                        </p:cTn>
                                        <p:tgtEl>
                                          <p:spTgt spid="30"/>
                                        </p:tgtEl>
                                        <p:attrNameLst>
                                          <p:attrName>style.visibility</p:attrName>
                                        </p:attrNameLst>
                                      </p:cBhvr>
                                      <p:to>
                                        <p:strVal val="hidden"/>
                                      </p:to>
                                    </p:set>
                                  </p:childTnLst>
                                </p:cTn>
                              </p:par>
                            </p:childTnLst>
                          </p:cTn>
                        </p:par>
                        <p:par>
                          <p:cTn id="68" fill="hold">
                            <p:stCondLst>
                              <p:cond delay="1000"/>
                            </p:stCondLst>
                            <p:childTnLst>
                              <p:par>
                                <p:cTn id="69" presetID="10" presetClass="entr" presetSubtype="0" fill="hold"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fade">
                                      <p:cBhvr>
                                        <p:cTn id="71" dur="300"/>
                                        <p:tgtEl>
                                          <p:spTgt spid="19"/>
                                        </p:tgtEl>
                                      </p:cBhvr>
                                    </p:animEffect>
                                  </p:childTnLst>
                                </p:cTn>
                              </p:par>
                            </p:childTnLst>
                          </p:cTn>
                        </p:par>
                        <p:par>
                          <p:cTn id="72" fill="hold">
                            <p:stCondLst>
                              <p:cond delay="1300"/>
                            </p:stCondLst>
                            <p:childTnLst>
                              <p:par>
                                <p:cTn id="73" presetID="10"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300"/>
                                        <p:tgtEl>
                                          <p:spTgt spid="22"/>
                                        </p:tgtEl>
                                      </p:cBhvr>
                                    </p:animEffect>
                                  </p:childTnLst>
                                </p:cTn>
                              </p:par>
                            </p:childTnLst>
                          </p:cTn>
                        </p:par>
                        <p:par>
                          <p:cTn id="76" fill="hold">
                            <p:stCondLst>
                              <p:cond delay="1600"/>
                            </p:stCondLst>
                            <p:childTnLst>
                              <p:par>
                                <p:cTn id="77" presetID="10" presetClass="entr" presetSubtype="0" fill="hold" nodeType="after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fade">
                                      <p:cBhvr>
                                        <p:cTn id="79" dur="300"/>
                                        <p:tgtEl>
                                          <p:spTgt spid="26"/>
                                        </p:tgtEl>
                                      </p:cBhvr>
                                    </p:animEffect>
                                  </p:childTnLst>
                                </p:cTn>
                              </p:par>
                            </p:childTnLst>
                          </p:cTn>
                        </p:par>
                        <p:par>
                          <p:cTn id="80" fill="hold">
                            <p:stCondLst>
                              <p:cond delay="1900"/>
                            </p:stCondLst>
                            <p:childTnLst>
                              <p:par>
                                <p:cTn id="81" presetID="10" presetClass="entr" presetSubtype="0" fill="hold" nodeType="after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fade">
                                      <p:cBhvr>
                                        <p:cTn id="83" dur="300"/>
                                        <p:tgtEl>
                                          <p:spTgt spid="85"/>
                                        </p:tgtEl>
                                      </p:cBhvr>
                                    </p:animEffect>
                                  </p:childTnLst>
                                </p:cTn>
                              </p:par>
                            </p:childTnLst>
                          </p:cTn>
                        </p:par>
                        <p:par>
                          <p:cTn id="84" fill="hold">
                            <p:stCondLst>
                              <p:cond delay="2200"/>
                            </p:stCondLst>
                            <p:childTnLst>
                              <p:par>
                                <p:cTn id="85" presetID="10" presetClass="entr" presetSubtype="0" fill="hold" nodeType="afterEffect">
                                  <p:stCondLst>
                                    <p:cond delay="0"/>
                                  </p:stCondLst>
                                  <p:childTnLst>
                                    <p:set>
                                      <p:cBhvr>
                                        <p:cTn id="86" dur="1" fill="hold">
                                          <p:stCondLst>
                                            <p:cond delay="0"/>
                                          </p:stCondLst>
                                        </p:cTn>
                                        <p:tgtEl>
                                          <p:spTgt spid="86"/>
                                        </p:tgtEl>
                                        <p:attrNameLst>
                                          <p:attrName>style.visibility</p:attrName>
                                        </p:attrNameLst>
                                      </p:cBhvr>
                                      <p:to>
                                        <p:strVal val="visible"/>
                                      </p:to>
                                    </p:set>
                                    <p:animEffect transition="in" filter="fade">
                                      <p:cBhvr>
                                        <p:cTn id="87" dur="3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P spid="28" grpId="0"/>
      <p:bldP spid="29" grpId="0"/>
      <p:bldP spid="16" grpId="0" animBg="1"/>
      <p:bldP spid="17" grpId="0" animBg="1"/>
      <p:bldP spid="84" grpId="0"/>
      <p:bldP spid="84"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dow">
            <a:extLst>
              <a:ext uri="{FF2B5EF4-FFF2-40B4-BE49-F238E27FC236}">
                <a16:creationId xmlns:a16="http://schemas.microsoft.com/office/drawing/2014/main" id="{C98B9A1F-7FEF-486A-A782-A1CA90E41FF7}"/>
              </a:ext>
            </a:extLst>
          </p:cNvPr>
          <p:cNvSpPr>
            <a:spLocks noChangeArrowheads="1"/>
          </p:cNvSpPr>
          <p:nvPr/>
        </p:nvSpPr>
        <p:spPr bwMode="auto">
          <a:xfrm>
            <a:off x="8159750" y="1709738"/>
            <a:ext cx="128588" cy="3760788"/>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Equal Weighted P/E Already Under 15x</a:t>
            </a:r>
          </a:p>
        </p:txBody>
      </p:sp>
      <p:sp>
        <p:nvSpPr>
          <p:cNvPr id="7" name="Subtitle">
            <a:extLst>
              <a:ext uri="{FF2B5EF4-FFF2-40B4-BE49-F238E27FC236}">
                <a16:creationId xmlns:a16="http://schemas.microsoft.com/office/drawing/2014/main" id="{FB19A1B6-9DA2-4597-AEAA-90C173156CD4}"/>
              </a:ext>
            </a:extLst>
          </p:cNvPr>
          <p:cNvSpPr/>
          <p:nvPr/>
        </p:nvSpPr>
        <p:spPr>
          <a:xfrm>
            <a:off x="1056102" y="1167925"/>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S&amp;P 500 Index: P/E Ratio</a:t>
            </a:r>
          </a:p>
        </p:txBody>
      </p:sp>
      <p:graphicFrame>
        <p:nvGraphicFramePr>
          <p:cNvPr id="12" name="Gray Callout">
            <a:extLst>
              <a:ext uri="{FF2B5EF4-FFF2-40B4-BE49-F238E27FC236}">
                <a16:creationId xmlns:a16="http://schemas.microsoft.com/office/drawing/2014/main" id="{DEC70819-C16D-4E2A-936A-A55E8E6B430F}"/>
              </a:ext>
            </a:extLst>
          </p:cNvPr>
          <p:cNvGraphicFramePr>
            <a:graphicFrameLocks noGrp="1"/>
          </p:cNvGraphicFramePr>
          <p:nvPr>
            <p:extLst>
              <p:ext uri="{D42A27DB-BD31-4B8C-83A1-F6EECF244321}">
                <p14:modId xmlns:p14="http://schemas.microsoft.com/office/powerpoint/2010/main" val="3233449033"/>
              </p:ext>
            </p:extLst>
          </p:nvPr>
        </p:nvGraphicFramePr>
        <p:xfrm>
          <a:off x="10952036" y="4729491"/>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28575" cap="flat" cmpd="sng" algn="ctr">
                      <a:solidFill>
                        <a:schemeClr val="bg1">
                          <a:lumMod val="7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16.3x</a:t>
                      </a:r>
                    </a:p>
                  </a:txBody>
                  <a:tcPr marL="45720" marR="45720" marT="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bg1">
                          <a:lumMod val="75000"/>
                        </a:schemeClr>
                      </a:solidFill>
                      <a:prstDash val="solid"/>
                      <a:round/>
                      <a:headEnd type="none" w="med" len="med"/>
                      <a:tailEnd type="none" w="med" len="med"/>
                    </a:lnL>
                    <a:lnR w="28575" cap="flat" cmpd="sng" algn="ctr">
                      <a:solidFill>
                        <a:schemeClr val="bg1">
                          <a:lumMod val="75000"/>
                        </a:schemeClr>
                      </a:solidFill>
                      <a:prstDash val="solid"/>
                      <a:round/>
                      <a:headEnd type="none" w="med" len="med"/>
                      <a:tailEnd type="none" w="med" len="med"/>
                    </a:lnR>
                    <a:lnT w="12700" cmpd="sng">
                      <a:noFill/>
                      <a:prstDash val="solid"/>
                    </a:lnT>
                    <a:lnB w="28575"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3" name="Blue Callout">
            <a:extLst>
              <a:ext uri="{FF2B5EF4-FFF2-40B4-BE49-F238E27FC236}">
                <a16:creationId xmlns:a16="http://schemas.microsoft.com/office/drawing/2014/main" id="{ED3A895A-3720-4CED-9045-E49EE1DA7748}"/>
              </a:ext>
            </a:extLst>
          </p:cNvPr>
          <p:cNvGraphicFramePr>
            <a:graphicFrameLocks noGrp="1"/>
          </p:cNvGraphicFramePr>
          <p:nvPr>
            <p:extLst>
              <p:ext uri="{D42A27DB-BD31-4B8C-83A1-F6EECF244321}">
                <p14:modId xmlns:p14="http://schemas.microsoft.com/office/powerpoint/2010/main" val="3270117835"/>
              </p:ext>
            </p:extLst>
          </p:nvPr>
        </p:nvGraphicFramePr>
        <p:xfrm>
          <a:off x="10952036" y="4277015"/>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18.1x</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14" name="Y-Axis Label">
            <a:extLst>
              <a:ext uri="{FF2B5EF4-FFF2-40B4-BE49-F238E27FC236}">
                <a16:creationId xmlns:a16="http://schemas.microsoft.com/office/drawing/2014/main" id="{FD64410D-4AE4-427F-A0D7-6F30A71E20D2}"/>
              </a:ext>
            </a:extLst>
          </p:cNvPr>
          <p:cNvSpPr/>
          <p:nvPr/>
        </p:nvSpPr>
        <p:spPr>
          <a:xfrm rot="16200000">
            <a:off x="-1116711" y="3476307"/>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Best P/E Ratio (x)</a:t>
            </a:r>
          </a:p>
        </p:txBody>
      </p:sp>
      <p:grpSp>
        <p:nvGrpSpPr>
          <p:cNvPr id="5139" name="Gridlines">
            <a:extLst>
              <a:ext uri="{FF2B5EF4-FFF2-40B4-BE49-F238E27FC236}">
                <a16:creationId xmlns:a16="http://schemas.microsoft.com/office/drawing/2014/main" id="{4F0F350F-4D10-4014-AAAF-B5BEF64295CF}"/>
              </a:ext>
            </a:extLst>
          </p:cNvPr>
          <p:cNvGrpSpPr/>
          <p:nvPr/>
        </p:nvGrpSpPr>
        <p:grpSpPr>
          <a:xfrm>
            <a:off x="1171575" y="1708150"/>
            <a:ext cx="9609138" cy="3763963"/>
            <a:chOff x="1171575" y="1708150"/>
            <a:chExt cx="9609138" cy="3763963"/>
          </a:xfrm>
        </p:grpSpPr>
        <p:sp>
          <p:nvSpPr>
            <p:cNvPr id="31" name="Freeform 8">
              <a:extLst>
                <a:ext uri="{FF2B5EF4-FFF2-40B4-BE49-F238E27FC236}">
                  <a16:creationId xmlns:a16="http://schemas.microsoft.com/office/drawing/2014/main" id="{C9854350-E85F-455F-A9FB-A02F7676B8CD}"/>
                </a:ext>
              </a:extLst>
            </p:cNvPr>
            <p:cNvSpPr>
              <a:spLocks noEditPoints="1"/>
            </p:cNvSpPr>
            <p:nvPr/>
          </p:nvSpPr>
          <p:spPr bwMode="auto">
            <a:xfrm>
              <a:off x="1171575" y="1708150"/>
              <a:ext cx="9609138" cy="3294063"/>
            </a:xfrm>
            <a:custGeom>
              <a:avLst/>
              <a:gdLst>
                <a:gd name="T0" fmla="*/ 0 w 6053"/>
                <a:gd name="T1" fmla="*/ 2075 h 2075"/>
                <a:gd name="T2" fmla="*/ 6053 w 6053"/>
                <a:gd name="T3" fmla="*/ 2075 h 2075"/>
                <a:gd name="T4" fmla="*/ 0 w 6053"/>
                <a:gd name="T5" fmla="*/ 1779 h 2075"/>
                <a:gd name="T6" fmla="*/ 6053 w 6053"/>
                <a:gd name="T7" fmla="*/ 1779 h 2075"/>
                <a:gd name="T8" fmla="*/ 0 w 6053"/>
                <a:gd name="T9" fmla="*/ 1482 h 2075"/>
                <a:gd name="T10" fmla="*/ 6053 w 6053"/>
                <a:gd name="T11" fmla="*/ 1482 h 2075"/>
                <a:gd name="T12" fmla="*/ 0 w 6053"/>
                <a:gd name="T13" fmla="*/ 1186 h 2075"/>
                <a:gd name="T14" fmla="*/ 6053 w 6053"/>
                <a:gd name="T15" fmla="*/ 1186 h 2075"/>
                <a:gd name="T16" fmla="*/ 0 w 6053"/>
                <a:gd name="T17" fmla="*/ 889 h 2075"/>
                <a:gd name="T18" fmla="*/ 6053 w 6053"/>
                <a:gd name="T19" fmla="*/ 889 h 2075"/>
                <a:gd name="T20" fmla="*/ 0 w 6053"/>
                <a:gd name="T21" fmla="*/ 593 h 2075"/>
                <a:gd name="T22" fmla="*/ 6053 w 6053"/>
                <a:gd name="T23" fmla="*/ 593 h 2075"/>
                <a:gd name="T24" fmla="*/ 0 w 6053"/>
                <a:gd name="T25" fmla="*/ 296 h 2075"/>
                <a:gd name="T26" fmla="*/ 6053 w 6053"/>
                <a:gd name="T27" fmla="*/ 296 h 2075"/>
                <a:gd name="T28" fmla="*/ 0 w 6053"/>
                <a:gd name="T29" fmla="*/ 0 h 2075"/>
                <a:gd name="T30" fmla="*/ 6053 w 6053"/>
                <a:gd name="T31"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53" h="2075">
                  <a:moveTo>
                    <a:pt x="0" y="2075"/>
                  </a:moveTo>
                  <a:lnTo>
                    <a:pt x="6053" y="2075"/>
                  </a:lnTo>
                  <a:moveTo>
                    <a:pt x="0" y="1779"/>
                  </a:moveTo>
                  <a:lnTo>
                    <a:pt x="6053" y="1779"/>
                  </a:lnTo>
                  <a:moveTo>
                    <a:pt x="0" y="1482"/>
                  </a:moveTo>
                  <a:lnTo>
                    <a:pt x="6053" y="1482"/>
                  </a:lnTo>
                  <a:moveTo>
                    <a:pt x="0" y="1186"/>
                  </a:moveTo>
                  <a:lnTo>
                    <a:pt x="6053" y="1186"/>
                  </a:lnTo>
                  <a:moveTo>
                    <a:pt x="0" y="889"/>
                  </a:moveTo>
                  <a:lnTo>
                    <a:pt x="6053" y="889"/>
                  </a:lnTo>
                  <a:moveTo>
                    <a:pt x="0" y="593"/>
                  </a:moveTo>
                  <a:lnTo>
                    <a:pt x="6053" y="593"/>
                  </a:lnTo>
                  <a:moveTo>
                    <a:pt x="0" y="296"/>
                  </a:moveTo>
                  <a:lnTo>
                    <a:pt x="6053" y="296"/>
                  </a:lnTo>
                  <a:moveTo>
                    <a:pt x="0" y="0"/>
                  </a:moveTo>
                  <a:lnTo>
                    <a:pt x="6053"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Line 9">
              <a:extLst>
                <a:ext uri="{FF2B5EF4-FFF2-40B4-BE49-F238E27FC236}">
                  <a16:creationId xmlns:a16="http://schemas.microsoft.com/office/drawing/2014/main" id="{9B6A316A-AFF8-48F7-8D45-D5A9320DAEC1}"/>
                </a:ext>
              </a:extLst>
            </p:cNvPr>
            <p:cNvSpPr>
              <a:spLocks noChangeShapeType="1"/>
            </p:cNvSpPr>
            <p:nvPr/>
          </p:nvSpPr>
          <p:spPr bwMode="auto">
            <a:xfrm>
              <a:off x="1171575" y="5472113"/>
              <a:ext cx="9609138" cy="0"/>
            </a:xfrm>
            <a:prstGeom prst="line">
              <a:avLst/>
            </a:prstGeom>
            <a:noFill/>
            <a:ln w="19050"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33" name="Blue Line">
            <a:extLst>
              <a:ext uri="{FF2B5EF4-FFF2-40B4-BE49-F238E27FC236}">
                <a16:creationId xmlns:a16="http://schemas.microsoft.com/office/drawing/2014/main" id="{17A225B4-D381-4F76-9F3A-A28FE4A08383}"/>
              </a:ext>
            </a:extLst>
          </p:cNvPr>
          <p:cNvSpPr>
            <a:spLocks/>
          </p:cNvSpPr>
          <p:nvPr/>
        </p:nvSpPr>
        <p:spPr bwMode="auto">
          <a:xfrm>
            <a:off x="1171575" y="2182813"/>
            <a:ext cx="9605963" cy="3149600"/>
          </a:xfrm>
          <a:custGeom>
            <a:avLst/>
            <a:gdLst>
              <a:gd name="T0" fmla="*/ 52 w 6051"/>
              <a:gd name="T1" fmla="*/ 1984 h 1984"/>
              <a:gd name="T2" fmla="*/ 146 w 6051"/>
              <a:gd name="T3" fmla="*/ 1891 h 1984"/>
              <a:gd name="T4" fmla="*/ 251 w 6051"/>
              <a:gd name="T5" fmla="*/ 1793 h 1984"/>
              <a:gd name="T6" fmla="*/ 351 w 6051"/>
              <a:gd name="T7" fmla="*/ 1730 h 1984"/>
              <a:gd name="T8" fmla="*/ 453 w 6051"/>
              <a:gd name="T9" fmla="*/ 1730 h 1984"/>
              <a:gd name="T10" fmla="*/ 552 w 6051"/>
              <a:gd name="T11" fmla="*/ 1590 h 1984"/>
              <a:gd name="T12" fmla="*/ 657 w 6051"/>
              <a:gd name="T13" fmla="*/ 1752 h 1984"/>
              <a:gd name="T14" fmla="*/ 755 w 6051"/>
              <a:gd name="T15" fmla="*/ 1630 h 1984"/>
              <a:gd name="T16" fmla="*/ 854 w 6051"/>
              <a:gd name="T17" fmla="*/ 1580 h 1984"/>
              <a:gd name="T18" fmla="*/ 956 w 6051"/>
              <a:gd name="T19" fmla="*/ 1604 h 1984"/>
              <a:gd name="T20" fmla="*/ 1058 w 6051"/>
              <a:gd name="T21" fmla="*/ 1541 h 1984"/>
              <a:gd name="T22" fmla="*/ 1155 w 6051"/>
              <a:gd name="T23" fmla="*/ 1440 h 1984"/>
              <a:gd name="T24" fmla="*/ 1260 w 6051"/>
              <a:gd name="T25" fmla="*/ 1512 h 1984"/>
              <a:gd name="T26" fmla="*/ 1360 w 6051"/>
              <a:gd name="T27" fmla="*/ 1396 h 1984"/>
              <a:gd name="T28" fmla="*/ 1458 w 6051"/>
              <a:gd name="T29" fmla="*/ 1349 h 1984"/>
              <a:gd name="T30" fmla="*/ 1561 w 6051"/>
              <a:gd name="T31" fmla="*/ 1358 h 1984"/>
              <a:gd name="T32" fmla="*/ 1663 w 6051"/>
              <a:gd name="T33" fmla="*/ 1569 h 1984"/>
              <a:gd name="T34" fmla="*/ 1764 w 6051"/>
              <a:gd name="T35" fmla="*/ 1375 h 1984"/>
              <a:gd name="T36" fmla="*/ 1863 w 6051"/>
              <a:gd name="T37" fmla="*/ 1606 h 1984"/>
              <a:gd name="T38" fmla="*/ 1965 w 6051"/>
              <a:gd name="T39" fmla="*/ 1402 h 1984"/>
              <a:gd name="T40" fmla="*/ 2067 w 6051"/>
              <a:gd name="T41" fmla="*/ 1345 h 1984"/>
              <a:gd name="T42" fmla="*/ 2164 w 6051"/>
              <a:gd name="T43" fmla="*/ 1256 h 1984"/>
              <a:gd name="T44" fmla="*/ 2269 w 6051"/>
              <a:gd name="T45" fmla="*/ 1240 h 1984"/>
              <a:gd name="T46" fmla="*/ 2371 w 6051"/>
              <a:gd name="T47" fmla="*/ 1248 h 1984"/>
              <a:gd name="T48" fmla="*/ 2473 w 6051"/>
              <a:gd name="T49" fmla="*/ 1389 h 1984"/>
              <a:gd name="T50" fmla="*/ 2570 w 6051"/>
              <a:gd name="T51" fmla="*/ 1277 h 1984"/>
              <a:gd name="T52" fmla="*/ 2672 w 6051"/>
              <a:gd name="T53" fmla="*/ 1239 h 1984"/>
              <a:gd name="T54" fmla="*/ 2773 w 6051"/>
              <a:gd name="T55" fmla="*/ 1186 h 1984"/>
              <a:gd name="T56" fmla="*/ 2872 w 6051"/>
              <a:gd name="T57" fmla="*/ 1133 h 1984"/>
              <a:gd name="T58" fmla="*/ 2975 w 6051"/>
              <a:gd name="T59" fmla="*/ 1057 h 1984"/>
              <a:gd name="T60" fmla="*/ 3077 w 6051"/>
              <a:gd name="T61" fmla="*/ 1285 h 1984"/>
              <a:gd name="T62" fmla="*/ 3174 w 6051"/>
              <a:gd name="T63" fmla="*/ 1489 h 1984"/>
              <a:gd name="T64" fmla="*/ 3277 w 6051"/>
              <a:gd name="T65" fmla="*/ 1477 h 1984"/>
              <a:gd name="T66" fmla="*/ 3378 w 6051"/>
              <a:gd name="T67" fmla="*/ 1407 h 1984"/>
              <a:gd name="T68" fmla="*/ 3476 w 6051"/>
              <a:gd name="T69" fmla="*/ 1322 h 1984"/>
              <a:gd name="T70" fmla="*/ 3580 w 6051"/>
              <a:gd name="T71" fmla="*/ 1496 h 1984"/>
              <a:gd name="T72" fmla="*/ 3682 w 6051"/>
              <a:gd name="T73" fmla="*/ 1615 h 1984"/>
              <a:gd name="T74" fmla="*/ 3777 w 6051"/>
              <a:gd name="T75" fmla="*/ 1471 h 1984"/>
              <a:gd name="T76" fmla="*/ 3882 w 6051"/>
              <a:gd name="T77" fmla="*/ 1553 h 1984"/>
              <a:gd name="T78" fmla="*/ 3983 w 6051"/>
              <a:gd name="T79" fmla="*/ 1338 h 1984"/>
              <a:gd name="T80" fmla="*/ 4084 w 6051"/>
              <a:gd name="T81" fmla="*/ 1309 h 1984"/>
              <a:gd name="T82" fmla="*/ 4183 w 6051"/>
              <a:gd name="T83" fmla="*/ 1152 h 1984"/>
              <a:gd name="T84" fmla="*/ 4287 w 6051"/>
              <a:gd name="T85" fmla="*/ 1266 h 1984"/>
              <a:gd name="T86" fmla="*/ 4387 w 6051"/>
              <a:gd name="T87" fmla="*/ 1462 h 1984"/>
              <a:gd name="T88" fmla="*/ 4485 w 6051"/>
              <a:gd name="T89" fmla="*/ 400 h 1984"/>
              <a:gd name="T90" fmla="*/ 4590 w 6051"/>
              <a:gd name="T91" fmla="*/ 251 h 1984"/>
              <a:gd name="T92" fmla="*/ 4690 w 6051"/>
              <a:gd name="T93" fmla="*/ 209 h 1984"/>
              <a:gd name="T94" fmla="*/ 4791 w 6051"/>
              <a:gd name="T95" fmla="*/ 185 h 1984"/>
              <a:gd name="T96" fmla="*/ 4891 w 6051"/>
              <a:gd name="T97" fmla="*/ 737 h 1984"/>
              <a:gd name="T98" fmla="*/ 4992 w 6051"/>
              <a:gd name="T99" fmla="*/ 604 h 1984"/>
              <a:gd name="T100" fmla="*/ 5093 w 6051"/>
              <a:gd name="T101" fmla="*/ 691 h 1984"/>
              <a:gd name="T102" fmla="*/ 5193 w 6051"/>
              <a:gd name="T103" fmla="*/ 735 h 1984"/>
              <a:gd name="T104" fmla="*/ 5295 w 6051"/>
              <a:gd name="T105" fmla="*/ 838 h 1984"/>
              <a:gd name="T106" fmla="*/ 5396 w 6051"/>
              <a:gd name="T107" fmla="*/ 768 h 1984"/>
              <a:gd name="T108" fmla="*/ 5499 w 6051"/>
              <a:gd name="T109" fmla="*/ 977 h 1984"/>
              <a:gd name="T110" fmla="*/ 5597 w 6051"/>
              <a:gd name="T111" fmla="*/ 1025 h 1984"/>
              <a:gd name="T112" fmla="*/ 5698 w 6051"/>
              <a:gd name="T113" fmla="*/ 1309 h 1984"/>
              <a:gd name="T114" fmla="*/ 5796 w 6051"/>
              <a:gd name="T115" fmla="*/ 1299 h 1984"/>
              <a:gd name="T116" fmla="*/ 5900 w 6051"/>
              <a:gd name="T117" fmla="*/ 1627 h 1984"/>
              <a:gd name="T118" fmla="*/ 6001 w 6051"/>
              <a:gd name="T119" fmla="*/ 1269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1" h="1984">
                <a:moveTo>
                  <a:pt x="0" y="1960"/>
                </a:moveTo>
                <a:lnTo>
                  <a:pt x="52" y="1984"/>
                </a:lnTo>
                <a:lnTo>
                  <a:pt x="98" y="1965"/>
                </a:lnTo>
                <a:lnTo>
                  <a:pt x="146" y="1891"/>
                </a:lnTo>
                <a:lnTo>
                  <a:pt x="200" y="1843"/>
                </a:lnTo>
                <a:lnTo>
                  <a:pt x="251" y="1793"/>
                </a:lnTo>
                <a:lnTo>
                  <a:pt x="297" y="1825"/>
                </a:lnTo>
                <a:lnTo>
                  <a:pt x="351" y="1730"/>
                </a:lnTo>
                <a:lnTo>
                  <a:pt x="401" y="1795"/>
                </a:lnTo>
                <a:lnTo>
                  <a:pt x="453" y="1730"/>
                </a:lnTo>
                <a:lnTo>
                  <a:pt x="504" y="1643"/>
                </a:lnTo>
                <a:lnTo>
                  <a:pt x="552" y="1590"/>
                </a:lnTo>
                <a:lnTo>
                  <a:pt x="605" y="1521"/>
                </a:lnTo>
                <a:lnTo>
                  <a:pt x="657" y="1752"/>
                </a:lnTo>
                <a:lnTo>
                  <a:pt x="703" y="1655"/>
                </a:lnTo>
                <a:lnTo>
                  <a:pt x="755" y="1630"/>
                </a:lnTo>
                <a:lnTo>
                  <a:pt x="805" y="1627"/>
                </a:lnTo>
                <a:lnTo>
                  <a:pt x="854" y="1580"/>
                </a:lnTo>
                <a:lnTo>
                  <a:pt x="905" y="1538"/>
                </a:lnTo>
                <a:lnTo>
                  <a:pt x="956" y="1604"/>
                </a:lnTo>
                <a:lnTo>
                  <a:pt x="1004" y="1505"/>
                </a:lnTo>
                <a:lnTo>
                  <a:pt x="1058" y="1541"/>
                </a:lnTo>
                <a:lnTo>
                  <a:pt x="1109" y="1501"/>
                </a:lnTo>
                <a:lnTo>
                  <a:pt x="1155" y="1440"/>
                </a:lnTo>
                <a:lnTo>
                  <a:pt x="1210" y="1442"/>
                </a:lnTo>
                <a:lnTo>
                  <a:pt x="1260" y="1512"/>
                </a:lnTo>
                <a:lnTo>
                  <a:pt x="1306" y="1357"/>
                </a:lnTo>
                <a:lnTo>
                  <a:pt x="1360" y="1396"/>
                </a:lnTo>
                <a:lnTo>
                  <a:pt x="1409" y="1365"/>
                </a:lnTo>
                <a:lnTo>
                  <a:pt x="1458" y="1349"/>
                </a:lnTo>
                <a:lnTo>
                  <a:pt x="1510" y="1395"/>
                </a:lnTo>
                <a:lnTo>
                  <a:pt x="1561" y="1358"/>
                </a:lnTo>
                <a:lnTo>
                  <a:pt x="1613" y="1514"/>
                </a:lnTo>
                <a:lnTo>
                  <a:pt x="1663" y="1569"/>
                </a:lnTo>
                <a:lnTo>
                  <a:pt x="1712" y="1382"/>
                </a:lnTo>
                <a:lnTo>
                  <a:pt x="1764" y="1375"/>
                </a:lnTo>
                <a:lnTo>
                  <a:pt x="1815" y="1411"/>
                </a:lnTo>
                <a:lnTo>
                  <a:pt x="1863" y="1606"/>
                </a:lnTo>
                <a:lnTo>
                  <a:pt x="1915" y="1586"/>
                </a:lnTo>
                <a:lnTo>
                  <a:pt x="1965" y="1402"/>
                </a:lnTo>
                <a:lnTo>
                  <a:pt x="2013" y="1379"/>
                </a:lnTo>
                <a:lnTo>
                  <a:pt x="2067" y="1345"/>
                </a:lnTo>
                <a:lnTo>
                  <a:pt x="2116" y="1339"/>
                </a:lnTo>
                <a:lnTo>
                  <a:pt x="2164" y="1256"/>
                </a:lnTo>
                <a:lnTo>
                  <a:pt x="2219" y="1253"/>
                </a:lnTo>
                <a:lnTo>
                  <a:pt x="2269" y="1240"/>
                </a:lnTo>
                <a:lnTo>
                  <a:pt x="2321" y="1335"/>
                </a:lnTo>
                <a:lnTo>
                  <a:pt x="2371" y="1248"/>
                </a:lnTo>
                <a:lnTo>
                  <a:pt x="2420" y="1187"/>
                </a:lnTo>
                <a:lnTo>
                  <a:pt x="2473" y="1389"/>
                </a:lnTo>
                <a:lnTo>
                  <a:pt x="2519" y="1285"/>
                </a:lnTo>
                <a:lnTo>
                  <a:pt x="2570" y="1277"/>
                </a:lnTo>
                <a:lnTo>
                  <a:pt x="2617" y="1264"/>
                </a:lnTo>
                <a:lnTo>
                  <a:pt x="2672" y="1239"/>
                </a:lnTo>
                <a:lnTo>
                  <a:pt x="2721" y="1226"/>
                </a:lnTo>
                <a:lnTo>
                  <a:pt x="2773" y="1186"/>
                </a:lnTo>
                <a:lnTo>
                  <a:pt x="2824" y="1189"/>
                </a:lnTo>
                <a:lnTo>
                  <a:pt x="2872" y="1133"/>
                </a:lnTo>
                <a:lnTo>
                  <a:pt x="2926" y="1119"/>
                </a:lnTo>
                <a:lnTo>
                  <a:pt x="2975" y="1057"/>
                </a:lnTo>
                <a:lnTo>
                  <a:pt x="3024" y="1034"/>
                </a:lnTo>
                <a:lnTo>
                  <a:pt x="3077" y="1285"/>
                </a:lnTo>
                <a:lnTo>
                  <a:pt x="3124" y="1426"/>
                </a:lnTo>
                <a:lnTo>
                  <a:pt x="3174" y="1489"/>
                </a:lnTo>
                <a:lnTo>
                  <a:pt x="3225" y="1513"/>
                </a:lnTo>
                <a:lnTo>
                  <a:pt x="3277" y="1477"/>
                </a:lnTo>
                <a:lnTo>
                  <a:pt x="3325" y="1474"/>
                </a:lnTo>
                <a:lnTo>
                  <a:pt x="3378" y="1407"/>
                </a:lnTo>
                <a:lnTo>
                  <a:pt x="3429" y="1335"/>
                </a:lnTo>
                <a:lnTo>
                  <a:pt x="3476" y="1322"/>
                </a:lnTo>
                <a:lnTo>
                  <a:pt x="3531" y="1544"/>
                </a:lnTo>
                <a:lnTo>
                  <a:pt x="3580" y="1496"/>
                </a:lnTo>
                <a:lnTo>
                  <a:pt x="3631" y="1709"/>
                </a:lnTo>
                <a:lnTo>
                  <a:pt x="3682" y="1615"/>
                </a:lnTo>
                <a:lnTo>
                  <a:pt x="3729" y="1528"/>
                </a:lnTo>
                <a:lnTo>
                  <a:pt x="3777" y="1471"/>
                </a:lnTo>
                <a:lnTo>
                  <a:pt x="3830" y="1376"/>
                </a:lnTo>
                <a:lnTo>
                  <a:pt x="3882" y="1553"/>
                </a:lnTo>
                <a:lnTo>
                  <a:pt x="3928" y="1373"/>
                </a:lnTo>
                <a:lnTo>
                  <a:pt x="3983" y="1338"/>
                </a:lnTo>
                <a:lnTo>
                  <a:pt x="4033" y="1376"/>
                </a:lnTo>
                <a:lnTo>
                  <a:pt x="4084" y="1309"/>
                </a:lnTo>
                <a:lnTo>
                  <a:pt x="4135" y="1257"/>
                </a:lnTo>
                <a:lnTo>
                  <a:pt x="4183" y="1152"/>
                </a:lnTo>
                <a:lnTo>
                  <a:pt x="4236" y="1068"/>
                </a:lnTo>
                <a:lnTo>
                  <a:pt x="4287" y="1266"/>
                </a:lnTo>
                <a:lnTo>
                  <a:pt x="4334" y="1464"/>
                </a:lnTo>
                <a:lnTo>
                  <a:pt x="4387" y="1462"/>
                </a:lnTo>
                <a:lnTo>
                  <a:pt x="4437" y="667"/>
                </a:lnTo>
                <a:lnTo>
                  <a:pt x="4485" y="400"/>
                </a:lnTo>
                <a:lnTo>
                  <a:pt x="4538" y="319"/>
                </a:lnTo>
                <a:lnTo>
                  <a:pt x="4590" y="251"/>
                </a:lnTo>
                <a:lnTo>
                  <a:pt x="4640" y="43"/>
                </a:lnTo>
                <a:lnTo>
                  <a:pt x="4690" y="209"/>
                </a:lnTo>
                <a:lnTo>
                  <a:pt x="4740" y="485"/>
                </a:lnTo>
                <a:lnTo>
                  <a:pt x="4791" y="185"/>
                </a:lnTo>
                <a:lnTo>
                  <a:pt x="4843" y="0"/>
                </a:lnTo>
                <a:lnTo>
                  <a:pt x="4891" y="737"/>
                </a:lnTo>
                <a:lnTo>
                  <a:pt x="4937" y="719"/>
                </a:lnTo>
                <a:lnTo>
                  <a:pt x="4992" y="604"/>
                </a:lnTo>
                <a:lnTo>
                  <a:pt x="5042" y="632"/>
                </a:lnTo>
                <a:lnTo>
                  <a:pt x="5093" y="691"/>
                </a:lnTo>
                <a:lnTo>
                  <a:pt x="5143" y="649"/>
                </a:lnTo>
                <a:lnTo>
                  <a:pt x="5193" y="735"/>
                </a:lnTo>
                <a:lnTo>
                  <a:pt x="5245" y="685"/>
                </a:lnTo>
                <a:lnTo>
                  <a:pt x="5295" y="838"/>
                </a:lnTo>
                <a:lnTo>
                  <a:pt x="5343" y="691"/>
                </a:lnTo>
                <a:lnTo>
                  <a:pt x="5396" y="768"/>
                </a:lnTo>
                <a:lnTo>
                  <a:pt x="5448" y="634"/>
                </a:lnTo>
                <a:lnTo>
                  <a:pt x="5499" y="977"/>
                </a:lnTo>
                <a:lnTo>
                  <a:pt x="5545" y="1094"/>
                </a:lnTo>
                <a:lnTo>
                  <a:pt x="5597" y="1025"/>
                </a:lnTo>
                <a:lnTo>
                  <a:pt x="5645" y="1297"/>
                </a:lnTo>
                <a:lnTo>
                  <a:pt x="5698" y="1309"/>
                </a:lnTo>
                <a:lnTo>
                  <a:pt x="5748" y="1535"/>
                </a:lnTo>
                <a:lnTo>
                  <a:pt x="5796" y="1299"/>
                </a:lnTo>
                <a:lnTo>
                  <a:pt x="5850" y="1415"/>
                </a:lnTo>
                <a:lnTo>
                  <a:pt x="5900" y="1627"/>
                </a:lnTo>
                <a:lnTo>
                  <a:pt x="5951" y="1418"/>
                </a:lnTo>
                <a:lnTo>
                  <a:pt x="6001" y="1269"/>
                </a:lnTo>
                <a:lnTo>
                  <a:pt x="6051" y="1423"/>
                </a:lnTo>
              </a:path>
            </a:pathLst>
          </a:custGeom>
          <a:noFill/>
          <a:ln w="381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Gray Line">
            <a:extLst>
              <a:ext uri="{FF2B5EF4-FFF2-40B4-BE49-F238E27FC236}">
                <a16:creationId xmlns:a16="http://schemas.microsoft.com/office/drawing/2014/main" id="{FB067447-BBD5-4DB1-BAAD-E1D8B9B8C6F8}"/>
              </a:ext>
            </a:extLst>
          </p:cNvPr>
          <p:cNvSpPr>
            <a:spLocks/>
          </p:cNvSpPr>
          <p:nvPr/>
        </p:nvSpPr>
        <p:spPr bwMode="auto">
          <a:xfrm>
            <a:off x="1171575" y="1773238"/>
            <a:ext cx="9605963" cy="3419475"/>
          </a:xfrm>
          <a:custGeom>
            <a:avLst/>
            <a:gdLst>
              <a:gd name="T0" fmla="*/ 52 w 6051"/>
              <a:gd name="T1" fmla="*/ 2102 h 2154"/>
              <a:gd name="T2" fmla="*/ 146 w 6051"/>
              <a:gd name="T3" fmla="*/ 1969 h 2154"/>
              <a:gd name="T4" fmla="*/ 251 w 6051"/>
              <a:gd name="T5" fmla="*/ 1880 h 2154"/>
              <a:gd name="T6" fmla="*/ 351 w 6051"/>
              <a:gd name="T7" fmla="*/ 1785 h 2154"/>
              <a:gd name="T8" fmla="*/ 453 w 6051"/>
              <a:gd name="T9" fmla="*/ 1776 h 2154"/>
              <a:gd name="T10" fmla="*/ 552 w 6051"/>
              <a:gd name="T11" fmla="*/ 1640 h 2154"/>
              <a:gd name="T12" fmla="*/ 657 w 6051"/>
              <a:gd name="T13" fmla="*/ 1847 h 2154"/>
              <a:gd name="T14" fmla="*/ 755 w 6051"/>
              <a:gd name="T15" fmla="*/ 1728 h 2154"/>
              <a:gd name="T16" fmla="*/ 854 w 6051"/>
              <a:gd name="T17" fmla="*/ 1687 h 2154"/>
              <a:gd name="T18" fmla="*/ 956 w 6051"/>
              <a:gd name="T19" fmla="*/ 1686 h 2154"/>
              <a:gd name="T20" fmla="*/ 1058 w 6051"/>
              <a:gd name="T21" fmla="*/ 1685 h 2154"/>
              <a:gd name="T22" fmla="*/ 1155 w 6051"/>
              <a:gd name="T23" fmla="*/ 1551 h 2154"/>
              <a:gd name="T24" fmla="*/ 1260 w 6051"/>
              <a:gd name="T25" fmla="*/ 1685 h 2154"/>
              <a:gd name="T26" fmla="*/ 1360 w 6051"/>
              <a:gd name="T27" fmla="*/ 1535 h 2154"/>
              <a:gd name="T28" fmla="*/ 1458 w 6051"/>
              <a:gd name="T29" fmla="*/ 1492 h 2154"/>
              <a:gd name="T30" fmla="*/ 1561 w 6051"/>
              <a:gd name="T31" fmla="*/ 1535 h 2154"/>
              <a:gd name="T32" fmla="*/ 1663 w 6051"/>
              <a:gd name="T33" fmla="*/ 1800 h 2154"/>
              <a:gd name="T34" fmla="*/ 1764 w 6051"/>
              <a:gd name="T35" fmla="*/ 1603 h 2154"/>
              <a:gd name="T36" fmla="*/ 1863 w 6051"/>
              <a:gd name="T37" fmla="*/ 1821 h 2154"/>
              <a:gd name="T38" fmla="*/ 1965 w 6051"/>
              <a:gd name="T39" fmla="*/ 1596 h 2154"/>
              <a:gd name="T40" fmla="*/ 2067 w 6051"/>
              <a:gd name="T41" fmla="*/ 1540 h 2154"/>
              <a:gd name="T42" fmla="*/ 2164 w 6051"/>
              <a:gd name="T43" fmla="*/ 1525 h 2154"/>
              <a:gd name="T44" fmla="*/ 2269 w 6051"/>
              <a:gd name="T45" fmla="*/ 1540 h 2154"/>
              <a:gd name="T46" fmla="*/ 2371 w 6051"/>
              <a:gd name="T47" fmla="*/ 1513 h 2154"/>
              <a:gd name="T48" fmla="*/ 2473 w 6051"/>
              <a:gd name="T49" fmla="*/ 1624 h 2154"/>
              <a:gd name="T50" fmla="*/ 2570 w 6051"/>
              <a:gd name="T51" fmla="*/ 1511 h 2154"/>
              <a:gd name="T52" fmla="*/ 2672 w 6051"/>
              <a:gd name="T53" fmla="*/ 1493 h 2154"/>
              <a:gd name="T54" fmla="*/ 2773 w 6051"/>
              <a:gd name="T55" fmla="*/ 1447 h 2154"/>
              <a:gd name="T56" fmla="*/ 2872 w 6051"/>
              <a:gd name="T57" fmla="*/ 1430 h 2154"/>
              <a:gd name="T58" fmla="*/ 2975 w 6051"/>
              <a:gd name="T59" fmla="*/ 1313 h 2154"/>
              <a:gd name="T60" fmla="*/ 3077 w 6051"/>
              <a:gd name="T61" fmla="*/ 1606 h 2154"/>
              <a:gd name="T62" fmla="*/ 3174 w 6051"/>
              <a:gd name="T63" fmla="*/ 1778 h 2154"/>
              <a:gd name="T64" fmla="*/ 3277 w 6051"/>
              <a:gd name="T65" fmla="*/ 1772 h 2154"/>
              <a:gd name="T66" fmla="*/ 3378 w 6051"/>
              <a:gd name="T67" fmla="*/ 1726 h 2154"/>
              <a:gd name="T68" fmla="*/ 3476 w 6051"/>
              <a:gd name="T69" fmla="*/ 1739 h 2154"/>
              <a:gd name="T70" fmla="*/ 3580 w 6051"/>
              <a:gd name="T71" fmla="*/ 1871 h 2154"/>
              <a:gd name="T72" fmla="*/ 3682 w 6051"/>
              <a:gd name="T73" fmla="*/ 2020 h 2154"/>
              <a:gd name="T74" fmla="*/ 3777 w 6051"/>
              <a:gd name="T75" fmla="*/ 1879 h 2154"/>
              <a:gd name="T76" fmla="*/ 3882 w 6051"/>
              <a:gd name="T77" fmla="*/ 1970 h 2154"/>
              <a:gd name="T78" fmla="*/ 3983 w 6051"/>
              <a:gd name="T79" fmla="*/ 1819 h 2154"/>
              <a:gd name="T80" fmla="*/ 4084 w 6051"/>
              <a:gd name="T81" fmla="*/ 1829 h 2154"/>
              <a:gd name="T82" fmla="*/ 4183 w 6051"/>
              <a:gd name="T83" fmla="*/ 1716 h 2154"/>
              <a:gd name="T84" fmla="*/ 4287 w 6051"/>
              <a:gd name="T85" fmla="*/ 1800 h 2154"/>
              <a:gd name="T86" fmla="*/ 4387 w 6051"/>
              <a:gd name="T87" fmla="*/ 1963 h 2154"/>
              <a:gd name="T88" fmla="*/ 4485 w 6051"/>
              <a:gd name="T89" fmla="*/ 118 h 2154"/>
              <a:gd name="T90" fmla="*/ 4590 w 6051"/>
              <a:gd name="T91" fmla="*/ 259 h 2154"/>
              <a:gd name="T92" fmla="*/ 4690 w 6051"/>
              <a:gd name="T93" fmla="*/ 116 h 2154"/>
              <a:gd name="T94" fmla="*/ 4791 w 6051"/>
              <a:gd name="T95" fmla="*/ 0 h 2154"/>
              <a:gd name="T96" fmla="*/ 4891 w 6051"/>
              <a:gd name="T97" fmla="*/ 1266 h 2154"/>
              <a:gd name="T98" fmla="*/ 4992 w 6051"/>
              <a:gd name="T99" fmla="*/ 992 h 2154"/>
              <a:gd name="T100" fmla="*/ 5093 w 6051"/>
              <a:gd name="T101" fmla="*/ 1059 h 2154"/>
              <a:gd name="T102" fmla="*/ 5193 w 6051"/>
              <a:gd name="T103" fmla="*/ 1230 h 2154"/>
              <a:gd name="T104" fmla="*/ 5295 w 6051"/>
              <a:gd name="T105" fmla="*/ 1375 h 2154"/>
              <a:gd name="T106" fmla="*/ 5396 w 6051"/>
              <a:gd name="T107" fmla="*/ 1390 h 2154"/>
              <a:gd name="T108" fmla="*/ 5499 w 6051"/>
              <a:gd name="T109" fmla="*/ 1679 h 2154"/>
              <a:gd name="T110" fmla="*/ 5597 w 6051"/>
              <a:gd name="T111" fmla="*/ 1620 h 2154"/>
              <a:gd name="T112" fmla="*/ 5698 w 6051"/>
              <a:gd name="T113" fmla="*/ 1840 h 2154"/>
              <a:gd name="T114" fmla="*/ 5796 w 6051"/>
              <a:gd name="T115" fmla="*/ 1844 h 2154"/>
              <a:gd name="T116" fmla="*/ 5900 w 6051"/>
              <a:gd name="T117" fmla="*/ 2146 h 2154"/>
              <a:gd name="T118" fmla="*/ 6001 w 6051"/>
              <a:gd name="T119" fmla="*/ 1708 h 2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051" h="2154">
                <a:moveTo>
                  <a:pt x="0" y="2075"/>
                </a:moveTo>
                <a:lnTo>
                  <a:pt x="52" y="2102"/>
                </a:lnTo>
                <a:lnTo>
                  <a:pt x="98" y="2066"/>
                </a:lnTo>
                <a:lnTo>
                  <a:pt x="146" y="1969"/>
                </a:lnTo>
                <a:lnTo>
                  <a:pt x="200" y="1940"/>
                </a:lnTo>
                <a:lnTo>
                  <a:pt x="251" y="1880"/>
                </a:lnTo>
                <a:lnTo>
                  <a:pt x="297" y="1904"/>
                </a:lnTo>
                <a:lnTo>
                  <a:pt x="351" y="1785"/>
                </a:lnTo>
                <a:lnTo>
                  <a:pt x="401" y="1852"/>
                </a:lnTo>
                <a:lnTo>
                  <a:pt x="453" y="1776"/>
                </a:lnTo>
                <a:lnTo>
                  <a:pt x="504" y="1695"/>
                </a:lnTo>
                <a:lnTo>
                  <a:pt x="552" y="1640"/>
                </a:lnTo>
                <a:lnTo>
                  <a:pt x="605" y="1593"/>
                </a:lnTo>
                <a:lnTo>
                  <a:pt x="657" y="1847"/>
                </a:lnTo>
                <a:lnTo>
                  <a:pt x="703" y="1719"/>
                </a:lnTo>
                <a:lnTo>
                  <a:pt x="755" y="1728"/>
                </a:lnTo>
                <a:lnTo>
                  <a:pt x="805" y="1728"/>
                </a:lnTo>
                <a:lnTo>
                  <a:pt x="854" y="1687"/>
                </a:lnTo>
                <a:lnTo>
                  <a:pt x="905" y="1618"/>
                </a:lnTo>
                <a:lnTo>
                  <a:pt x="956" y="1686"/>
                </a:lnTo>
                <a:lnTo>
                  <a:pt x="1004" y="1581"/>
                </a:lnTo>
                <a:lnTo>
                  <a:pt x="1058" y="1685"/>
                </a:lnTo>
                <a:lnTo>
                  <a:pt x="1109" y="1624"/>
                </a:lnTo>
                <a:lnTo>
                  <a:pt x="1155" y="1551"/>
                </a:lnTo>
                <a:lnTo>
                  <a:pt x="1210" y="1610"/>
                </a:lnTo>
                <a:lnTo>
                  <a:pt x="1260" y="1685"/>
                </a:lnTo>
                <a:lnTo>
                  <a:pt x="1306" y="1497"/>
                </a:lnTo>
                <a:lnTo>
                  <a:pt x="1360" y="1535"/>
                </a:lnTo>
                <a:lnTo>
                  <a:pt x="1409" y="1498"/>
                </a:lnTo>
                <a:lnTo>
                  <a:pt x="1458" y="1492"/>
                </a:lnTo>
                <a:lnTo>
                  <a:pt x="1510" y="1555"/>
                </a:lnTo>
                <a:lnTo>
                  <a:pt x="1561" y="1535"/>
                </a:lnTo>
                <a:lnTo>
                  <a:pt x="1613" y="1690"/>
                </a:lnTo>
                <a:lnTo>
                  <a:pt x="1663" y="1800"/>
                </a:lnTo>
                <a:lnTo>
                  <a:pt x="1712" y="1605"/>
                </a:lnTo>
                <a:lnTo>
                  <a:pt x="1764" y="1603"/>
                </a:lnTo>
                <a:lnTo>
                  <a:pt x="1815" y="1693"/>
                </a:lnTo>
                <a:lnTo>
                  <a:pt x="1863" y="1821"/>
                </a:lnTo>
                <a:lnTo>
                  <a:pt x="1915" y="1772"/>
                </a:lnTo>
                <a:lnTo>
                  <a:pt x="1965" y="1596"/>
                </a:lnTo>
                <a:lnTo>
                  <a:pt x="2013" y="1564"/>
                </a:lnTo>
                <a:lnTo>
                  <a:pt x="2067" y="1540"/>
                </a:lnTo>
                <a:lnTo>
                  <a:pt x="2116" y="1624"/>
                </a:lnTo>
                <a:lnTo>
                  <a:pt x="2164" y="1525"/>
                </a:lnTo>
                <a:lnTo>
                  <a:pt x="2219" y="1533"/>
                </a:lnTo>
                <a:lnTo>
                  <a:pt x="2269" y="1540"/>
                </a:lnTo>
                <a:lnTo>
                  <a:pt x="2321" y="1624"/>
                </a:lnTo>
                <a:lnTo>
                  <a:pt x="2371" y="1513"/>
                </a:lnTo>
                <a:lnTo>
                  <a:pt x="2420" y="1470"/>
                </a:lnTo>
                <a:lnTo>
                  <a:pt x="2473" y="1624"/>
                </a:lnTo>
                <a:lnTo>
                  <a:pt x="2519" y="1525"/>
                </a:lnTo>
                <a:lnTo>
                  <a:pt x="2570" y="1511"/>
                </a:lnTo>
                <a:lnTo>
                  <a:pt x="2617" y="1500"/>
                </a:lnTo>
                <a:lnTo>
                  <a:pt x="2672" y="1493"/>
                </a:lnTo>
                <a:lnTo>
                  <a:pt x="2721" y="1492"/>
                </a:lnTo>
                <a:lnTo>
                  <a:pt x="2773" y="1447"/>
                </a:lnTo>
                <a:lnTo>
                  <a:pt x="2824" y="1482"/>
                </a:lnTo>
                <a:lnTo>
                  <a:pt x="2872" y="1430"/>
                </a:lnTo>
                <a:lnTo>
                  <a:pt x="2926" y="1408"/>
                </a:lnTo>
                <a:lnTo>
                  <a:pt x="2975" y="1313"/>
                </a:lnTo>
                <a:lnTo>
                  <a:pt x="3024" y="1296"/>
                </a:lnTo>
                <a:lnTo>
                  <a:pt x="3077" y="1606"/>
                </a:lnTo>
                <a:lnTo>
                  <a:pt x="3124" y="1756"/>
                </a:lnTo>
                <a:lnTo>
                  <a:pt x="3174" y="1778"/>
                </a:lnTo>
                <a:lnTo>
                  <a:pt x="3225" y="1788"/>
                </a:lnTo>
                <a:lnTo>
                  <a:pt x="3277" y="1772"/>
                </a:lnTo>
                <a:lnTo>
                  <a:pt x="3325" y="1797"/>
                </a:lnTo>
                <a:lnTo>
                  <a:pt x="3378" y="1726"/>
                </a:lnTo>
                <a:lnTo>
                  <a:pt x="3429" y="1686"/>
                </a:lnTo>
                <a:lnTo>
                  <a:pt x="3476" y="1739"/>
                </a:lnTo>
                <a:lnTo>
                  <a:pt x="3531" y="1923"/>
                </a:lnTo>
                <a:lnTo>
                  <a:pt x="3580" y="1871"/>
                </a:lnTo>
                <a:lnTo>
                  <a:pt x="3631" y="2154"/>
                </a:lnTo>
                <a:lnTo>
                  <a:pt x="3682" y="2020"/>
                </a:lnTo>
                <a:lnTo>
                  <a:pt x="3729" y="1905"/>
                </a:lnTo>
                <a:lnTo>
                  <a:pt x="3777" y="1879"/>
                </a:lnTo>
                <a:lnTo>
                  <a:pt x="3830" y="1795"/>
                </a:lnTo>
                <a:lnTo>
                  <a:pt x="3882" y="1970"/>
                </a:lnTo>
                <a:lnTo>
                  <a:pt x="3928" y="1854"/>
                </a:lnTo>
                <a:lnTo>
                  <a:pt x="3983" y="1819"/>
                </a:lnTo>
                <a:lnTo>
                  <a:pt x="4033" y="1892"/>
                </a:lnTo>
                <a:lnTo>
                  <a:pt x="4084" y="1829"/>
                </a:lnTo>
                <a:lnTo>
                  <a:pt x="4135" y="1811"/>
                </a:lnTo>
                <a:lnTo>
                  <a:pt x="4183" y="1716"/>
                </a:lnTo>
                <a:lnTo>
                  <a:pt x="4236" y="1630"/>
                </a:lnTo>
                <a:lnTo>
                  <a:pt x="4287" y="1800"/>
                </a:lnTo>
                <a:lnTo>
                  <a:pt x="4334" y="1985"/>
                </a:lnTo>
                <a:lnTo>
                  <a:pt x="4387" y="1963"/>
                </a:lnTo>
                <a:lnTo>
                  <a:pt x="4437" y="704"/>
                </a:lnTo>
                <a:lnTo>
                  <a:pt x="4485" y="118"/>
                </a:lnTo>
                <a:lnTo>
                  <a:pt x="4538" y="292"/>
                </a:lnTo>
                <a:lnTo>
                  <a:pt x="4590" y="259"/>
                </a:lnTo>
                <a:lnTo>
                  <a:pt x="4640" y="145"/>
                </a:lnTo>
                <a:lnTo>
                  <a:pt x="4690" y="116"/>
                </a:lnTo>
                <a:lnTo>
                  <a:pt x="4740" y="365"/>
                </a:lnTo>
                <a:lnTo>
                  <a:pt x="4791" y="0"/>
                </a:lnTo>
                <a:lnTo>
                  <a:pt x="4843" y="142"/>
                </a:lnTo>
                <a:lnTo>
                  <a:pt x="4891" y="1266"/>
                </a:lnTo>
                <a:lnTo>
                  <a:pt x="4937" y="1170"/>
                </a:lnTo>
                <a:lnTo>
                  <a:pt x="4992" y="992"/>
                </a:lnTo>
                <a:lnTo>
                  <a:pt x="5042" y="1002"/>
                </a:lnTo>
                <a:lnTo>
                  <a:pt x="5093" y="1059"/>
                </a:lnTo>
                <a:lnTo>
                  <a:pt x="5143" y="1122"/>
                </a:lnTo>
                <a:lnTo>
                  <a:pt x="5193" y="1230"/>
                </a:lnTo>
                <a:lnTo>
                  <a:pt x="5245" y="1231"/>
                </a:lnTo>
                <a:lnTo>
                  <a:pt x="5295" y="1375"/>
                </a:lnTo>
                <a:lnTo>
                  <a:pt x="5343" y="1267"/>
                </a:lnTo>
                <a:lnTo>
                  <a:pt x="5396" y="1390"/>
                </a:lnTo>
                <a:lnTo>
                  <a:pt x="5448" y="1228"/>
                </a:lnTo>
                <a:lnTo>
                  <a:pt x="5499" y="1679"/>
                </a:lnTo>
                <a:lnTo>
                  <a:pt x="5545" y="1719"/>
                </a:lnTo>
                <a:lnTo>
                  <a:pt x="5597" y="1620"/>
                </a:lnTo>
                <a:lnTo>
                  <a:pt x="5645" y="1835"/>
                </a:lnTo>
                <a:lnTo>
                  <a:pt x="5698" y="1840"/>
                </a:lnTo>
                <a:lnTo>
                  <a:pt x="5748" y="2047"/>
                </a:lnTo>
                <a:lnTo>
                  <a:pt x="5796" y="1844"/>
                </a:lnTo>
                <a:lnTo>
                  <a:pt x="5850" y="1906"/>
                </a:lnTo>
                <a:lnTo>
                  <a:pt x="5900" y="2146"/>
                </a:lnTo>
                <a:lnTo>
                  <a:pt x="5951" y="1902"/>
                </a:lnTo>
                <a:lnTo>
                  <a:pt x="6001" y="1708"/>
                </a:lnTo>
                <a:lnTo>
                  <a:pt x="6051" y="1893"/>
                </a:lnTo>
              </a:path>
            </a:pathLst>
          </a:custGeom>
          <a:noFill/>
          <a:ln w="38100" cap="rnd">
            <a:solidFill>
              <a:srgbClr val="BFBFB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5138" name="Y Axis">
            <a:extLst>
              <a:ext uri="{FF2B5EF4-FFF2-40B4-BE49-F238E27FC236}">
                <a16:creationId xmlns:a16="http://schemas.microsoft.com/office/drawing/2014/main" id="{FD5E6F85-9DAE-44CC-AA83-A0A851683649}"/>
              </a:ext>
            </a:extLst>
          </p:cNvPr>
          <p:cNvGrpSpPr/>
          <p:nvPr/>
        </p:nvGrpSpPr>
        <p:grpSpPr>
          <a:xfrm>
            <a:off x="809625" y="1592263"/>
            <a:ext cx="320675" cy="4027487"/>
            <a:chOff x="809625" y="1592263"/>
            <a:chExt cx="320675" cy="4027487"/>
          </a:xfrm>
        </p:grpSpPr>
        <p:sp>
          <p:nvSpPr>
            <p:cNvPr id="36" name="Rectangle 12">
              <a:extLst>
                <a:ext uri="{FF2B5EF4-FFF2-40B4-BE49-F238E27FC236}">
                  <a16:creationId xmlns:a16="http://schemas.microsoft.com/office/drawing/2014/main" id="{475CC59F-8249-4776-A2B5-E5E6E9DE1227}"/>
                </a:ext>
              </a:extLst>
            </p:cNvPr>
            <p:cNvSpPr>
              <a:spLocks noChangeArrowheads="1"/>
            </p:cNvSpPr>
            <p:nvPr/>
          </p:nvSpPr>
          <p:spPr bwMode="auto">
            <a:xfrm>
              <a:off x="809625" y="5359400"/>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13">
              <a:extLst>
                <a:ext uri="{FF2B5EF4-FFF2-40B4-BE49-F238E27FC236}">
                  <a16:creationId xmlns:a16="http://schemas.microsoft.com/office/drawing/2014/main" id="{852D283B-558C-48A7-A1D2-BF89D88ADE5B}"/>
                </a:ext>
              </a:extLst>
            </p:cNvPr>
            <p:cNvSpPr>
              <a:spLocks noChangeArrowheads="1"/>
            </p:cNvSpPr>
            <p:nvPr/>
          </p:nvSpPr>
          <p:spPr bwMode="auto">
            <a:xfrm>
              <a:off x="809625" y="4886325"/>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14">
              <a:extLst>
                <a:ext uri="{FF2B5EF4-FFF2-40B4-BE49-F238E27FC236}">
                  <a16:creationId xmlns:a16="http://schemas.microsoft.com/office/drawing/2014/main" id="{1957F927-9089-44EB-8BF0-6BE862A2496C}"/>
                </a:ext>
              </a:extLst>
            </p:cNvPr>
            <p:cNvSpPr>
              <a:spLocks noChangeArrowheads="1"/>
            </p:cNvSpPr>
            <p:nvPr/>
          </p:nvSpPr>
          <p:spPr bwMode="auto">
            <a:xfrm>
              <a:off x="809625" y="4418013"/>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15">
              <a:extLst>
                <a:ext uri="{FF2B5EF4-FFF2-40B4-BE49-F238E27FC236}">
                  <a16:creationId xmlns:a16="http://schemas.microsoft.com/office/drawing/2014/main" id="{19474A69-183C-4A83-8247-CD1DC97F92D7}"/>
                </a:ext>
              </a:extLst>
            </p:cNvPr>
            <p:cNvSpPr>
              <a:spLocks noChangeArrowheads="1"/>
            </p:cNvSpPr>
            <p:nvPr/>
          </p:nvSpPr>
          <p:spPr bwMode="auto">
            <a:xfrm>
              <a:off x="809625" y="3944938"/>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16">
              <a:extLst>
                <a:ext uri="{FF2B5EF4-FFF2-40B4-BE49-F238E27FC236}">
                  <a16:creationId xmlns:a16="http://schemas.microsoft.com/office/drawing/2014/main" id="{A44392FE-66C5-4E8B-81B5-EFDA6B317544}"/>
                </a:ext>
              </a:extLst>
            </p:cNvPr>
            <p:cNvSpPr>
              <a:spLocks noChangeArrowheads="1"/>
            </p:cNvSpPr>
            <p:nvPr/>
          </p:nvSpPr>
          <p:spPr bwMode="auto">
            <a:xfrm>
              <a:off x="809625" y="3476625"/>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17">
              <a:extLst>
                <a:ext uri="{FF2B5EF4-FFF2-40B4-BE49-F238E27FC236}">
                  <a16:creationId xmlns:a16="http://schemas.microsoft.com/office/drawing/2014/main" id="{3D44F004-F328-46A0-8E51-A5EE0F58F4DA}"/>
                </a:ext>
              </a:extLst>
            </p:cNvPr>
            <p:cNvSpPr>
              <a:spLocks noChangeArrowheads="1"/>
            </p:cNvSpPr>
            <p:nvPr/>
          </p:nvSpPr>
          <p:spPr bwMode="auto">
            <a:xfrm>
              <a:off x="809625" y="300355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Rectangle 18">
              <a:extLst>
                <a:ext uri="{FF2B5EF4-FFF2-40B4-BE49-F238E27FC236}">
                  <a16:creationId xmlns:a16="http://schemas.microsoft.com/office/drawing/2014/main" id="{BDC42C05-6466-4B32-ABEA-071125F92715}"/>
                </a:ext>
              </a:extLst>
            </p:cNvPr>
            <p:cNvSpPr>
              <a:spLocks noChangeArrowheads="1"/>
            </p:cNvSpPr>
            <p:nvPr/>
          </p:nvSpPr>
          <p:spPr bwMode="auto">
            <a:xfrm>
              <a:off x="809625" y="2533650"/>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3" name="Rectangle 19">
              <a:extLst>
                <a:ext uri="{FF2B5EF4-FFF2-40B4-BE49-F238E27FC236}">
                  <a16:creationId xmlns:a16="http://schemas.microsoft.com/office/drawing/2014/main" id="{00E76027-F58E-4E44-954B-806A55CC080C}"/>
                </a:ext>
              </a:extLst>
            </p:cNvPr>
            <p:cNvSpPr>
              <a:spLocks noChangeArrowheads="1"/>
            </p:cNvSpPr>
            <p:nvPr/>
          </p:nvSpPr>
          <p:spPr bwMode="auto">
            <a:xfrm>
              <a:off x="809625" y="2065338"/>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4" name="Rectangle 20">
              <a:extLst>
                <a:ext uri="{FF2B5EF4-FFF2-40B4-BE49-F238E27FC236}">
                  <a16:creationId xmlns:a16="http://schemas.microsoft.com/office/drawing/2014/main" id="{BE1077E3-6764-426F-90DF-A3922B1DE177}"/>
                </a:ext>
              </a:extLst>
            </p:cNvPr>
            <p:cNvSpPr>
              <a:spLocks noChangeArrowheads="1"/>
            </p:cNvSpPr>
            <p:nvPr/>
          </p:nvSpPr>
          <p:spPr bwMode="auto">
            <a:xfrm>
              <a:off x="809625" y="1592263"/>
              <a:ext cx="3000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37" name="X Axis">
            <a:extLst>
              <a:ext uri="{FF2B5EF4-FFF2-40B4-BE49-F238E27FC236}">
                <a16:creationId xmlns:a16="http://schemas.microsoft.com/office/drawing/2014/main" id="{5D7F918F-9544-4431-8AA5-7F43D97A31A6}"/>
              </a:ext>
            </a:extLst>
          </p:cNvPr>
          <p:cNvGrpSpPr/>
          <p:nvPr/>
        </p:nvGrpSpPr>
        <p:grpSpPr>
          <a:xfrm>
            <a:off x="896938" y="5584825"/>
            <a:ext cx="10307638" cy="276225"/>
            <a:chOff x="896938" y="5584825"/>
            <a:chExt cx="10307638" cy="276225"/>
          </a:xfrm>
        </p:grpSpPr>
        <p:sp>
          <p:nvSpPr>
            <p:cNvPr id="45" name="Rectangle 21">
              <a:extLst>
                <a:ext uri="{FF2B5EF4-FFF2-40B4-BE49-F238E27FC236}">
                  <a16:creationId xmlns:a16="http://schemas.microsoft.com/office/drawing/2014/main" id="{3C576810-EAD8-4BC5-B909-1AFF4907362F}"/>
                </a:ext>
              </a:extLst>
            </p:cNvPr>
            <p:cNvSpPr>
              <a:spLocks noChangeArrowheads="1"/>
            </p:cNvSpPr>
            <p:nvPr/>
          </p:nvSpPr>
          <p:spPr bwMode="auto">
            <a:xfrm>
              <a:off x="896938"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6" name="Rectangle 22">
              <a:extLst>
                <a:ext uri="{FF2B5EF4-FFF2-40B4-BE49-F238E27FC236}">
                  <a16:creationId xmlns:a16="http://schemas.microsoft.com/office/drawing/2014/main" id="{2EE57DBF-CEBA-4B9D-966F-BDD0BFEEF63B}"/>
                </a:ext>
              </a:extLst>
            </p:cNvPr>
            <p:cNvSpPr>
              <a:spLocks noChangeArrowheads="1"/>
            </p:cNvSpPr>
            <p:nvPr/>
          </p:nvSpPr>
          <p:spPr bwMode="auto">
            <a:xfrm>
              <a:off x="1857375" y="5584825"/>
              <a:ext cx="698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7" name="Rectangle 23">
              <a:extLst>
                <a:ext uri="{FF2B5EF4-FFF2-40B4-BE49-F238E27FC236}">
                  <a16:creationId xmlns:a16="http://schemas.microsoft.com/office/drawing/2014/main" id="{EB1F99AE-13BA-4534-947F-DAA066DA415C}"/>
                </a:ext>
              </a:extLst>
            </p:cNvPr>
            <p:cNvSpPr>
              <a:spLocks noChangeArrowheads="1"/>
            </p:cNvSpPr>
            <p:nvPr/>
          </p:nvSpPr>
          <p:spPr bwMode="auto">
            <a:xfrm>
              <a:off x="2817813" y="5584825"/>
              <a:ext cx="698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8" name="Rectangle 24">
              <a:extLst>
                <a:ext uri="{FF2B5EF4-FFF2-40B4-BE49-F238E27FC236}">
                  <a16:creationId xmlns:a16="http://schemas.microsoft.com/office/drawing/2014/main" id="{E97F966A-8F93-4926-AB6C-3563D7E75AC1}"/>
                </a:ext>
              </a:extLst>
            </p:cNvPr>
            <p:cNvSpPr>
              <a:spLocks noChangeArrowheads="1"/>
            </p:cNvSpPr>
            <p:nvPr/>
          </p:nvSpPr>
          <p:spPr bwMode="auto">
            <a:xfrm>
              <a:off x="3776663"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9" name="Rectangle 25">
              <a:extLst>
                <a:ext uri="{FF2B5EF4-FFF2-40B4-BE49-F238E27FC236}">
                  <a16:creationId xmlns:a16="http://schemas.microsoft.com/office/drawing/2014/main" id="{35C40792-96EE-4000-B1FF-4757D6231D6F}"/>
                </a:ext>
              </a:extLst>
            </p:cNvPr>
            <p:cNvSpPr>
              <a:spLocks noChangeArrowheads="1"/>
            </p:cNvSpPr>
            <p:nvPr/>
          </p:nvSpPr>
          <p:spPr bwMode="auto">
            <a:xfrm>
              <a:off x="4740275"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26">
              <a:extLst>
                <a:ext uri="{FF2B5EF4-FFF2-40B4-BE49-F238E27FC236}">
                  <a16:creationId xmlns:a16="http://schemas.microsoft.com/office/drawing/2014/main" id="{13B8F658-006B-4D07-9D1A-3DCC6DEFA805}"/>
                </a:ext>
              </a:extLst>
            </p:cNvPr>
            <p:cNvSpPr>
              <a:spLocks noChangeArrowheads="1"/>
            </p:cNvSpPr>
            <p:nvPr/>
          </p:nvSpPr>
          <p:spPr bwMode="auto">
            <a:xfrm>
              <a:off x="5700713"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1" name="Rectangle 27">
              <a:extLst>
                <a:ext uri="{FF2B5EF4-FFF2-40B4-BE49-F238E27FC236}">
                  <a16:creationId xmlns:a16="http://schemas.microsoft.com/office/drawing/2014/main" id="{5399D18D-3DC4-48EC-A8DF-240E31CE803A}"/>
                </a:ext>
              </a:extLst>
            </p:cNvPr>
            <p:cNvSpPr>
              <a:spLocks noChangeArrowheads="1"/>
            </p:cNvSpPr>
            <p:nvPr/>
          </p:nvSpPr>
          <p:spPr bwMode="auto">
            <a:xfrm>
              <a:off x="6661150" y="5584825"/>
              <a:ext cx="698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2" name="Rectangle 28">
              <a:extLst>
                <a:ext uri="{FF2B5EF4-FFF2-40B4-BE49-F238E27FC236}">
                  <a16:creationId xmlns:a16="http://schemas.microsoft.com/office/drawing/2014/main" id="{7AA84769-5574-4698-8E6A-D4FC4A9FE585}"/>
                </a:ext>
              </a:extLst>
            </p:cNvPr>
            <p:cNvSpPr>
              <a:spLocks noChangeArrowheads="1"/>
            </p:cNvSpPr>
            <p:nvPr/>
          </p:nvSpPr>
          <p:spPr bwMode="auto">
            <a:xfrm>
              <a:off x="7621588" y="5584825"/>
              <a:ext cx="6985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Dec-19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3" name="Rectangle 29">
              <a:extLst>
                <a:ext uri="{FF2B5EF4-FFF2-40B4-BE49-F238E27FC236}">
                  <a16:creationId xmlns:a16="http://schemas.microsoft.com/office/drawing/2014/main" id="{77242A94-76A3-48F1-B8C2-92025EED5BA9}"/>
                </a:ext>
              </a:extLst>
            </p:cNvPr>
            <p:cNvSpPr>
              <a:spLocks noChangeArrowheads="1"/>
            </p:cNvSpPr>
            <p:nvPr/>
          </p:nvSpPr>
          <p:spPr bwMode="auto">
            <a:xfrm>
              <a:off x="8583613"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4" name="Rectangle 30">
              <a:extLst>
                <a:ext uri="{FF2B5EF4-FFF2-40B4-BE49-F238E27FC236}">
                  <a16:creationId xmlns:a16="http://schemas.microsoft.com/office/drawing/2014/main" id="{3BBEC6F5-6061-40AC-8ED5-38C64635929F}"/>
                </a:ext>
              </a:extLst>
            </p:cNvPr>
            <p:cNvSpPr>
              <a:spLocks noChangeArrowheads="1"/>
            </p:cNvSpPr>
            <p:nvPr/>
          </p:nvSpPr>
          <p:spPr bwMode="auto">
            <a:xfrm>
              <a:off x="9544050"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Dec-21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55" name="Rectangle 31">
              <a:extLst>
                <a:ext uri="{FF2B5EF4-FFF2-40B4-BE49-F238E27FC236}">
                  <a16:creationId xmlns:a16="http://schemas.microsoft.com/office/drawing/2014/main" id="{5705914F-0443-41E0-9131-19B85E8F3818}"/>
                </a:ext>
              </a:extLst>
            </p:cNvPr>
            <p:cNvSpPr>
              <a:spLocks noChangeArrowheads="1"/>
            </p:cNvSpPr>
            <p:nvPr/>
          </p:nvSpPr>
          <p:spPr bwMode="auto">
            <a:xfrm>
              <a:off x="10504488" y="5584825"/>
              <a:ext cx="7000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Dec-22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36" name="S&amp;P Blue">
            <a:extLst>
              <a:ext uri="{FF2B5EF4-FFF2-40B4-BE49-F238E27FC236}">
                <a16:creationId xmlns:a16="http://schemas.microsoft.com/office/drawing/2014/main" id="{E61CB50F-FA70-42EB-8756-09F8A4910731}"/>
              </a:ext>
            </a:extLst>
          </p:cNvPr>
          <p:cNvGrpSpPr/>
          <p:nvPr/>
        </p:nvGrpSpPr>
        <p:grpSpPr>
          <a:xfrm>
            <a:off x="3856038" y="5915025"/>
            <a:ext cx="1962646" cy="184666"/>
            <a:chOff x="3856038" y="5915025"/>
            <a:chExt cx="1962646" cy="184666"/>
          </a:xfrm>
        </p:grpSpPr>
        <p:sp>
          <p:nvSpPr>
            <p:cNvPr id="56" name="Line 32">
              <a:extLst>
                <a:ext uri="{FF2B5EF4-FFF2-40B4-BE49-F238E27FC236}">
                  <a16:creationId xmlns:a16="http://schemas.microsoft.com/office/drawing/2014/main" id="{4FA3BD98-22A4-4BBD-9CC6-7C0D5544DAC7}"/>
                </a:ext>
              </a:extLst>
            </p:cNvPr>
            <p:cNvSpPr>
              <a:spLocks noChangeShapeType="1"/>
            </p:cNvSpPr>
            <p:nvPr/>
          </p:nvSpPr>
          <p:spPr bwMode="auto">
            <a:xfrm>
              <a:off x="3856038" y="6011863"/>
              <a:ext cx="242888" cy="0"/>
            </a:xfrm>
            <a:prstGeom prst="line">
              <a:avLst/>
            </a:prstGeom>
            <a:noFill/>
            <a:ln w="381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33">
              <a:extLst>
                <a:ext uri="{FF2B5EF4-FFF2-40B4-BE49-F238E27FC236}">
                  <a16:creationId xmlns:a16="http://schemas.microsoft.com/office/drawing/2014/main" id="{8C557E1E-F24C-4D94-986B-B0A27B9A724A}"/>
                </a:ext>
              </a:extLst>
            </p:cNvPr>
            <p:cNvSpPr>
              <a:spLocks noChangeArrowheads="1"/>
            </p:cNvSpPr>
            <p:nvPr/>
          </p:nvSpPr>
          <p:spPr bwMode="auto">
            <a:xfrm>
              <a:off x="4125913" y="5915025"/>
              <a:ext cx="169277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S&amp;P 500 - Cap Weighted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135" name="S&amp;P Gray">
            <a:extLst>
              <a:ext uri="{FF2B5EF4-FFF2-40B4-BE49-F238E27FC236}">
                <a16:creationId xmlns:a16="http://schemas.microsoft.com/office/drawing/2014/main" id="{2F61470E-F621-46A3-8724-5FAE23D8B406}"/>
              </a:ext>
            </a:extLst>
          </p:cNvPr>
          <p:cNvGrpSpPr/>
          <p:nvPr/>
        </p:nvGrpSpPr>
        <p:grpSpPr>
          <a:xfrm>
            <a:off x="6059488" y="5915025"/>
            <a:ext cx="2076443" cy="184666"/>
            <a:chOff x="6059488" y="5915025"/>
            <a:chExt cx="2076443" cy="184666"/>
          </a:xfrm>
        </p:grpSpPr>
        <p:sp>
          <p:nvSpPr>
            <p:cNvPr id="58" name="Line 34">
              <a:extLst>
                <a:ext uri="{FF2B5EF4-FFF2-40B4-BE49-F238E27FC236}">
                  <a16:creationId xmlns:a16="http://schemas.microsoft.com/office/drawing/2014/main" id="{F96E7E5D-E83F-4F21-8469-1AC39817D395}"/>
                </a:ext>
              </a:extLst>
            </p:cNvPr>
            <p:cNvSpPr>
              <a:spLocks noChangeShapeType="1"/>
            </p:cNvSpPr>
            <p:nvPr/>
          </p:nvSpPr>
          <p:spPr bwMode="auto">
            <a:xfrm>
              <a:off x="6059488" y="6011863"/>
              <a:ext cx="244475" cy="0"/>
            </a:xfrm>
            <a:prstGeom prst="line">
              <a:avLst/>
            </a:prstGeom>
            <a:noFill/>
            <a:ln w="38100" cap="rnd">
              <a:solidFill>
                <a:srgbClr val="BFBFB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35">
              <a:extLst>
                <a:ext uri="{FF2B5EF4-FFF2-40B4-BE49-F238E27FC236}">
                  <a16:creationId xmlns:a16="http://schemas.microsoft.com/office/drawing/2014/main" id="{9CCA6564-DBAD-4A7B-988E-9D709B9E3EFE}"/>
                </a:ext>
              </a:extLst>
            </p:cNvPr>
            <p:cNvSpPr>
              <a:spLocks noChangeArrowheads="1"/>
            </p:cNvSpPr>
            <p:nvPr/>
          </p:nvSpPr>
          <p:spPr bwMode="auto">
            <a:xfrm>
              <a:off x="6330950" y="5915025"/>
              <a:ext cx="180498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S&amp;P 500 - Equal Weighted</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5134" name="Red Dot 1">
            <a:extLst>
              <a:ext uri="{FF2B5EF4-FFF2-40B4-BE49-F238E27FC236}">
                <a16:creationId xmlns:a16="http://schemas.microsoft.com/office/drawing/2014/main" id="{1CBF1E1F-9486-43EA-96C5-81B4FBA0FD66}"/>
              </a:ext>
            </a:extLst>
          </p:cNvPr>
          <p:cNvGrpSpPr/>
          <p:nvPr/>
        </p:nvGrpSpPr>
        <p:grpSpPr>
          <a:xfrm>
            <a:off x="2058988" y="4652963"/>
            <a:ext cx="636588" cy="681037"/>
            <a:chOff x="2058988" y="4652963"/>
            <a:chExt cx="636588" cy="681037"/>
          </a:xfrm>
        </p:grpSpPr>
        <p:sp>
          <p:nvSpPr>
            <p:cNvPr id="60" name="Oval 36">
              <a:extLst>
                <a:ext uri="{FF2B5EF4-FFF2-40B4-BE49-F238E27FC236}">
                  <a16:creationId xmlns:a16="http://schemas.microsoft.com/office/drawing/2014/main" id="{79ACCAF1-0B77-4AEF-B67A-78563D030C96}"/>
                </a:ext>
              </a:extLst>
            </p:cNvPr>
            <p:cNvSpPr>
              <a:spLocks noChangeArrowheads="1"/>
            </p:cNvSpPr>
            <p:nvPr/>
          </p:nvSpPr>
          <p:spPr bwMode="auto">
            <a:xfrm>
              <a:off x="2168525" y="4652963"/>
              <a:ext cx="92075" cy="92075"/>
            </a:xfrm>
            <a:prstGeom prst="ellipse">
              <a:avLst/>
            </a:pr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Rectangle 37">
              <a:extLst>
                <a:ext uri="{FF2B5EF4-FFF2-40B4-BE49-F238E27FC236}">
                  <a16:creationId xmlns:a16="http://schemas.microsoft.com/office/drawing/2014/main" id="{E51211B4-B8CF-4163-9BD3-2C5CF076EB1D}"/>
                </a:ext>
              </a:extLst>
            </p:cNvPr>
            <p:cNvSpPr>
              <a:spLocks noChangeArrowheads="1"/>
            </p:cNvSpPr>
            <p:nvPr/>
          </p:nvSpPr>
          <p:spPr bwMode="auto">
            <a:xfrm>
              <a:off x="2058988" y="5057775"/>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latin typeface="Roboto" panose="02000000000000000000" pitchFamily="2" charset="0"/>
                </a:rPr>
                <a:t>16.3%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33" name="Red Dot 2">
            <a:extLst>
              <a:ext uri="{FF2B5EF4-FFF2-40B4-BE49-F238E27FC236}">
                <a16:creationId xmlns:a16="http://schemas.microsoft.com/office/drawing/2014/main" id="{B1142457-110D-4806-BAAA-9AA436188624}"/>
              </a:ext>
            </a:extLst>
          </p:cNvPr>
          <p:cNvGrpSpPr/>
          <p:nvPr/>
        </p:nvGrpSpPr>
        <p:grpSpPr>
          <a:xfrm>
            <a:off x="3414713" y="4576763"/>
            <a:ext cx="636588" cy="433387"/>
            <a:chOff x="3414713" y="4576763"/>
            <a:chExt cx="636588" cy="433387"/>
          </a:xfrm>
        </p:grpSpPr>
        <p:sp>
          <p:nvSpPr>
            <p:cNvPr id="62" name="Oval 38">
              <a:extLst>
                <a:ext uri="{FF2B5EF4-FFF2-40B4-BE49-F238E27FC236}">
                  <a16:creationId xmlns:a16="http://schemas.microsoft.com/office/drawing/2014/main" id="{872BC60F-D44D-41C1-8849-F6D754721CF4}"/>
                </a:ext>
              </a:extLst>
            </p:cNvPr>
            <p:cNvSpPr>
              <a:spLocks noChangeArrowheads="1"/>
            </p:cNvSpPr>
            <p:nvPr/>
          </p:nvSpPr>
          <p:spPr bwMode="auto">
            <a:xfrm>
              <a:off x="3767138" y="4576763"/>
              <a:ext cx="90488" cy="92075"/>
            </a:xfrm>
            <a:prstGeom prst="ellipse">
              <a:avLst/>
            </a:pr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0" name="Rectangle 40">
              <a:extLst>
                <a:ext uri="{FF2B5EF4-FFF2-40B4-BE49-F238E27FC236}">
                  <a16:creationId xmlns:a16="http://schemas.microsoft.com/office/drawing/2014/main" id="{FA65978F-75CD-4A6A-BE1E-3287CCF9B10C}"/>
                </a:ext>
              </a:extLst>
            </p:cNvPr>
            <p:cNvSpPr>
              <a:spLocks noChangeArrowheads="1"/>
            </p:cNvSpPr>
            <p:nvPr/>
          </p:nvSpPr>
          <p:spPr bwMode="auto">
            <a:xfrm>
              <a:off x="3414713" y="4733925"/>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latin typeface="Roboto" panose="02000000000000000000" pitchFamily="2" charset="0"/>
                </a:rPr>
                <a:t>16.6%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32" name="Red Dot 3">
            <a:extLst>
              <a:ext uri="{FF2B5EF4-FFF2-40B4-BE49-F238E27FC236}">
                <a16:creationId xmlns:a16="http://schemas.microsoft.com/office/drawing/2014/main" id="{D3682F50-AD7E-459E-9E95-B1473CA9BD2B}"/>
              </a:ext>
            </a:extLst>
          </p:cNvPr>
          <p:cNvGrpSpPr/>
          <p:nvPr/>
        </p:nvGrpSpPr>
        <p:grpSpPr>
          <a:xfrm>
            <a:off x="4070350" y="4619625"/>
            <a:ext cx="636588" cy="415926"/>
            <a:chOff x="4070350" y="4619625"/>
            <a:chExt cx="636588" cy="415926"/>
          </a:xfrm>
        </p:grpSpPr>
        <p:sp>
          <p:nvSpPr>
            <p:cNvPr id="63" name="Oval 39">
              <a:extLst>
                <a:ext uri="{FF2B5EF4-FFF2-40B4-BE49-F238E27FC236}">
                  <a16:creationId xmlns:a16="http://schemas.microsoft.com/office/drawing/2014/main" id="{B3513871-ABBD-43FF-8200-46A80C6864A9}"/>
                </a:ext>
              </a:extLst>
            </p:cNvPr>
            <p:cNvSpPr>
              <a:spLocks noChangeArrowheads="1"/>
            </p:cNvSpPr>
            <p:nvPr/>
          </p:nvSpPr>
          <p:spPr bwMode="auto">
            <a:xfrm>
              <a:off x="4086225" y="4619625"/>
              <a:ext cx="92075" cy="90488"/>
            </a:xfrm>
            <a:prstGeom prst="ellipse">
              <a:avLst/>
            </a:pr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1" name="Rectangle 41">
              <a:extLst>
                <a:ext uri="{FF2B5EF4-FFF2-40B4-BE49-F238E27FC236}">
                  <a16:creationId xmlns:a16="http://schemas.microsoft.com/office/drawing/2014/main" id="{33E6C390-E919-4FF2-B7A5-5108C15F8181}"/>
                </a:ext>
              </a:extLst>
            </p:cNvPr>
            <p:cNvSpPr>
              <a:spLocks noChangeArrowheads="1"/>
            </p:cNvSpPr>
            <p:nvPr/>
          </p:nvSpPr>
          <p:spPr bwMode="auto">
            <a:xfrm>
              <a:off x="4070350" y="4760913"/>
              <a:ext cx="636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latin typeface="Roboto" panose="02000000000000000000" pitchFamily="2" charset="0"/>
                </a:rPr>
                <a:t>16.4%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31" name="Red Dot 4">
            <a:extLst>
              <a:ext uri="{FF2B5EF4-FFF2-40B4-BE49-F238E27FC236}">
                <a16:creationId xmlns:a16="http://schemas.microsoft.com/office/drawing/2014/main" id="{D045BCFC-308A-4860-9B8E-61FA10B27B94}"/>
              </a:ext>
            </a:extLst>
          </p:cNvPr>
          <p:cNvGrpSpPr/>
          <p:nvPr/>
        </p:nvGrpSpPr>
        <p:grpSpPr>
          <a:xfrm>
            <a:off x="6650038" y="5124450"/>
            <a:ext cx="636588" cy="382588"/>
            <a:chOff x="6650038" y="5124450"/>
            <a:chExt cx="636588" cy="382588"/>
          </a:xfrm>
        </p:grpSpPr>
        <p:sp>
          <p:nvSpPr>
            <p:cNvPr id="5122" name="Oval 42">
              <a:extLst>
                <a:ext uri="{FF2B5EF4-FFF2-40B4-BE49-F238E27FC236}">
                  <a16:creationId xmlns:a16="http://schemas.microsoft.com/office/drawing/2014/main" id="{26452570-E22E-4844-84A7-C3BBD9BF6154}"/>
                </a:ext>
              </a:extLst>
            </p:cNvPr>
            <p:cNvSpPr>
              <a:spLocks noChangeArrowheads="1"/>
            </p:cNvSpPr>
            <p:nvPr/>
          </p:nvSpPr>
          <p:spPr bwMode="auto">
            <a:xfrm>
              <a:off x="6889750" y="5124450"/>
              <a:ext cx="92075" cy="90488"/>
            </a:xfrm>
            <a:prstGeom prst="ellipse">
              <a:avLst/>
            </a:pr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3" name="Rectangle 43">
              <a:extLst>
                <a:ext uri="{FF2B5EF4-FFF2-40B4-BE49-F238E27FC236}">
                  <a16:creationId xmlns:a16="http://schemas.microsoft.com/office/drawing/2014/main" id="{3F5EBDE1-1512-45AA-B2FA-4C5EBA8473CC}"/>
                </a:ext>
              </a:extLst>
            </p:cNvPr>
            <p:cNvSpPr>
              <a:spLocks noChangeArrowheads="1"/>
            </p:cNvSpPr>
            <p:nvPr/>
          </p:nvSpPr>
          <p:spPr bwMode="auto">
            <a:xfrm>
              <a:off x="6650038" y="5232400"/>
              <a:ext cx="636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latin typeface="Roboto" panose="02000000000000000000" pitchFamily="2" charset="0"/>
                </a:rPr>
                <a:t>14.2%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30" name="Red Dot 5">
            <a:extLst>
              <a:ext uri="{FF2B5EF4-FFF2-40B4-BE49-F238E27FC236}">
                <a16:creationId xmlns:a16="http://schemas.microsoft.com/office/drawing/2014/main" id="{9BFEB1B5-3CD5-4098-8515-1F065657A6A0}"/>
              </a:ext>
            </a:extLst>
          </p:cNvPr>
          <p:cNvGrpSpPr/>
          <p:nvPr/>
        </p:nvGrpSpPr>
        <p:grpSpPr>
          <a:xfrm>
            <a:off x="7599363" y="4881563"/>
            <a:ext cx="636588" cy="404813"/>
            <a:chOff x="7599363" y="4881563"/>
            <a:chExt cx="636588" cy="404813"/>
          </a:xfrm>
        </p:grpSpPr>
        <p:sp>
          <p:nvSpPr>
            <p:cNvPr id="5124" name="Oval 44">
              <a:extLst>
                <a:ext uri="{FF2B5EF4-FFF2-40B4-BE49-F238E27FC236}">
                  <a16:creationId xmlns:a16="http://schemas.microsoft.com/office/drawing/2014/main" id="{FF26A561-B744-4C0E-B297-BFF24EA26DC7}"/>
                </a:ext>
              </a:extLst>
            </p:cNvPr>
            <p:cNvSpPr>
              <a:spLocks noChangeArrowheads="1"/>
            </p:cNvSpPr>
            <p:nvPr/>
          </p:nvSpPr>
          <p:spPr bwMode="auto">
            <a:xfrm>
              <a:off x="7996238" y="4881563"/>
              <a:ext cx="92075" cy="92075"/>
            </a:xfrm>
            <a:prstGeom prst="ellipse">
              <a:avLst/>
            </a:pr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5" name="Rectangle 45">
              <a:extLst>
                <a:ext uri="{FF2B5EF4-FFF2-40B4-BE49-F238E27FC236}">
                  <a16:creationId xmlns:a16="http://schemas.microsoft.com/office/drawing/2014/main" id="{E2B3302A-34E4-47C9-BE52-4351E7CF850C}"/>
                </a:ext>
              </a:extLst>
            </p:cNvPr>
            <p:cNvSpPr>
              <a:spLocks noChangeArrowheads="1"/>
            </p:cNvSpPr>
            <p:nvPr/>
          </p:nvSpPr>
          <p:spPr bwMode="auto">
            <a:xfrm>
              <a:off x="7599363" y="5011738"/>
              <a:ext cx="636588"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latin typeface="Roboto" panose="02000000000000000000" pitchFamily="2" charset="0"/>
                </a:rPr>
                <a:t>15.3%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129" name="Red Dot 6">
            <a:extLst>
              <a:ext uri="{FF2B5EF4-FFF2-40B4-BE49-F238E27FC236}">
                <a16:creationId xmlns:a16="http://schemas.microsoft.com/office/drawing/2014/main" id="{2243FF84-1015-4BBB-B9E4-FAEB484A544E}"/>
              </a:ext>
            </a:extLst>
          </p:cNvPr>
          <p:cNvGrpSpPr/>
          <p:nvPr/>
        </p:nvGrpSpPr>
        <p:grpSpPr>
          <a:xfrm>
            <a:off x="10061575" y="5106988"/>
            <a:ext cx="636588" cy="393700"/>
            <a:chOff x="10061575" y="5106988"/>
            <a:chExt cx="636588" cy="393700"/>
          </a:xfrm>
        </p:grpSpPr>
        <p:sp>
          <p:nvSpPr>
            <p:cNvPr id="5127" name="Oval 46">
              <a:extLst>
                <a:ext uri="{FF2B5EF4-FFF2-40B4-BE49-F238E27FC236}">
                  <a16:creationId xmlns:a16="http://schemas.microsoft.com/office/drawing/2014/main" id="{532BFDA4-BB9E-4157-B5ED-F31C8659366C}"/>
                </a:ext>
              </a:extLst>
            </p:cNvPr>
            <p:cNvSpPr>
              <a:spLocks noChangeArrowheads="1"/>
            </p:cNvSpPr>
            <p:nvPr/>
          </p:nvSpPr>
          <p:spPr bwMode="auto">
            <a:xfrm>
              <a:off x="10488613" y="5106988"/>
              <a:ext cx="92075" cy="92075"/>
            </a:xfrm>
            <a:prstGeom prst="ellipse">
              <a:avLst/>
            </a:prstGeom>
            <a:solidFill>
              <a:srgbClr val="FF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128" name="Rectangle 47">
              <a:extLst>
                <a:ext uri="{FF2B5EF4-FFF2-40B4-BE49-F238E27FC236}">
                  <a16:creationId xmlns:a16="http://schemas.microsoft.com/office/drawing/2014/main" id="{403DFC70-2C05-43D2-B322-572B24DCC6AD}"/>
                </a:ext>
              </a:extLst>
            </p:cNvPr>
            <p:cNvSpPr>
              <a:spLocks noChangeArrowheads="1"/>
            </p:cNvSpPr>
            <p:nvPr/>
          </p:nvSpPr>
          <p:spPr bwMode="auto">
            <a:xfrm>
              <a:off x="10061575" y="5224463"/>
              <a:ext cx="6365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0" u="none" strike="noStrike" cap="none" normalizeH="0" baseline="0">
                  <a:ln>
                    <a:noFill/>
                  </a:ln>
                  <a:solidFill>
                    <a:srgbClr val="FFFFFF"/>
                  </a:solidFill>
                  <a:effectLst/>
                  <a:latin typeface="Roboto" panose="02000000000000000000" pitchFamily="2"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Tree>
    <p:extLst>
      <p:ext uri="{BB962C8B-B14F-4D97-AF65-F5344CB8AC3E}">
        <p14:creationId xmlns:p14="http://schemas.microsoft.com/office/powerpoint/2010/main" val="260423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down)">
                                      <p:cBhvr>
                                        <p:cTn id="16" dur="500"/>
                                        <p:tgtEl>
                                          <p:spTgt spid="14"/>
                                        </p:tgtEl>
                                      </p:cBhvr>
                                    </p:animEffect>
                                  </p:childTnLst>
                                </p:cTn>
                              </p:par>
                              <p:par>
                                <p:cTn id="17" presetID="22" presetClass="entr" presetSubtype="8" fill="hold" nodeType="withEffect">
                                  <p:stCondLst>
                                    <p:cond delay="0"/>
                                  </p:stCondLst>
                                  <p:childTnLst>
                                    <p:set>
                                      <p:cBhvr>
                                        <p:cTn id="18" dur="1" fill="hold">
                                          <p:stCondLst>
                                            <p:cond delay="0"/>
                                          </p:stCondLst>
                                        </p:cTn>
                                        <p:tgtEl>
                                          <p:spTgt spid="5139"/>
                                        </p:tgtEl>
                                        <p:attrNameLst>
                                          <p:attrName>style.visibility</p:attrName>
                                        </p:attrNameLst>
                                      </p:cBhvr>
                                      <p:to>
                                        <p:strVal val="visible"/>
                                      </p:to>
                                    </p:set>
                                    <p:animEffect transition="in" filter="wipe(left)">
                                      <p:cBhvr>
                                        <p:cTn id="19" dur="500"/>
                                        <p:tgtEl>
                                          <p:spTgt spid="5139"/>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wipe(down)">
                                      <p:cBhvr>
                                        <p:cTn id="22" dur="500"/>
                                        <p:tgtEl>
                                          <p:spTgt spid="30"/>
                                        </p:tgtEl>
                                      </p:cBhvr>
                                    </p:animEffect>
                                  </p:childTnLst>
                                </p:cTn>
                              </p:par>
                              <p:par>
                                <p:cTn id="23" presetID="22" presetClass="entr" presetSubtype="4" fill="hold" nodeType="withEffect">
                                  <p:stCondLst>
                                    <p:cond delay="0"/>
                                  </p:stCondLst>
                                  <p:childTnLst>
                                    <p:set>
                                      <p:cBhvr>
                                        <p:cTn id="24" dur="1" fill="hold">
                                          <p:stCondLst>
                                            <p:cond delay="0"/>
                                          </p:stCondLst>
                                        </p:cTn>
                                        <p:tgtEl>
                                          <p:spTgt spid="5138"/>
                                        </p:tgtEl>
                                        <p:attrNameLst>
                                          <p:attrName>style.visibility</p:attrName>
                                        </p:attrNameLst>
                                      </p:cBhvr>
                                      <p:to>
                                        <p:strVal val="visible"/>
                                      </p:to>
                                    </p:set>
                                    <p:animEffect transition="in" filter="wipe(down)">
                                      <p:cBhvr>
                                        <p:cTn id="25" dur="500"/>
                                        <p:tgtEl>
                                          <p:spTgt spid="5138"/>
                                        </p:tgtEl>
                                      </p:cBhvr>
                                    </p:animEffect>
                                  </p:childTnLst>
                                </p:cTn>
                              </p:par>
                              <p:par>
                                <p:cTn id="26" presetID="22" presetClass="entr" presetSubtype="8" fill="hold" nodeType="withEffect">
                                  <p:stCondLst>
                                    <p:cond delay="0"/>
                                  </p:stCondLst>
                                  <p:childTnLst>
                                    <p:set>
                                      <p:cBhvr>
                                        <p:cTn id="27" dur="1" fill="hold">
                                          <p:stCondLst>
                                            <p:cond delay="0"/>
                                          </p:stCondLst>
                                        </p:cTn>
                                        <p:tgtEl>
                                          <p:spTgt spid="5137"/>
                                        </p:tgtEl>
                                        <p:attrNameLst>
                                          <p:attrName>style.visibility</p:attrName>
                                        </p:attrNameLst>
                                      </p:cBhvr>
                                      <p:to>
                                        <p:strVal val="visible"/>
                                      </p:to>
                                    </p:set>
                                    <p:animEffect transition="in" filter="wipe(left)">
                                      <p:cBhvr>
                                        <p:cTn id="28" dur="500"/>
                                        <p:tgtEl>
                                          <p:spTgt spid="5137"/>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left)">
                                      <p:cBhvr>
                                        <p:cTn id="32" dur="500"/>
                                        <p:tgtEl>
                                          <p:spTgt spid="33"/>
                                        </p:tgtEl>
                                      </p:cBhvr>
                                    </p:animEffect>
                                  </p:childTnLst>
                                </p:cTn>
                              </p:par>
                              <p:par>
                                <p:cTn id="33" presetID="10" presetClass="entr" presetSubtype="0" fill="hold" nodeType="withEffect">
                                  <p:stCondLst>
                                    <p:cond delay="0"/>
                                  </p:stCondLst>
                                  <p:childTnLst>
                                    <p:set>
                                      <p:cBhvr>
                                        <p:cTn id="34" dur="1" fill="hold">
                                          <p:stCondLst>
                                            <p:cond delay="0"/>
                                          </p:stCondLst>
                                        </p:cTn>
                                        <p:tgtEl>
                                          <p:spTgt spid="5136"/>
                                        </p:tgtEl>
                                        <p:attrNameLst>
                                          <p:attrName>style.visibility</p:attrName>
                                        </p:attrNameLst>
                                      </p:cBhvr>
                                      <p:to>
                                        <p:strVal val="visible"/>
                                      </p:to>
                                    </p:set>
                                    <p:animEffect transition="in" filter="fade">
                                      <p:cBhvr>
                                        <p:cTn id="35" dur="500"/>
                                        <p:tgtEl>
                                          <p:spTgt spid="5136"/>
                                        </p:tgtEl>
                                      </p:cBhvr>
                                    </p:animEffect>
                                  </p:childTnLst>
                                </p:cTn>
                              </p:par>
                              <p:par>
                                <p:cTn id="36" presetID="10"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wipe(left)">
                                      <p:cBhvr>
                                        <p:cTn id="43" dur="500"/>
                                        <p:tgtEl>
                                          <p:spTgt spid="34"/>
                                        </p:tgtEl>
                                      </p:cBhvr>
                                    </p:animEffect>
                                  </p:childTnLst>
                                </p:cTn>
                              </p:par>
                              <p:par>
                                <p:cTn id="44" presetID="10" presetClass="entr" presetSubtype="0" fill="hold" nodeType="withEffect">
                                  <p:stCondLst>
                                    <p:cond delay="0"/>
                                  </p:stCondLst>
                                  <p:childTnLst>
                                    <p:set>
                                      <p:cBhvr>
                                        <p:cTn id="45" dur="1" fill="hold">
                                          <p:stCondLst>
                                            <p:cond delay="0"/>
                                          </p:stCondLst>
                                        </p:cTn>
                                        <p:tgtEl>
                                          <p:spTgt spid="5135"/>
                                        </p:tgtEl>
                                        <p:attrNameLst>
                                          <p:attrName>style.visibility</p:attrName>
                                        </p:attrNameLst>
                                      </p:cBhvr>
                                      <p:to>
                                        <p:strVal val="visible"/>
                                      </p:to>
                                    </p:set>
                                    <p:animEffect transition="in" filter="fade">
                                      <p:cBhvr>
                                        <p:cTn id="46" dur="500"/>
                                        <p:tgtEl>
                                          <p:spTgt spid="5135"/>
                                        </p:tgtEl>
                                      </p:cBhvr>
                                    </p:animEffect>
                                  </p:childTnLst>
                                </p:cTn>
                              </p:par>
                              <p:par>
                                <p:cTn id="47" presetID="10"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500"/>
                                        <p:tgtEl>
                                          <p:spTgt spid="12"/>
                                        </p:tgtEl>
                                      </p:cBhvr>
                                    </p:animEffect>
                                  </p:childTnLst>
                                </p:cTn>
                              </p:par>
                            </p:childTnLst>
                          </p:cTn>
                        </p:par>
                        <p:par>
                          <p:cTn id="50" fill="hold">
                            <p:stCondLst>
                              <p:cond delay="500"/>
                            </p:stCondLst>
                            <p:childTnLst>
                              <p:par>
                                <p:cTn id="51" presetID="10" presetClass="entr" presetSubtype="0" fill="hold" nodeType="afterEffect">
                                  <p:stCondLst>
                                    <p:cond delay="0"/>
                                  </p:stCondLst>
                                  <p:childTnLst>
                                    <p:set>
                                      <p:cBhvr>
                                        <p:cTn id="52" dur="1" fill="hold">
                                          <p:stCondLst>
                                            <p:cond delay="0"/>
                                          </p:stCondLst>
                                        </p:cTn>
                                        <p:tgtEl>
                                          <p:spTgt spid="5134"/>
                                        </p:tgtEl>
                                        <p:attrNameLst>
                                          <p:attrName>style.visibility</p:attrName>
                                        </p:attrNameLst>
                                      </p:cBhvr>
                                      <p:to>
                                        <p:strVal val="visible"/>
                                      </p:to>
                                    </p:set>
                                    <p:animEffect transition="in" filter="fade">
                                      <p:cBhvr>
                                        <p:cTn id="53" dur="400"/>
                                        <p:tgtEl>
                                          <p:spTgt spid="5134"/>
                                        </p:tgtEl>
                                      </p:cBhvr>
                                    </p:animEffect>
                                  </p:childTnLst>
                                </p:cTn>
                              </p:par>
                            </p:childTnLst>
                          </p:cTn>
                        </p:par>
                        <p:par>
                          <p:cTn id="54" fill="hold">
                            <p:stCondLst>
                              <p:cond delay="900"/>
                            </p:stCondLst>
                            <p:childTnLst>
                              <p:par>
                                <p:cTn id="55" presetID="10" presetClass="entr" presetSubtype="0" fill="hold" nodeType="afterEffect">
                                  <p:stCondLst>
                                    <p:cond delay="0"/>
                                  </p:stCondLst>
                                  <p:childTnLst>
                                    <p:set>
                                      <p:cBhvr>
                                        <p:cTn id="56" dur="1" fill="hold">
                                          <p:stCondLst>
                                            <p:cond delay="0"/>
                                          </p:stCondLst>
                                        </p:cTn>
                                        <p:tgtEl>
                                          <p:spTgt spid="5133"/>
                                        </p:tgtEl>
                                        <p:attrNameLst>
                                          <p:attrName>style.visibility</p:attrName>
                                        </p:attrNameLst>
                                      </p:cBhvr>
                                      <p:to>
                                        <p:strVal val="visible"/>
                                      </p:to>
                                    </p:set>
                                    <p:animEffect transition="in" filter="fade">
                                      <p:cBhvr>
                                        <p:cTn id="57" dur="400"/>
                                        <p:tgtEl>
                                          <p:spTgt spid="5133"/>
                                        </p:tgtEl>
                                      </p:cBhvr>
                                    </p:animEffect>
                                  </p:childTnLst>
                                </p:cTn>
                              </p:par>
                            </p:childTnLst>
                          </p:cTn>
                        </p:par>
                        <p:par>
                          <p:cTn id="58" fill="hold">
                            <p:stCondLst>
                              <p:cond delay="1300"/>
                            </p:stCondLst>
                            <p:childTnLst>
                              <p:par>
                                <p:cTn id="59" presetID="10" presetClass="entr" presetSubtype="0" fill="hold" nodeType="afterEffect">
                                  <p:stCondLst>
                                    <p:cond delay="0"/>
                                  </p:stCondLst>
                                  <p:childTnLst>
                                    <p:set>
                                      <p:cBhvr>
                                        <p:cTn id="60" dur="1" fill="hold">
                                          <p:stCondLst>
                                            <p:cond delay="0"/>
                                          </p:stCondLst>
                                        </p:cTn>
                                        <p:tgtEl>
                                          <p:spTgt spid="5132"/>
                                        </p:tgtEl>
                                        <p:attrNameLst>
                                          <p:attrName>style.visibility</p:attrName>
                                        </p:attrNameLst>
                                      </p:cBhvr>
                                      <p:to>
                                        <p:strVal val="visible"/>
                                      </p:to>
                                    </p:set>
                                    <p:animEffect transition="in" filter="fade">
                                      <p:cBhvr>
                                        <p:cTn id="61" dur="400"/>
                                        <p:tgtEl>
                                          <p:spTgt spid="5132"/>
                                        </p:tgtEl>
                                      </p:cBhvr>
                                    </p:animEffect>
                                  </p:childTnLst>
                                </p:cTn>
                              </p:par>
                            </p:childTnLst>
                          </p:cTn>
                        </p:par>
                        <p:par>
                          <p:cTn id="62" fill="hold">
                            <p:stCondLst>
                              <p:cond delay="1700"/>
                            </p:stCondLst>
                            <p:childTnLst>
                              <p:par>
                                <p:cTn id="63" presetID="10" presetClass="entr" presetSubtype="0" fill="hold" nodeType="afterEffect">
                                  <p:stCondLst>
                                    <p:cond delay="0"/>
                                  </p:stCondLst>
                                  <p:childTnLst>
                                    <p:set>
                                      <p:cBhvr>
                                        <p:cTn id="64" dur="1" fill="hold">
                                          <p:stCondLst>
                                            <p:cond delay="0"/>
                                          </p:stCondLst>
                                        </p:cTn>
                                        <p:tgtEl>
                                          <p:spTgt spid="5131"/>
                                        </p:tgtEl>
                                        <p:attrNameLst>
                                          <p:attrName>style.visibility</p:attrName>
                                        </p:attrNameLst>
                                      </p:cBhvr>
                                      <p:to>
                                        <p:strVal val="visible"/>
                                      </p:to>
                                    </p:set>
                                    <p:animEffect transition="in" filter="fade">
                                      <p:cBhvr>
                                        <p:cTn id="65" dur="400"/>
                                        <p:tgtEl>
                                          <p:spTgt spid="5131"/>
                                        </p:tgtEl>
                                      </p:cBhvr>
                                    </p:animEffect>
                                  </p:childTnLst>
                                </p:cTn>
                              </p:par>
                            </p:childTnLst>
                          </p:cTn>
                        </p:par>
                        <p:par>
                          <p:cTn id="66" fill="hold">
                            <p:stCondLst>
                              <p:cond delay="2100"/>
                            </p:stCondLst>
                            <p:childTnLst>
                              <p:par>
                                <p:cTn id="67" presetID="10" presetClass="entr" presetSubtype="0" fill="hold" nodeType="afterEffect">
                                  <p:stCondLst>
                                    <p:cond delay="0"/>
                                  </p:stCondLst>
                                  <p:childTnLst>
                                    <p:set>
                                      <p:cBhvr>
                                        <p:cTn id="68" dur="1" fill="hold">
                                          <p:stCondLst>
                                            <p:cond delay="0"/>
                                          </p:stCondLst>
                                        </p:cTn>
                                        <p:tgtEl>
                                          <p:spTgt spid="5130"/>
                                        </p:tgtEl>
                                        <p:attrNameLst>
                                          <p:attrName>style.visibility</p:attrName>
                                        </p:attrNameLst>
                                      </p:cBhvr>
                                      <p:to>
                                        <p:strVal val="visible"/>
                                      </p:to>
                                    </p:set>
                                    <p:animEffect transition="in" filter="fade">
                                      <p:cBhvr>
                                        <p:cTn id="69" dur="400"/>
                                        <p:tgtEl>
                                          <p:spTgt spid="5130"/>
                                        </p:tgtEl>
                                      </p:cBhvr>
                                    </p:animEffect>
                                  </p:childTnLst>
                                </p:cTn>
                              </p:par>
                            </p:childTnLst>
                          </p:cTn>
                        </p:par>
                        <p:par>
                          <p:cTn id="70" fill="hold">
                            <p:stCondLst>
                              <p:cond delay="2500"/>
                            </p:stCondLst>
                            <p:childTnLst>
                              <p:par>
                                <p:cTn id="71" presetID="10" presetClass="entr" presetSubtype="0" fill="hold" nodeType="afterEffect">
                                  <p:stCondLst>
                                    <p:cond delay="0"/>
                                  </p:stCondLst>
                                  <p:childTnLst>
                                    <p:set>
                                      <p:cBhvr>
                                        <p:cTn id="72" dur="1" fill="hold">
                                          <p:stCondLst>
                                            <p:cond delay="0"/>
                                          </p:stCondLst>
                                        </p:cTn>
                                        <p:tgtEl>
                                          <p:spTgt spid="5129"/>
                                        </p:tgtEl>
                                        <p:attrNameLst>
                                          <p:attrName>style.visibility</p:attrName>
                                        </p:attrNameLst>
                                      </p:cBhvr>
                                      <p:to>
                                        <p:strVal val="visible"/>
                                      </p:to>
                                    </p:set>
                                    <p:animEffect transition="in" filter="fade">
                                      <p:cBhvr>
                                        <p:cTn id="73" dur="4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5" grpId="0"/>
      <p:bldP spid="7" grpId="0"/>
      <p:bldP spid="14" grpId="0"/>
      <p:bldP spid="33"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5">
            <a:extLst>
              <a:ext uri="{FF2B5EF4-FFF2-40B4-BE49-F238E27FC236}">
                <a16:creationId xmlns:a16="http://schemas.microsoft.com/office/drawing/2014/main" id="{74B4D985-1347-404A-A038-E6B21E3A104F}"/>
              </a:ext>
            </a:extLst>
          </p:cNvPr>
          <p:cNvSpPr>
            <a:spLocks noEditPoints="1"/>
          </p:cNvSpPr>
          <p:nvPr/>
        </p:nvSpPr>
        <p:spPr bwMode="auto">
          <a:xfrm>
            <a:off x="1362075" y="1889126"/>
            <a:ext cx="9750425" cy="3556000"/>
          </a:xfrm>
          <a:custGeom>
            <a:avLst/>
            <a:gdLst>
              <a:gd name="T0" fmla="*/ 0 w 6142"/>
              <a:gd name="T1" fmla="*/ 2240 h 2240"/>
              <a:gd name="T2" fmla="*/ 6142 w 6142"/>
              <a:gd name="T3" fmla="*/ 2240 h 2240"/>
              <a:gd name="T4" fmla="*/ 0 w 6142"/>
              <a:gd name="T5" fmla="*/ 2036 h 2240"/>
              <a:gd name="T6" fmla="*/ 6142 w 6142"/>
              <a:gd name="T7" fmla="*/ 2036 h 2240"/>
              <a:gd name="T8" fmla="*/ 0 w 6142"/>
              <a:gd name="T9" fmla="*/ 1833 h 2240"/>
              <a:gd name="T10" fmla="*/ 6142 w 6142"/>
              <a:gd name="T11" fmla="*/ 1833 h 2240"/>
              <a:gd name="T12" fmla="*/ 0 w 6142"/>
              <a:gd name="T13" fmla="*/ 1629 h 2240"/>
              <a:gd name="T14" fmla="*/ 6142 w 6142"/>
              <a:gd name="T15" fmla="*/ 1629 h 2240"/>
              <a:gd name="T16" fmla="*/ 0 w 6142"/>
              <a:gd name="T17" fmla="*/ 1222 h 2240"/>
              <a:gd name="T18" fmla="*/ 6142 w 6142"/>
              <a:gd name="T19" fmla="*/ 1222 h 2240"/>
              <a:gd name="T20" fmla="*/ 0 w 6142"/>
              <a:gd name="T21" fmla="*/ 1018 h 2240"/>
              <a:gd name="T22" fmla="*/ 6142 w 6142"/>
              <a:gd name="T23" fmla="*/ 1018 h 2240"/>
              <a:gd name="T24" fmla="*/ 0 w 6142"/>
              <a:gd name="T25" fmla="*/ 815 h 2240"/>
              <a:gd name="T26" fmla="*/ 6142 w 6142"/>
              <a:gd name="T27" fmla="*/ 815 h 2240"/>
              <a:gd name="T28" fmla="*/ 0 w 6142"/>
              <a:gd name="T29" fmla="*/ 611 h 2240"/>
              <a:gd name="T30" fmla="*/ 6142 w 6142"/>
              <a:gd name="T31" fmla="*/ 611 h 2240"/>
              <a:gd name="T32" fmla="*/ 0 w 6142"/>
              <a:gd name="T33" fmla="*/ 408 h 2240"/>
              <a:gd name="T34" fmla="*/ 6142 w 6142"/>
              <a:gd name="T35" fmla="*/ 408 h 2240"/>
              <a:gd name="T36" fmla="*/ 0 w 6142"/>
              <a:gd name="T37" fmla="*/ 204 h 2240"/>
              <a:gd name="T38" fmla="*/ 6142 w 6142"/>
              <a:gd name="T39" fmla="*/ 204 h 2240"/>
              <a:gd name="T40" fmla="*/ 0 w 6142"/>
              <a:gd name="T41" fmla="*/ 0 h 2240"/>
              <a:gd name="T42" fmla="*/ 6142 w 6142"/>
              <a:gd name="T43" fmla="*/ 0 h 2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142" h="2240">
                <a:moveTo>
                  <a:pt x="0" y="2240"/>
                </a:moveTo>
                <a:lnTo>
                  <a:pt x="6142" y="2240"/>
                </a:lnTo>
                <a:moveTo>
                  <a:pt x="0" y="2036"/>
                </a:moveTo>
                <a:lnTo>
                  <a:pt x="6142" y="2036"/>
                </a:lnTo>
                <a:moveTo>
                  <a:pt x="0" y="1833"/>
                </a:moveTo>
                <a:lnTo>
                  <a:pt x="6142" y="1833"/>
                </a:lnTo>
                <a:moveTo>
                  <a:pt x="0" y="1629"/>
                </a:moveTo>
                <a:lnTo>
                  <a:pt x="6142" y="1629"/>
                </a:lnTo>
                <a:moveTo>
                  <a:pt x="0" y="1222"/>
                </a:moveTo>
                <a:lnTo>
                  <a:pt x="6142" y="1222"/>
                </a:lnTo>
                <a:moveTo>
                  <a:pt x="0" y="1018"/>
                </a:moveTo>
                <a:lnTo>
                  <a:pt x="6142" y="1018"/>
                </a:lnTo>
                <a:moveTo>
                  <a:pt x="0" y="815"/>
                </a:moveTo>
                <a:lnTo>
                  <a:pt x="6142" y="815"/>
                </a:lnTo>
                <a:moveTo>
                  <a:pt x="0" y="611"/>
                </a:moveTo>
                <a:lnTo>
                  <a:pt x="6142" y="611"/>
                </a:lnTo>
                <a:moveTo>
                  <a:pt x="0" y="408"/>
                </a:moveTo>
                <a:lnTo>
                  <a:pt x="6142" y="408"/>
                </a:lnTo>
                <a:moveTo>
                  <a:pt x="0" y="204"/>
                </a:moveTo>
                <a:lnTo>
                  <a:pt x="6142" y="204"/>
                </a:lnTo>
                <a:moveTo>
                  <a:pt x="0" y="0"/>
                </a:moveTo>
                <a:lnTo>
                  <a:pt x="6142" y="0"/>
                </a:lnTo>
              </a:path>
            </a:pathLst>
          </a:custGeom>
          <a:noFill/>
          <a:ln w="1270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Gray 3">
            <a:extLst>
              <a:ext uri="{FF2B5EF4-FFF2-40B4-BE49-F238E27FC236}">
                <a16:creationId xmlns:a16="http://schemas.microsoft.com/office/drawing/2014/main" id="{A86465EA-815C-4290-B0E6-13E24243B0B0}"/>
              </a:ext>
            </a:extLst>
          </p:cNvPr>
          <p:cNvSpPr/>
          <p:nvPr/>
        </p:nvSpPr>
        <p:spPr>
          <a:xfrm>
            <a:off x="8547894" y="2405063"/>
            <a:ext cx="912813" cy="17462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ray 2">
            <a:extLst>
              <a:ext uri="{FF2B5EF4-FFF2-40B4-BE49-F238E27FC236}">
                <a16:creationId xmlns:a16="http://schemas.microsoft.com/office/drawing/2014/main" id="{9A2B2FE2-7D31-44CC-B159-854DC111B62B}"/>
              </a:ext>
            </a:extLst>
          </p:cNvPr>
          <p:cNvSpPr/>
          <p:nvPr/>
        </p:nvSpPr>
        <p:spPr>
          <a:xfrm>
            <a:off x="5296693" y="2860995"/>
            <a:ext cx="912813" cy="1290318"/>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Gray 1">
            <a:extLst>
              <a:ext uri="{FF2B5EF4-FFF2-40B4-BE49-F238E27FC236}">
                <a16:creationId xmlns:a16="http://schemas.microsoft.com/office/drawing/2014/main" id="{69CF7F64-9E73-4785-80BC-95E69D0E45C3}"/>
              </a:ext>
            </a:extLst>
          </p:cNvPr>
          <p:cNvSpPr/>
          <p:nvPr/>
        </p:nvSpPr>
        <p:spPr>
          <a:xfrm>
            <a:off x="2044065" y="4151313"/>
            <a:ext cx="912813" cy="93821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Stocks Do Well After Going into a Recession</a:t>
            </a:r>
          </a:p>
        </p:txBody>
      </p:sp>
      <p:sp>
        <p:nvSpPr>
          <p:cNvPr id="7" name="Subtitle">
            <a:extLst>
              <a:ext uri="{FF2B5EF4-FFF2-40B4-BE49-F238E27FC236}">
                <a16:creationId xmlns:a16="http://schemas.microsoft.com/office/drawing/2014/main" id="{B194A890-336D-47C4-9C69-E0E44882DDE9}"/>
              </a:ext>
            </a:extLst>
          </p:cNvPr>
          <p:cNvSpPr/>
          <p:nvPr/>
        </p:nvSpPr>
        <p:spPr>
          <a:xfrm>
            <a:off x="1300163" y="1322389"/>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S&amp;P 500 Returns Around Recessions</a:t>
            </a:r>
          </a:p>
        </p:txBody>
      </p:sp>
      <p:sp>
        <p:nvSpPr>
          <p:cNvPr id="11" name="Left Label">
            <a:extLst>
              <a:ext uri="{FF2B5EF4-FFF2-40B4-BE49-F238E27FC236}">
                <a16:creationId xmlns:a16="http://schemas.microsoft.com/office/drawing/2014/main" id="{641F5A6D-473B-41D3-8DCB-FEE2F93244F7}"/>
              </a:ext>
            </a:extLst>
          </p:cNvPr>
          <p:cNvSpPr/>
          <p:nvPr/>
        </p:nvSpPr>
        <p:spPr>
          <a:xfrm rot="16200000">
            <a:off x="-1087120" y="3766585"/>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S&amp;P 500 Return</a:t>
            </a:r>
          </a:p>
        </p:txBody>
      </p:sp>
      <p:sp>
        <p:nvSpPr>
          <p:cNvPr id="15" name="Blue 1">
            <a:extLst>
              <a:ext uri="{FF2B5EF4-FFF2-40B4-BE49-F238E27FC236}">
                <a16:creationId xmlns:a16="http://schemas.microsoft.com/office/drawing/2014/main" id="{7E5FB6D6-CA55-4F87-B667-5B75C5E2CD0C}"/>
              </a:ext>
            </a:extLst>
          </p:cNvPr>
          <p:cNvSpPr>
            <a:spLocks noChangeArrowheads="1"/>
          </p:cNvSpPr>
          <p:nvPr/>
        </p:nvSpPr>
        <p:spPr bwMode="auto">
          <a:xfrm>
            <a:off x="3014663" y="4151313"/>
            <a:ext cx="912813" cy="776288"/>
          </a:xfrm>
          <a:prstGeom prst="rect">
            <a:avLst/>
          </a:prstGeom>
          <a:solidFill>
            <a:srgbClr val="5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Blue 2">
            <a:extLst>
              <a:ext uri="{FF2B5EF4-FFF2-40B4-BE49-F238E27FC236}">
                <a16:creationId xmlns:a16="http://schemas.microsoft.com/office/drawing/2014/main" id="{ED024747-11B6-4FD9-A0D4-8E4DCA347F70}"/>
              </a:ext>
            </a:extLst>
          </p:cNvPr>
          <p:cNvSpPr>
            <a:spLocks noChangeArrowheads="1"/>
          </p:cNvSpPr>
          <p:nvPr/>
        </p:nvSpPr>
        <p:spPr bwMode="auto">
          <a:xfrm>
            <a:off x="6264275" y="2890838"/>
            <a:ext cx="912813" cy="1260475"/>
          </a:xfrm>
          <a:prstGeom prst="rect">
            <a:avLst/>
          </a:prstGeom>
          <a:solidFill>
            <a:srgbClr val="5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Blue 3">
            <a:extLst>
              <a:ext uri="{FF2B5EF4-FFF2-40B4-BE49-F238E27FC236}">
                <a16:creationId xmlns:a16="http://schemas.microsoft.com/office/drawing/2014/main" id="{5B57F470-CAC6-4C38-95FE-628177699709}"/>
              </a:ext>
            </a:extLst>
          </p:cNvPr>
          <p:cNvSpPr>
            <a:spLocks noChangeArrowheads="1"/>
          </p:cNvSpPr>
          <p:nvPr/>
        </p:nvSpPr>
        <p:spPr bwMode="auto">
          <a:xfrm>
            <a:off x="9515475" y="2278063"/>
            <a:ext cx="912813" cy="1873250"/>
          </a:xfrm>
          <a:prstGeom prst="rect">
            <a:avLst/>
          </a:prstGeom>
          <a:solidFill>
            <a:srgbClr val="51C8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51" name="-29%">
            <a:extLst>
              <a:ext uri="{FF2B5EF4-FFF2-40B4-BE49-F238E27FC236}">
                <a16:creationId xmlns:a16="http://schemas.microsoft.com/office/drawing/2014/main" id="{67502DA3-8208-4CBE-A16A-8B1962C389BA}"/>
              </a:ext>
            </a:extLst>
          </p:cNvPr>
          <p:cNvGrpSpPr/>
          <p:nvPr/>
        </p:nvGrpSpPr>
        <p:grpSpPr>
          <a:xfrm>
            <a:off x="2273300" y="4500563"/>
            <a:ext cx="465699" cy="246221"/>
            <a:chOff x="2273300" y="4500563"/>
            <a:chExt cx="465699" cy="246221"/>
          </a:xfrm>
        </p:grpSpPr>
        <p:sp>
          <p:nvSpPr>
            <p:cNvPr id="19" name="Rectangle 11">
              <a:extLst>
                <a:ext uri="{FF2B5EF4-FFF2-40B4-BE49-F238E27FC236}">
                  <a16:creationId xmlns:a16="http://schemas.microsoft.com/office/drawing/2014/main" id="{6309391D-17CD-42C9-927C-B439CAABDC0A}"/>
                </a:ext>
              </a:extLst>
            </p:cNvPr>
            <p:cNvSpPr>
              <a:spLocks noChangeArrowheads="1"/>
            </p:cNvSpPr>
            <p:nvPr/>
          </p:nvSpPr>
          <p:spPr bwMode="auto">
            <a:xfrm>
              <a:off x="2273300" y="4500563"/>
              <a:ext cx="801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chemeClr val="tx2">
                      <a:lumMod val="90000"/>
                      <a:lumOff val="10000"/>
                    </a:schemeClr>
                  </a:solidFill>
                  <a:effectLst/>
                  <a:latin typeface="Roboto" panose="02000000000000000000" pitchFamily="2" charset="0"/>
                </a:rPr>
                <a:t>-</a:t>
              </a:r>
              <a:endParaRPr kumimoji="0" lang="en-US" altLang="en-US" sz="1800" b="0" i="0" u="none" strike="noStrike" cap="none" normalizeH="0" baseline="0">
                <a:ln>
                  <a:noFill/>
                </a:ln>
                <a:solidFill>
                  <a:schemeClr val="tx2">
                    <a:lumMod val="90000"/>
                    <a:lumOff val="10000"/>
                  </a:schemeClr>
                </a:solidFill>
                <a:effectLst/>
              </a:endParaRPr>
            </a:p>
          </p:txBody>
        </p:sp>
        <p:sp>
          <p:nvSpPr>
            <p:cNvPr id="20" name="Rectangle 12">
              <a:extLst>
                <a:ext uri="{FF2B5EF4-FFF2-40B4-BE49-F238E27FC236}">
                  <a16:creationId xmlns:a16="http://schemas.microsoft.com/office/drawing/2014/main" id="{23968A93-B08B-4337-AD3E-94E8A84C2CB7}"/>
                </a:ext>
              </a:extLst>
            </p:cNvPr>
            <p:cNvSpPr>
              <a:spLocks noChangeArrowheads="1"/>
            </p:cNvSpPr>
            <p:nvPr/>
          </p:nvSpPr>
          <p:spPr bwMode="auto">
            <a:xfrm>
              <a:off x="2352675" y="4500563"/>
              <a:ext cx="3863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lumMod val="90000"/>
                      <a:lumOff val="10000"/>
                    </a:schemeClr>
                  </a:solidFill>
                  <a:effectLst/>
                  <a:latin typeface="Roboto" panose="02000000000000000000" pitchFamily="2" charset="0"/>
                </a:rPr>
                <a:t>29%</a:t>
              </a:r>
              <a:endParaRPr kumimoji="0" lang="en-US" altLang="en-US" sz="1800" b="0" i="0" u="none" strike="noStrike" cap="none" normalizeH="0" baseline="0" dirty="0">
                <a:ln>
                  <a:noFill/>
                </a:ln>
                <a:solidFill>
                  <a:schemeClr val="tx2">
                    <a:lumMod val="90000"/>
                    <a:lumOff val="10000"/>
                  </a:schemeClr>
                </a:solidFill>
                <a:effectLst/>
              </a:endParaRPr>
            </a:p>
          </p:txBody>
        </p:sp>
      </p:grpSp>
      <p:sp>
        <p:nvSpPr>
          <p:cNvPr id="22" name="40%">
            <a:extLst>
              <a:ext uri="{FF2B5EF4-FFF2-40B4-BE49-F238E27FC236}">
                <a16:creationId xmlns:a16="http://schemas.microsoft.com/office/drawing/2014/main" id="{29FA214A-BB58-4575-8A7F-129169ABF264}"/>
              </a:ext>
            </a:extLst>
          </p:cNvPr>
          <p:cNvSpPr>
            <a:spLocks noChangeArrowheads="1"/>
          </p:cNvSpPr>
          <p:nvPr/>
        </p:nvSpPr>
        <p:spPr bwMode="auto">
          <a:xfrm>
            <a:off x="5564188" y="3386138"/>
            <a:ext cx="3863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lumMod val="90000"/>
                    <a:lumOff val="10000"/>
                  </a:schemeClr>
                </a:solidFill>
                <a:effectLst/>
                <a:latin typeface="Roboto" panose="02000000000000000000" pitchFamily="2" charset="0"/>
              </a:rPr>
              <a:t>40%</a:t>
            </a:r>
            <a:endParaRPr kumimoji="0" lang="en-US" altLang="en-US" sz="1800" b="0" i="0" u="none" strike="noStrike" cap="none" normalizeH="0" baseline="0" dirty="0">
              <a:ln>
                <a:noFill/>
              </a:ln>
              <a:solidFill>
                <a:schemeClr val="tx2">
                  <a:lumMod val="90000"/>
                  <a:lumOff val="10000"/>
                </a:schemeClr>
              </a:solidFill>
              <a:effectLst/>
            </a:endParaRPr>
          </a:p>
        </p:txBody>
      </p:sp>
      <p:sp>
        <p:nvSpPr>
          <p:cNvPr id="23" name="54%">
            <a:extLst>
              <a:ext uri="{FF2B5EF4-FFF2-40B4-BE49-F238E27FC236}">
                <a16:creationId xmlns:a16="http://schemas.microsoft.com/office/drawing/2014/main" id="{F2FE7603-7153-4FA8-A87E-501B45AB7772}"/>
              </a:ext>
            </a:extLst>
          </p:cNvPr>
          <p:cNvSpPr>
            <a:spLocks noChangeArrowheads="1"/>
          </p:cNvSpPr>
          <p:nvPr/>
        </p:nvSpPr>
        <p:spPr bwMode="auto">
          <a:xfrm>
            <a:off x="8813800" y="3159126"/>
            <a:ext cx="38632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2">
                    <a:lumMod val="90000"/>
                    <a:lumOff val="10000"/>
                  </a:schemeClr>
                </a:solidFill>
                <a:effectLst/>
                <a:latin typeface="Roboto" panose="02000000000000000000" pitchFamily="2" charset="0"/>
              </a:rPr>
              <a:t>54%</a:t>
            </a:r>
            <a:endParaRPr kumimoji="0" lang="en-US" altLang="en-US" sz="1800" b="0" i="0" u="none" strike="noStrike" cap="none" normalizeH="0" baseline="0" dirty="0">
              <a:ln>
                <a:noFill/>
              </a:ln>
              <a:solidFill>
                <a:schemeClr val="tx2">
                  <a:lumMod val="90000"/>
                  <a:lumOff val="10000"/>
                </a:schemeClr>
              </a:solidFill>
              <a:effectLst/>
            </a:endParaRPr>
          </a:p>
        </p:txBody>
      </p:sp>
      <p:grpSp>
        <p:nvGrpSpPr>
          <p:cNvPr id="56" name="-24%">
            <a:extLst>
              <a:ext uri="{FF2B5EF4-FFF2-40B4-BE49-F238E27FC236}">
                <a16:creationId xmlns:a16="http://schemas.microsoft.com/office/drawing/2014/main" id="{F9FF5C50-FDE8-4170-84A5-4B60A03519F7}"/>
              </a:ext>
            </a:extLst>
          </p:cNvPr>
          <p:cNvGrpSpPr/>
          <p:nvPr/>
        </p:nvGrpSpPr>
        <p:grpSpPr>
          <a:xfrm>
            <a:off x="3241675" y="4419601"/>
            <a:ext cx="577850" cy="293688"/>
            <a:chOff x="3241675" y="4419601"/>
            <a:chExt cx="577850" cy="293688"/>
          </a:xfrm>
        </p:grpSpPr>
        <p:sp>
          <p:nvSpPr>
            <p:cNvPr id="24" name="Rectangle 15">
              <a:extLst>
                <a:ext uri="{FF2B5EF4-FFF2-40B4-BE49-F238E27FC236}">
                  <a16:creationId xmlns:a16="http://schemas.microsoft.com/office/drawing/2014/main" id="{FD1D7717-257E-43BB-ADCF-2D70B61FF03E}"/>
                </a:ext>
              </a:extLst>
            </p:cNvPr>
            <p:cNvSpPr>
              <a:spLocks noChangeArrowheads="1"/>
            </p:cNvSpPr>
            <p:nvPr/>
          </p:nvSpPr>
          <p:spPr bwMode="auto">
            <a:xfrm>
              <a:off x="3241675" y="4419601"/>
              <a:ext cx="1968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5" name="Rectangle 16">
              <a:extLst>
                <a:ext uri="{FF2B5EF4-FFF2-40B4-BE49-F238E27FC236}">
                  <a16:creationId xmlns:a16="http://schemas.microsoft.com/office/drawing/2014/main" id="{59D448B1-CF57-4BB8-B4E7-FAC05C45A36D}"/>
                </a:ext>
              </a:extLst>
            </p:cNvPr>
            <p:cNvSpPr>
              <a:spLocks noChangeArrowheads="1"/>
            </p:cNvSpPr>
            <p:nvPr/>
          </p:nvSpPr>
          <p:spPr bwMode="auto">
            <a:xfrm>
              <a:off x="3321050" y="4419601"/>
              <a:ext cx="4984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a:ln>
                    <a:noFill/>
                  </a:ln>
                  <a:solidFill>
                    <a:srgbClr val="FFFFFF"/>
                  </a:solidFill>
                  <a:effectLst/>
                  <a:latin typeface="Roboto" panose="02000000000000000000" pitchFamily="2" charset="0"/>
                </a:rPr>
                <a:t>24%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26" name="39%">
            <a:extLst>
              <a:ext uri="{FF2B5EF4-FFF2-40B4-BE49-F238E27FC236}">
                <a16:creationId xmlns:a16="http://schemas.microsoft.com/office/drawing/2014/main" id="{2E63CEB1-66C3-4404-B121-429FAE17C739}"/>
              </a:ext>
            </a:extLst>
          </p:cNvPr>
          <p:cNvSpPr>
            <a:spLocks noChangeArrowheads="1"/>
          </p:cNvSpPr>
          <p:nvPr/>
        </p:nvSpPr>
        <p:spPr bwMode="auto">
          <a:xfrm>
            <a:off x="6532563" y="3402013"/>
            <a:ext cx="4968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Roboto" panose="02000000000000000000" pitchFamily="2" charset="0"/>
              </a:rPr>
              <a:t>39%</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58%">
            <a:extLst>
              <a:ext uri="{FF2B5EF4-FFF2-40B4-BE49-F238E27FC236}">
                <a16:creationId xmlns:a16="http://schemas.microsoft.com/office/drawing/2014/main" id="{7593BF4A-BD47-4657-9E34-4317FE500BB2}"/>
              </a:ext>
            </a:extLst>
          </p:cNvPr>
          <p:cNvSpPr>
            <a:spLocks noChangeArrowheads="1"/>
          </p:cNvSpPr>
          <p:nvPr/>
        </p:nvSpPr>
        <p:spPr bwMode="auto">
          <a:xfrm>
            <a:off x="9782175" y="3094038"/>
            <a:ext cx="4984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FFFFFF"/>
                </a:solidFill>
                <a:effectLst/>
                <a:latin typeface="Roboto" panose="02000000000000000000" pitchFamily="2" charset="0"/>
              </a:rPr>
              <a:t>58%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5" name="Y Axis">
            <a:extLst>
              <a:ext uri="{FF2B5EF4-FFF2-40B4-BE49-F238E27FC236}">
                <a16:creationId xmlns:a16="http://schemas.microsoft.com/office/drawing/2014/main" id="{FB9E455F-36D0-4BBF-ADB1-8BC5A6731209}"/>
              </a:ext>
            </a:extLst>
          </p:cNvPr>
          <p:cNvGrpSpPr/>
          <p:nvPr/>
        </p:nvGrpSpPr>
        <p:grpSpPr>
          <a:xfrm>
            <a:off x="820738" y="1773238"/>
            <a:ext cx="514350" cy="3816350"/>
            <a:chOff x="820738" y="1773238"/>
            <a:chExt cx="514350" cy="3816350"/>
          </a:xfrm>
        </p:grpSpPr>
        <p:sp>
          <p:nvSpPr>
            <p:cNvPr id="28" name="Rectangle 19">
              <a:extLst>
                <a:ext uri="{FF2B5EF4-FFF2-40B4-BE49-F238E27FC236}">
                  <a16:creationId xmlns:a16="http://schemas.microsoft.com/office/drawing/2014/main" id="{B88F970A-183D-4E4D-BD9A-FD9C32CB0377}"/>
                </a:ext>
              </a:extLst>
            </p:cNvPr>
            <p:cNvSpPr>
              <a:spLocks noChangeArrowheads="1"/>
            </p:cNvSpPr>
            <p:nvPr/>
          </p:nvSpPr>
          <p:spPr bwMode="auto">
            <a:xfrm>
              <a:off x="820738" y="5329238"/>
              <a:ext cx="479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20">
              <a:extLst>
                <a:ext uri="{FF2B5EF4-FFF2-40B4-BE49-F238E27FC236}">
                  <a16:creationId xmlns:a16="http://schemas.microsoft.com/office/drawing/2014/main" id="{B6B855A1-84F1-4F14-A1EA-C7CF52C5EC11}"/>
                </a:ext>
              </a:extLst>
            </p:cNvPr>
            <p:cNvSpPr>
              <a:spLocks noChangeArrowheads="1"/>
            </p:cNvSpPr>
            <p:nvPr/>
          </p:nvSpPr>
          <p:spPr bwMode="auto">
            <a:xfrm>
              <a:off x="820738" y="5005388"/>
              <a:ext cx="514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21">
              <a:extLst>
                <a:ext uri="{FF2B5EF4-FFF2-40B4-BE49-F238E27FC236}">
                  <a16:creationId xmlns:a16="http://schemas.microsoft.com/office/drawing/2014/main" id="{517B338F-553A-43B1-95F8-721483D8E94C}"/>
                </a:ext>
              </a:extLst>
            </p:cNvPr>
            <p:cNvSpPr>
              <a:spLocks noChangeArrowheads="1"/>
            </p:cNvSpPr>
            <p:nvPr/>
          </p:nvSpPr>
          <p:spPr bwMode="auto">
            <a:xfrm>
              <a:off x="820738" y="4684713"/>
              <a:ext cx="4794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22">
              <a:extLst>
                <a:ext uri="{FF2B5EF4-FFF2-40B4-BE49-F238E27FC236}">
                  <a16:creationId xmlns:a16="http://schemas.microsoft.com/office/drawing/2014/main" id="{98874CF7-5AAF-46AB-82F6-D2BF5B6E6129}"/>
                </a:ext>
              </a:extLst>
            </p:cNvPr>
            <p:cNvSpPr>
              <a:spLocks noChangeArrowheads="1"/>
            </p:cNvSpPr>
            <p:nvPr/>
          </p:nvSpPr>
          <p:spPr bwMode="auto">
            <a:xfrm>
              <a:off x="820738" y="4359276"/>
              <a:ext cx="5143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3">
              <a:extLst>
                <a:ext uri="{FF2B5EF4-FFF2-40B4-BE49-F238E27FC236}">
                  <a16:creationId xmlns:a16="http://schemas.microsoft.com/office/drawing/2014/main" id="{2FBDF30F-0439-4139-882B-3EDA8ABAE199}"/>
                </a:ext>
              </a:extLst>
            </p:cNvPr>
            <p:cNvSpPr>
              <a:spLocks noChangeArrowheads="1"/>
            </p:cNvSpPr>
            <p:nvPr/>
          </p:nvSpPr>
          <p:spPr bwMode="auto">
            <a:xfrm>
              <a:off x="969963" y="4038601"/>
              <a:ext cx="3302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4">
              <a:extLst>
                <a:ext uri="{FF2B5EF4-FFF2-40B4-BE49-F238E27FC236}">
                  <a16:creationId xmlns:a16="http://schemas.microsoft.com/office/drawing/2014/main" id="{D7E91166-DB70-45E5-AB0E-096E5483A7CE}"/>
                </a:ext>
              </a:extLst>
            </p:cNvPr>
            <p:cNvSpPr>
              <a:spLocks noChangeArrowheads="1"/>
            </p:cNvSpPr>
            <p:nvPr/>
          </p:nvSpPr>
          <p:spPr bwMode="auto">
            <a:xfrm>
              <a:off x="869950" y="3713163"/>
              <a:ext cx="431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5">
              <a:extLst>
                <a:ext uri="{FF2B5EF4-FFF2-40B4-BE49-F238E27FC236}">
                  <a16:creationId xmlns:a16="http://schemas.microsoft.com/office/drawing/2014/main" id="{374F8109-5DC6-40CE-B9D6-A6429CCCBB3E}"/>
                </a:ext>
              </a:extLst>
            </p:cNvPr>
            <p:cNvSpPr>
              <a:spLocks noChangeArrowheads="1"/>
            </p:cNvSpPr>
            <p:nvPr/>
          </p:nvSpPr>
          <p:spPr bwMode="auto">
            <a:xfrm>
              <a:off x="869950" y="3389313"/>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6">
              <a:extLst>
                <a:ext uri="{FF2B5EF4-FFF2-40B4-BE49-F238E27FC236}">
                  <a16:creationId xmlns:a16="http://schemas.microsoft.com/office/drawing/2014/main" id="{73C19675-A070-414B-8097-C4242B359A5C}"/>
                </a:ext>
              </a:extLst>
            </p:cNvPr>
            <p:cNvSpPr>
              <a:spLocks noChangeArrowheads="1"/>
            </p:cNvSpPr>
            <p:nvPr/>
          </p:nvSpPr>
          <p:spPr bwMode="auto">
            <a:xfrm>
              <a:off x="869950" y="3068638"/>
              <a:ext cx="431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30%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7">
              <a:extLst>
                <a:ext uri="{FF2B5EF4-FFF2-40B4-BE49-F238E27FC236}">
                  <a16:creationId xmlns:a16="http://schemas.microsoft.com/office/drawing/2014/main" id="{389B6550-D70B-4CC1-B521-EEBF8C610065}"/>
                </a:ext>
              </a:extLst>
            </p:cNvPr>
            <p:cNvSpPr>
              <a:spLocks noChangeArrowheads="1"/>
            </p:cNvSpPr>
            <p:nvPr/>
          </p:nvSpPr>
          <p:spPr bwMode="auto">
            <a:xfrm>
              <a:off x="869950" y="2743201"/>
              <a:ext cx="431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40%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8">
              <a:extLst>
                <a:ext uri="{FF2B5EF4-FFF2-40B4-BE49-F238E27FC236}">
                  <a16:creationId xmlns:a16="http://schemas.microsoft.com/office/drawing/2014/main" id="{4042285F-2305-4F2D-A31B-BC34CDABC659}"/>
                </a:ext>
              </a:extLst>
            </p:cNvPr>
            <p:cNvSpPr>
              <a:spLocks noChangeArrowheads="1"/>
            </p:cNvSpPr>
            <p:nvPr/>
          </p:nvSpPr>
          <p:spPr bwMode="auto">
            <a:xfrm>
              <a:off x="869950" y="2419351"/>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9">
              <a:extLst>
                <a:ext uri="{FF2B5EF4-FFF2-40B4-BE49-F238E27FC236}">
                  <a16:creationId xmlns:a16="http://schemas.microsoft.com/office/drawing/2014/main" id="{2D77E2FD-F0CC-4F05-91DE-DA93F6C22E68}"/>
                </a:ext>
              </a:extLst>
            </p:cNvPr>
            <p:cNvSpPr>
              <a:spLocks noChangeArrowheads="1"/>
            </p:cNvSpPr>
            <p:nvPr/>
          </p:nvSpPr>
          <p:spPr bwMode="auto">
            <a:xfrm>
              <a:off x="869950" y="2098676"/>
              <a:ext cx="4318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60%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30">
              <a:extLst>
                <a:ext uri="{FF2B5EF4-FFF2-40B4-BE49-F238E27FC236}">
                  <a16:creationId xmlns:a16="http://schemas.microsoft.com/office/drawing/2014/main" id="{D793BB43-A8A1-41C6-BF19-BF4AD95CA10D}"/>
                </a:ext>
              </a:extLst>
            </p:cNvPr>
            <p:cNvSpPr>
              <a:spLocks noChangeArrowheads="1"/>
            </p:cNvSpPr>
            <p:nvPr/>
          </p:nvSpPr>
          <p:spPr bwMode="auto">
            <a:xfrm>
              <a:off x="869950" y="1773238"/>
              <a:ext cx="4603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70%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41" name="Peak to Trough">
            <a:extLst>
              <a:ext uri="{FF2B5EF4-FFF2-40B4-BE49-F238E27FC236}">
                <a16:creationId xmlns:a16="http://schemas.microsoft.com/office/drawing/2014/main" id="{7273CF9A-8323-4846-B8F2-53E20BF207AB}"/>
              </a:ext>
            </a:extLst>
          </p:cNvPr>
          <p:cNvSpPr>
            <a:spLocks noChangeArrowheads="1"/>
          </p:cNvSpPr>
          <p:nvPr/>
        </p:nvSpPr>
        <p:spPr bwMode="auto">
          <a:xfrm>
            <a:off x="2073275" y="5557838"/>
            <a:ext cx="19399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Peak to Trough Decline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2" name="1 Year">
            <a:extLst>
              <a:ext uri="{FF2B5EF4-FFF2-40B4-BE49-F238E27FC236}">
                <a16:creationId xmlns:a16="http://schemas.microsoft.com/office/drawing/2014/main" id="{AF7EBEF9-C220-4A91-B1E2-9C8A4BAE0ECB}"/>
              </a:ext>
            </a:extLst>
          </p:cNvPr>
          <p:cNvSpPr>
            <a:spLocks noChangeArrowheads="1"/>
          </p:cNvSpPr>
          <p:nvPr/>
        </p:nvSpPr>
        <p:spPr bwMode="auto">
          <a:xfrm>
            <a:off x="5227638" y="5557838"/>
            <a:ext cx="2128838"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1-Year Later From Trough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2 Years">
            <a:extLst>
              <a:ext uri="{FF2B5EF4-FFF2-40B4-BE49-F238E27FC236}">
                <a16:creationId xmlns:a16="http://schemas.microsoft.com/office/drawing/2014/main" id="{69B919CA-5179-4830-91C6-C4600A86F194}"/>
              </a:ext>
            </a:extLst>
          </p:cNvPr>
          <p:cNvSpPr>
            <a:spLocks noChangeArrowheads="1"/>
          </p:cNvSpPr>
          <p:nvPr/>
        </p:nvSpPr>
        <p:spPr bwMode="auto">
          <a:xfrm>
            <a:off x="8431213" y="5557838"/>
            <a:ext cx="22225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2-Years Later From Trough</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54" name="Average">
            <a:extLst>
              <a:ext uri="{FF2B5EF4-FFF2-40B4-BE49-F238E27FC236}">
                <a16:creationId xmlns:a16="http://schemas.microsoft.com/office/drawing/2014/main" id="{A0255466-3EE6-406F-A2DF-CABFA69ADCFF}"/>
              </a:ext>
            </a:extLst>
          </p:cNvPr>
          <p:cNvGrpSpPr/>
          <p:nvPr/>
        </p:nvGrpSpPr>
        <p:grpSpPr>
          <a:xfrm>
            <a:off x="5365750" y="5948363"/>
            <a:ext cx="762001" cy="220663"/>
            <a:chOff x="5365750" y="5948363"/>
            <a:chExt cx="762001" cy="220663"/>
          </a:xfrm>
        </p:grpSpPr>
        <p:sp>
          <p:nvSpPr>
            <p:cNvPr id="44" name="Rectangle 34">
              <a:extLst>
                <a:ext uri="{FF2B5EF4-FFF2-40B4-BE49-F238E27FC236}">
                  <a16:creationId xmlns:a16="http://schemas.microsoft.com/office/drawing/2014/main" id="{C96E7D13-2ADB-4825-AA67-1213BCBAE3BA}"/>
                </a:ext>
              </a:extLst>
            </p:cNvPr>
            <p:cNvSpPr>
              <a:spLocks noChangeArrowheads="1"/>
            </p:cNvSpPr>
            <p:nvPr/>
          </p:nvSpPr>
          <p:spPr bwMode="auto">
            <a:xfrm>
              <a:off x="5365750" y="6005513"/>
              <a:ext cx="82550" cy="80963"/>
            </a:xfrm>
            <a:prstGeom prst="rect">
              <a:avLst/>
            </a:prstGeom>
            <a:solidFill>
              <a:schemeClr val="bg2">
                <a:lumMod val="7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Rectangle 35">
              <a:extLst>
                <a:ext uri="{FF2B5EF4-FFF2-40B4-BE49-F238E27FC236}">
                  <a16:creationId xmlns:a16="http://schemas.microsoft.com/office/drawing/2014/main" id="{1EAED9A3-CD42-415C-BBDC-87B9F6896627}"/>
                </a:ext>
              </a:extLst>
            </p:cNvPr>
            <p:cNvSpPr>
              <a:spLocks noChangeArrowheads="1"/>
            </p:cNvSpPr>
            <p:nvPr/>
          </p:nvSpPr>
          <p:spPr bwMode="auto">
            <a:xfrm>
              <a:off x="5484813" y="5948363"/>
              <a:ext cx="642938"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Roboto" panose="02000000000000000000" pitchFamily="2" charset="0"/>
                </a:rPr>
                <a:t>Average</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53" name="Median">
            <a:extLst>
              <a:ext uri="{FF2B5EF4-FFF2-40B4-BE49-F238E27FC236}">
                <a16:creationId xmlns:a16="http://schemas.microsoft.com/office/drawing/2014/main" id="{C1B3AB14-DEDD-416E-B529-1E1ECCCDAE3F}"/>
              </a:ext>
            </a:extLst>
          </p:cNvPr>
          <p:cNvGrpSpPr/>
          <p:nvPr/>
        </p:nvGrpSpPr>
        <p:grpSpPr>
          <a:xfrm>
            <a:off x="6173788" y="5948363"/>
            <a:ext cx="711200" cy="220663"/>
            <a:chOff x="6173788" y="5948363"/>
            <a:chExt cx="711200" cy="220663"/>
          </a:xfrm>
        </p:grpSpPr>
        <p:sp>
          <p:nvSpPr>
            <p:cNvPr id="46" name="Rectangle 36">
              <a:extLst>
                <a:ext uri="{FF2B5EF4-FFF2-40B4-BE49-F238E27FC236}">
                  <a16:creationId xmlns:a16="http://schemas.microsoft.com/office/drawing/2014/main" id="{9DE6046F-36D0-4B83-9E27-D284762A1C72}"/>
                </a:ext>
              </a:extLst>
            </p:cNvPr>
            <p:cNvSpPr>
              <a:spLocks noChangeArrowheads="1"/>
            </p:cNvSpPr>
            <p:nvPr/>
          </p:nvSpPr>
          <p:spPr bwMode="auto">
            <a:xfrm>
              <a:off x="6173788" y="6005513"/>
              <a:ext cx="82550" cy="80963"/>
            </a:xfrm>
            <a:prstGeom prst="rect">
              <a:avLst/>
            </a:prstGeom>
            <a:solidFill>
              <a:srgbClr val="51C8FF"/>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37">
              <a:extLst>
                <a:ext uri="{FF2B5EF4-FFF2-40B4-BE49-F238E27FC236}">
                  <a16:creationId xmlns:a16="http://schemas.microsoft.com/office/drawing/2014/main" id="{B293DCEE-5357-42A5-A93A-4D26959326F1}"/>
                </a:ext>
              </a:extLst>
            </p:cNvPr>
            <p:cNvSpPr>
              <a:spLocks noChangeArrowheads="1"/>
            </p:cNvSpPr>
            <p:nvPr/>
          </p:nvSpPr>
          <p:spPr bwMode="auto">
            <a:xfrm>
              <a:off x="6294438" y="5948363"/>
              <a:ext cx="590550"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FFFF"/>
                  </a:solidFill>
                  <a:effectLst/>
                  <a:latin typeface="Roboto" panose="02000000000000000000" pitchFamily="2" charset="0"/>
                </a:rPr>
                <a:t>Median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18" name="Line 10">
            <a:extLst>
              <a:ext uri="{FF2B5EF4-FFF2-40B4-BE49-F238E27FC236}">
                <a16:creationId xmlns:a16="http://schemas.microsoft.com/office/drawing/2014/main" id="{0AE46686-BA3B-4267-AD84-235FFF4BDBDA}"/>
              </a:ext>
            </a:extLst>
          </p:cNvPr>
          <p:cNvSpPr>
            <a:spLocks noChangeShapeType="1"/>
          </p:cNvSpPr>
          <p:nvPr/>
        </p:nvSpPr>
        <p:spPr bwMode="auto">
          <a:xfrm>
            <a:off x="1362075" y="4151313"/>
            <a:ext cx="9752013" cy="0"/>
          </a:xfrm>
          <a:prstGeom prst="line">
            <a:avLst/>
          </a:prstGeom>
          <a:noFill/>
          <a:ln w="19050"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Green Box">
            <a:extLst>
              <a:ext uri="{FF2B5EF4-FFF2-40B4-BE49-F238E27FC236}">
                <a16:creationId xmlns:a16="http://schemas.microsoft.com/office/drawing/2014/main" id="{6DEAA41C-B8E2-44C3-A08C-5CC890E6FF25}"/>
              </a:ext>
            </a:extLst>
          </p:cNvPr>
          <p:cNvSpPr/>
          <p:nvPr/>
        </p:nvSpPr>
        <p:spPr>
          <a:xfrm>
            <a:off x="5162901" y="2758043"/>
            <a:ext cx="2139329" cy="1503654"/>
          </a:xfrm>
          <a:prstGeom prst="rect">
            <a:avLst/>
          </a:prstGeom>
          <a:noFill/>
          <a:ln w="38100">
            <a:solidFill>
              <a:srgbClr val="39FF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d Box">
            <a:extLst>
              <a:ext uri="{FF2B5EF4-FFF2-40B4-BE49-F238E27FC236}">
                <a16:creationId xmlns:a16="http://schemas.microsoft.com/office/drawing/2014/main" id="{C39C2C20-A4C8-4874-AEC1-A0A06A66C9A4}"/>
              </a:ext>
            </a:extLst>
          </p:cNvPr>
          <p:cNvSpPr/>
          <p:nvPr/>
        </p:nvSpPr>
        <p:spPr>
          <a:xfrm>
            <a:off x="1917104" y="4037961"/>
            <a:ext cx="2139329" cy="11965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735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4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4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4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400"/>
                                        <p:tgtEl>
                                          <p:spTgt spid="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4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400"/>
                                        <p:tgtEl>
                                          <p:spTgt spid="55"/>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400"/>
                                        <p:tgtEl>
                                          <p:spTgt spid="18"/>
                                        </p:tgtEl>
                                      </p:cBhvr>
                                    </p:animEffect>
                                  </p:childTnLst>
                                </p:cTn>
                              </p:par>
                            </p:childTnLst>
                          </p:cTn>
                        </p:par>
                        <p:par>
                          <p:cTn id="26" fill="hold">
                            <p:stCondLst>
                              <p:cond delay="400"/>
                            </p:stCondLst>
                            <p:childTnLst>
                              <p:par>
                                <p:cTn id="27" presetID="22" presetClass="entr" presetSubtype="1"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up)">
                                      <p:cBhvr>
                                        <p:cTn id="29" dur="400"/>
                                        <p:tgtEl>
                                          <p:spTgt spid="48"/>
                                        </p:tgtEl>
                                      </p:cBhvr>
                                    </p:animEffect>
                                  </p:childTnLst>
                                </p:cTn>
                              </p:par>
                              <p:par>
                                <p:cTn id="30" presetID="10" presetClass="entr" presetSubtype="0" fill="hold" nodeType="with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fade">
                                      <p:cBhvr>
                                        <p:cTn id="32" dur="400"/>
                                        <p:tgtEl>
                                          <p:spTgt spid="5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fade">
                                      <p:cBhvr>
                                        <p:cTn id="35" dur="400"/>
                                        <p:tgtEl>
                                          <p:spTgt spid="41"/>
                                        </p:tgtEl>
                                      </p:cBhvr>
                                    </p:animEffect>
                                  </p:childTnLst>
                                </p:cTn>
                              </p:par>
                            </p:childTnLst>
                          </p:cTn>
                        </p:par>
                        <p:par>
                          <p:cTn id="36" fill="hold">
                            <p:stCondLst>
                              <p:cond delay="800"/>
                            </p:stCondLst>
                            <p:childTnLst>
                              <p:par>
                                <p:cTn id="37" presetID="10" presetClass="entr" presetSubtype="0" fill="hold"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400"/>
                                        <p:tgtEl>
                                          <p:spTgt spid="51"/>
                                        </p:tgtEl>
                                      </p:cBhvr>
                                    </p:animEffect>
                                  </p:childTnLst>
                                </p:cTn>
                              </p:par>
                            </p:childTnLst>
                          </p:cTn>
                        </p:par>
                        <p:par>
                          <p:cTn id="40" fill="hold">
                            <p:stCondLst>
                              <p:cond delay="1200"/>
                            </p:stCondLst>
                            <p:childTnLst>
                              <p:par>
                                <p:cTn id="41" presetID="22" presetClass="entr" presetSubtype="1"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400"/>
                                        <p:tgtEl>
                                          <p:spTgt spid="15"/>
                                        </p:tgtEl>
                                      </p:cBhvr>
                                    </p:animEffect>
                                  </p:childTnLst>
                                </p:cTn>
                              </p:par>
                              <p:par>
                                <p:cTn id="44" presetID="10" presetClass="entr" presetSubtype="0" fill="hold" nodeType="with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400"/>
                                        <p:tgtEl>
                                          <p:spTgt spid="53"/>
                                        </p:tgtEl>
                                      </p:cBhvr>
                                    </p:animEffect>
                                  </p:childTnLst>
                                </p:cTn>
                              </p:par>
                            </p:childTnLst>
                          </p:cTn>
                        </p:par>
                        <p:par>
                          <p:cTn id="47" fill="hold">
                            <p:stCondLst>
                              <p:cond delay="1600"/>
                            </p:stCondLst>
                            <p:childTnLst>
                              <p:par>
                                <p:cTn id="48" presetID="10"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400"/>
                                        <p:tgtEl>
                                          <p:spTgt spid="56"/>
                                        </p:tgtEl>
                                      </p:cBhvr>
                                    </p:animEffect>
                                  </p:childTnLst>
                                </p:cTn>
                              </p:par>
                            </p:childTnLst>
                          </p:cTn>
                        </p:par>
                        <p:par>
                          <p:cTn id="51" fill="hold">
                            <p:stCondLst>
                              <p:cond delay="2000"/>
                            </p:stCondLst>
                            <p:childTnLst>
                              <p:par>
                                <p:cTn id="52" presetID="22" presetClass="entr" presetSubtype="4" fill="hold" grpId="0" nodeType="afterEffect">
                                  <p:stCondLst>
                                    <p:cond delay="0"/>
                                  </p:stCondLst>
                                  <p:childTnLst>
                                    <p:set>
                                      <p:cBhvr>
                                        <p:cTn id="53" dur="1" fill="hold">
                                          <p:stCondLst>
                                            <p:cond delay="0"/>
                                          </p:stCondLst>
                                        </p:cTn>
                                        <p:tgtEl>
                                          <p:spTgt spid="49"/>
                                        </p:tgtEl>
                                        <p:attrNameLst>
                                          <p:attrName>style.visibility</p:attrName>
                                        </p:attrNameLst>
                                      </p:cBhvr>
                                      <p:to>
                                        <p:strVal val="visible"/>
                                      </p:to>
                                    </p:set>
                                    <p:animEffect transition="in" filter="wipe(down)">
                                      <p:cBhvr>
                                        <p:cTn id="54" dur="400"/>
                                        <p:tgtEl>
                                          <p:spTgt spid="4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2"/>
                                        </p:tgtEl>
                                        <p:attrNameLst>
                                          <p:attrName>style.visibility</p:attrName>
                                        </p:attrNameLst>
                                      </p:cBhvr>
                                      <p:to>
                                        <p:strVal val="visible"/>
                                      </p:to>
                                    </p:set>
                                    <p:animEffect transition="in" filter="fade">
                                      <p:cBhvr>
                                        <p:cTn id="57" dur="400"/>
                                        <p:tgtEl>
                                          <p:spTgt spid="42"/>
                                        </p:tgtEl>
                                      </p:cBhvr>
                                    </p:animEffect>
                                  </p:childTnLst>
                                </p:cTn>
                              </p:par>
                            </p:childTnLst>
                          </p:cTn>
                        </p:par>
                        <p:par>
                          <p:cTn id="58" fill="hold">
                            <p:stCondLst>
                              <p:cond delay="2400"/>
                            </p:stCondLst>
                            <p:childTnLst>
                              <p:par>
                                <p:cTn id="59" presetID="10" presetClass="entr" presetSubtype="0"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400"/>
                                        <p:tgtEl>
                                          <p:spTgt spid="22"/>
                                        </p:tgtEl>
                                      </p:cBhvr>
                                    </p:animEffect>
                                  </p:childTnLst>
                                </p:cTn>
                              </p:par>
                            </p:childTnLst>
                          </p:cTn>
                        </p:par>
                        <p:par>
                          <p:cTn id="62" fill="hold">
                            <p:stCondLst>
                              <p:cond delay="2800"/>
                            </p:stCondLst>
                            <p:childTnLst>
                              <p:par>
                                <p:cTn id="63" presetID="22" presetClass="entr" presetSubtype="4"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down)">
                                      <p:cBhvr>
                                        <p:cTn id="65" dur="400"/>
                                        <p:tgtEl>
                                          <p:spTgt spid="16"/>
                                        </p:tgtEl>
                                      </p:cBhvr>
                                    </p:animEffect>
                                  </p:childTnLst>
                                </p:cTn>
                              </p:par>
                            </p:childTnLst>
                          </p:cTn>
                        </p:par>
                        <p:par>
                          <p:cTn id="66" fill="hold">
                            <p:stCondLst>
                              <p:cond delay="3200"/>
                            </p:stCondLst>
                            <p:childTnLst>
                              <p:par>
                                <p:cTn id="67" presetID="10" presetClass="entr" presetSubtype="0"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400"/>
                                        <p:tgtEl>
                                          <p:spTgt spid="26"/>
                                        </p:tgtEl>
                                      </p:cBhvr>
                                    </p:animEffect>
                                  </p:childTnLst>
                                </p:cTn>
                              </p:par>
                            </p:childTnLst>
                          </p:cTn>
                        </p:par>
                        <p:par>
                          <p:cTn id="70" fill="hold">
                            <p:stCondLst>
                              <p:cond delay="3600"/>
                            </p:stCondLst>
                            <p:childTnLst>
                              <p:par>
                                <p:cTn id="71" presetID="22" presetClass="entr" presetSubtype="4" fill="hold" grpId="0" nodeType="afterEffect">
                                  <p:stCondLst>
                                    <p:cond delay="0"/>
                                  </p:stCondLst>
                                  <p:childTnLst>
                                    <p:set>
                                      <p:cBhvr>
                                        <p:cTn id="72" dur="1" fill="hold">
                                          <p:stCondLst>
                                            <p:cond delay="0"/>
                                          </p:stCondLst>
                                        </p:cTn>
                                        <p:tgtEl>
                                          <p:spTgt spid="50"/>
                                        </p:tgtEl>
                                        <p:attrNameLst>
                                          <p:attrName>style.visibility</p:attrName>
                                        </p:attrNameLst>
                                      </p:cBhvr>
                                      <p:to>
                                        <p:strVal val="visible"/>
                                      </p:to>
                                    </p:set>
                                    <p:animEffect transition="in" filter="wipe(down)">
                                      <p:cBhvr>
                                        <p:cTn id="73" dur="400"/>
                                        <p:tgtEl>
                                          <p:spTgt spid="50"/>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400"/>
                                        <p:tgtEl>
                                          <p:spTgt spid="43"/>
                                        </p:tgtEl>
                                      </p:cBhvr>
                                    </p:animEffect>
                                  </p:childTnLst>
                                </p:cTn>
                              </p:par>
                            </p:childTnLst>
                          </p:cTn>
                        </p:par>
                        <p:par>
                          <p:cTn id="77" fill="hold">
                            <p:stCondLst>
                              <p:cond delay="4000"/>
                            </p:stCondLst>
                            <p:childTnLst>
                              <p:par>
                                <p:cTn id="78" presetID="10" presetClass="entr" presetSubtype="0" fill="hold" grpId="0" nodeType="after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400"/>
                                        <p:tgtEl>
                                          <p:spTgt spid="23"/>
                                        </p:tgtEl>
                                      </p:cBhvr>
                                    </p:animEffect>
                                  </p:childTnLst>
                                </p:cTn>
                              </p:par>
                            </p:childTnLst>
                          </p:cTn>
                        </p:par>
                        <p:par>
                          <p:cTn id="81" fill="hold">
                            <p:stCondLst>
                              <p:cond delay="4400"/>
                            </p:stCondLst>
                            <p:childTnLst>
                              <p:par>
                                <p:cTn id="82" presetID="22" presetClass="entr" presetSubtype="4" fill="hold" grpId="0" nodeType="afterEffect">
                                  <p:stCondLst>
                                    <p:cond delay="0"/>
                                  </p:stCondLst>
                                  <p:childTnLst>
                                    <p:set>
                                      <p:cBhvr>
                                        <p:cTn id="83" dur="1" fill="hold">
                                          <p:stCondLst>
                                            <p:cond delay="0"/>
                                          </p:stCondLst>
                                        </p:cTn>
                                        <p:tgtEl>
                                          <p:spTgt spid="17"/>
                                        </p:tgtEl>
                                        <p:attrNameLst>
                                          <p:attrName>style.visibility</p:attrName>
                                        </p:attrNameLst>
                                      </p:cBhvr>
                                      <p:to>
                                        <p:strVal val="visible"/>
                                      </p:to>
                                    </p:set>
                                    <p:animEffect transition="in" filter="wipe(down)">
                                      <p:cBhvr>
                                        <p:cTn id="84" dur="400"/>
                                        <p:tgtEl>
                                          <p:spTgt spid="17"/>
                                        </p:tgtEl>
                                      </p:cBhvr>
                                    </p:animEffect>
                                  </p:childTnLst>
                                </p:cTn>
                              </p:par>
                            </p:childTnLst>
                          </p:cTn>
                        </p:par>
                        <p:par>
                          <p:cTn id="85" fill="hold">
                            <p:stCondLst>
                              <p:cond delay="4800"/>
                            </p:stCondLst>
                            <p:childTnLst>
                              <p:par>
                                <p:cTn id="86" presetID="10" presetClass="entr" presetSubtype="0"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fade">
                                      <p:cBhvr>
                                        <p:cTn id="88" dur="400"/>
                                        <p:tgtEl>
                                          <p:spTgt spid="27"/>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2"/>
                                        </p:tgtEl>
                                        <p:attrNameLst>
                                          <p:attrName>style.visibility</p:attrName>
                                        </p:attrNameLst>
                                      </p:cBhvr>
                                      <p:to>
                                        <p:strVal val="visible"/>
                                      </p:to>
                                    </p:set>
                                    <p:animEffect transition="in" filter="fade">
                                      <p:cBhvr>
                                        <p:cTn id="93" dur="400"/>
                                        <p:tgtEl>
                                          <p:spTgt spid="2"/>
                                        </p:tgtEl>
                                      </p:cBhvr>
                                    </p:animEffect>
                                  </p:childTnLst>
                                </p:cTn>
                              </p:par>
                            </p:childTnLst>
                          </p:cTn>
                        </p:par>
                        <p:par>
                          <p:cTn id="94" fill="hold">
                            <p:stCondLst>
                              <p:cond delay="400"/>
                            </p:stCondLst>
                            <p:childTnLst>
                              <p:par>
                                <p:cTn id="95" presetID="10"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4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0" grpId="0" animBg="1"/>
      <p:bldP spid="49" grpId="0" animBg="1"/>
      <p:bldP spid="48" grpId="0" animBg="1"/>
      <p:bldP spid="35" grpId="0"/>
      <p:bldP spid="7" grpId="0"/>
      <p:bldP spid="11" grpId="0"/>
      <p:bldP spid="15" grpId="0" animBg="1"/>
      <p:bldP spid="16" grpId="0" animBg="1"/>
      <p:bldP spid="17" grpId="0" animBg="1"/>
      <p:bldP spid="22" grpId="0"/>
      <p:bldP spid="23" grpId="0"/>
      <p:bldP spid="26" grpId="0"/>
      <p:bldP spid="27" grpId="0"/>
      <p:bldP spid="41" grpId="0"/>
      <p:bldP spid="42" grpId="0"/>
      <p:bldP spid="43" grpId="0"/>
      <p:bldP spid="18" grpId="0" animBg="1"/>
      <p:bldP spid="12"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solidFill>
                  <a:srgbClr val="82DCFF"/>
                </a:solidFill>
              </a:rPr>
              <a:t>China Reopening</a:t>
            </a:r>
          </a:p>
        </p:txBody>
      </p:sp>
      <p:sp>
        <p:nvSpPr>
          <p:cNvPr id="37" name="Source Label">
            <a:extLst>
              <a:ext uri="{FF2B5EF4-FFF2-40B4-BE49-F238E27FC236}">
                <a16:creationId xmlns:a16="http://schemas.microsoft.com/office/drawing/2014/main" id="{314431CD-28DF-4F0E-BA7E-BF06D355E84F}"/>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World Economic Forum</a:t>
            </a:r>
          </a:p>
        </p:txBody>
      </p:sp>
      <p:graphicFrame>
        <p:nvGraphicFramePr>
          <p:cNvPr id="13" name="Chart 12">
            <a:extLst>
              <a:ext uri="{FF2B5EF4-FFF2-40B4-BE49-F238E27FC236}">
                <a16:creationId xmlns:a16="http://schemas.microsoft.com/office/drawing/2014/main" id="{6F3D284E-0983-453D-84E9-80EBE12525BA}"/>
              </a:ext>
            </a:extLst>
          </p:cNvPr>
          <p:cNvGraphicFramePr/>
          <p:nvPr>
            <p:extLst>
              <p:ext uri="{D42A27DB-BD31-4B8C-83A1-F6EECF244321}">
                <p14:modId xmlns:p14="http://schemas.microsoft.com/office/powerpoint/2010/main" val="3452225176"/>
              </p:ext>
            </p:extLst>
          </p:nvPr>
        </p:nvGraphicFramePr>
        <p:xfrm>
          <a:off x="-131479" y="948774"/>
          <a:ext cx="4601071" cy="29260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349F5E65-8492-4EF3-B29A-73E437D41990}"/>
              </a:ext>
            </a:extLst>
          </p:cNvPr>
          <p:cNvGraphicFramePr/>
          <p:nvPr>
            <p:extLst>
              <p:ext uri="{D42A27DB-BD31-4B8C-83A1-F6EECF244321}">
                <p14:modId xmlns:p14="http://schemas.microsoft.com/office/powerpoint/2010/main" val="1504808035"/>
              </p:ext>
            </p:extLst>
          </p:nvPr>
        </p:nvGraphicFramePr>
        <p:xfrm>
          <a:off x="-131479" y="3513737"/>
          <a:ext cx="4599432" cy="2926080"/>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12684F8C-395F-45F2-8182-278979B00102}"/>
              </a:ext>
            </a:extLst>
          </p:cNvPr>
          <p:cNvSpPr/>
          <p:nvPr/>
        </p:nvSpPr>
        <p:spPr>
          <a:xfrm>
            <a:off x="1434722" y="4529737"/>
            <a:ext cx="1467030" cy="1229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900" b="1" dirty="0">
                <a:solidFill>
                  <a:srgbClr val="D4F4D4"/>
                </a:solidFill>
                <a:effectLst>
                  <a:outerShdw blurRad="38100" dist="38100" dir="2700000" algn="tl">
                    <a:srgbClr val="000000">
                      <a:alpha val="43137"/>
                    </a:srgbClr>
                  </a:outerShdw>
                </a:effectLst>
              </a:rPr>
              <a:t>15% </a:t>
            </a:r>
          </a:p>
          <a:p>
            <a:pPr algn="ctr"/>
            <a:r>
              <a:rPr lang="en-US" sz="1800" dirty="0">
                <a:solidFill>
                  <a:srgbClr val="FFDE00"/>
                </a:solidFill>
              </a:rPr>
              <a:t>Economy (GDP)</a:t>
            </a:r>
          </a:p>
        </p:txBody>
      </p:sp>
      <p:grpSp>
        <p:nvGrpSpPr>
          <p:cNvPr id="144" name="Group 143">
            <a:extLst>
              <a:ext uri="{FF2B5EF4-FFF2-40B4-BE49-F238E27FC236}">
                <a16:creationId xmlns:a16="http://schemas.microsoft.com/office/drawing/2014/main" id="{8123CE6A-1879-4D13-8AAF-332F4044EB34}"/>
              </a:ext>
            </a:extLst>
          </p:cNvPr>
          <p:cNvGrpSpPr/>
          <p:nvPr/>
        </p:nvGrpSpPr>
        <p:grpSpPr>
          <a:xfrm>
            <a:off x="983673" y="2501392"/>
            <a:ext cx="2310760" cy="1920240"/>
            <a:chOff x="1013016" y="2549337"/>
            <a:chExt cx="2310760" cy="1920240"/>
          </a:xfrm>
        </p:grpSpPr>
        <p:pic>
          <p:nvPicPr>
            <p:cNvPr id="10" name="Picture 9" descr="Map&#10;&#10;Description automatically generated">
              <a:extLst>
                <a:ext uri="{FF2B5EF4-FFF2-40B4-BE49-F238E27FC236}">
                  <a16:creationId xmlns:a16="http://schemas.microsoft.com/office/drawing/2014/main" id="{0C198B99-2711-464C-B695-6E2B48D29CC2}"/>
                </a:ext>
              </a:extLst>
            </p:cNvPr>
            <p:cNvPicPr>
              <a:picLocks noChangeAspect="1"/>
            </p:cNvPicPr>
            <p:nvPr/>
          </p:nvPicPr>
          <p:blipFill>
            <a:blip r:embed="rId5" cstate="screen">
              <a:alphaModFix/>
              <a:extLst>
                <a:ext uri="{28A0092B-C50C-407E-A947-70E740481C1C}">
                  <a14:useLocalDpi xmlns:a14="http://schemas.microsoft.com/office/drawing/2010/main" val="0"/>
                </a:ext>
              </a:extLst>
            </a:blip>
            <a:stretch>
              <a:fillRect/>
            </a:stretch>
          </p:blipFill>
          <p:spPr>
            <a:xfrm>
              <a:off x="1013016" y="2549337"/>
              <a:ext cx="2310760" cy="1920240"/>
            </a:xfrm>
            <a:prstGeom prst="rect">
              <a:avLst/>
            </a:prstGeom>
            <a:effectLst>
              <a:outerShdw dist="38100" dir="2700000" algn="tl" rotWithShape="0">
                <a:prstClr val="black"/>
              </a:outerShdw>
            </a:effectLst>
          </p:spPr>
        </p:pic>
        <p:pic>
          <p:nvPicPr>
            <p:cNvPr id="9" name="Graphic 8" descr="Users with solid fill">
              <a:extLst>
                <a:ext uri="{FF2B5EF4-FFF2-40B4-BE49-F238E27FC236}">
                  <a16:creationId xmlns:a16="http://schemas.microsoft.com/office/drawing/2014/main" id="{F8AA8CF5-F22F-4F13-8B06-11C5AC1839C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089260" y="3442330"/>
              <a:ext cx="698269" cy="698269"/>
            </a:xfrm>
            <a:prstGeom prst="rect">
              <a:avLst/>
            </a:prstGeom>
          </p:spPr>
        </p:pic>
      </p:grpSp>
      <p:graphicFrame>
        <p:nvGraphicFramePr>
          <p:cNvPr id="18" name="Chart 17">
            <a:extLst>
              <a:ext uri="{FF2B5EF4-FFF2-40B4-BE49-F238E27FC236}">
                <a16:creationId xmlns:a16="http://schemas.microsoft.com/office/drawing/2014/main" id="{1D5BC3C8-CE68-46D7-87C0-7157F8E5F024}"/>
              </a:ext>
            </a:extLst>
          </p:cNvPr>
          <p:cNvGraphicFramePr/>
          <p:nvPr>
            <p:extLst>
              <p:ext uri="{D42A27DB-BD31-4B8C-83A1-F6EECF244321}">
                <p14:modId xmlns:p14="http://schemas.microsoft.com/office/powerpoint/2010/main" val="2298246797"/>
              </p:ext>
            </p:extLst>
          </p:nvPr>
        </p:nvGraphicFramePr>
        <p:xfrm>
          <a:off x="4344743" y="1241335"/>
          <a:ext cx="1969472" cy="1828800"/>
        </p:xfrm>
        <a:graphic>
          <a:graphicData uri="http://schemas.openxmlformats.org/drawingml/2006/chart">
            <c:chart xmlns:c="http://schemas.openxmlformats.org/drawingml/2006/chart" xmlns:r="http://schemas.openxmlformats.org/officeDocument/2006/relationships" r:id="rId8"/>
          </a:graphicData>
        </a:graphic>
      </p:graphicFrame>
      <p:sp>
        <p:nvSpPr>
          <p:cNvPr id="14" name="Rectangle 13">
            <a:extLst>
              <a:ext uri="{FF2B5EF4-FFF2-40B4-BE49-F238E27FC236}">
                <a16:creationId xmlns:a16="http://schemas.microsoft.com/office/drawing/2014/main" id="{718048EB-65DA-42E6-9417-C0C255D8BD91}"/>
              </a:ext>
            </a:extLst>
          </p:cNvPr>
          <p:cNvSpPr/>
          <p:nvPr/>
        </p:nvSpPr>
        <p:spPr>
          <a:xfrm>
            <a:off x="5865605" y="1169224"/>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Cement</a:t>
            </a:r>
          </a:p>
        </p:txBody>
      </p:sp>
      <p:sp>
        <p:nvSpPr>
          <p:cNvPr id="51" name="Rectangle 50">
            <a:extLst>
              <a:ext uri="{FF2B5EF4-FFF2-40B4-BE49-F238E27FC236}">
                <a16:creationId xmlns:a16="http://schemas.microsoft.com/office/drawing/2014/main" id="{6FC3BAD5-F44F-43CE-8F77-82662199C6B9}"/>
              </a:ext>
            </a:extLst>
          </p:cNvPr>
          <p:cNvSpPr/>
          <p:nvPr/>
        </p:nvSpPr>
        <p:spPr>
          <a:xfrm>
            <a:off x="4543228" y="1376272"/>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59</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19" name="Chart 118">
            <a:extLst>
              <a:ext uri="{FF2B5EF4-FFF2-40B4-BE49-F238E27FC236}">
                <a16:creationId xmlns:a16="http://schemas.microsoft.com/office/drawing/2014/main" id="{F7D8AB22-6D09-41D1-90B2-9A2C3DB1C199}"/>
              </a:ext>
            </a:extLst>
          </p:cNvPr>
          <p:cNvGraphicFramePr/>
          <p:nvPr>
            <p:extLst>
              <p:ext uri="{D42A27DB-BD31-4B8C-83A1-F6EECF244321}">
                <p14:modId xmlns:p14="http://schemas.microsoft.com/office/powerpoint/2010/main" val="1804198518"/>
              </p:ext>
            </p:extLst>
          </p:nvPr>
        </p:nvGraphicFramePr>
        <p:xfrm>
          <a:off x="6757820" y="1241335"/>
          <a:ext cx="1969472" cy="1828800"/>
        </p:xfrm>
        <a:graphic>
          <a:graphicData uri="http://schemas.openxmlformats.org/drawingml/2006/chart">
            <c:chart xmlns:c="http://schemas.openxmlformats.org/drawingml/2006/chart" xmlns:r="http://schemas.openxmlformats.org/officeDocument/2006/relationships" r:id="rId9"/>
          </a:graphicData>
        </a:graphic>
      </p:graphicFrame>
      <p:sp>
        <p:nvSpPr>
          <p:cNvPr id="120" name="Rectangle 119">
            <a:extLst>
              <a:ext uri="{FF2B5EF4-FFF2-40B4-BE49-F238E27FC236}">
                <a16:creationId xmlns:a16="http://schemas.microsoft.com/office/drawing/2014/main" id="{02F923B0-4ED1-4C9D-9692-42131F934305}"/>
              </a:ext>
            </a:extLst>
          </p:cNvPr>
          <p:cNvSpPr/>
          <p:nvPr/>
        </p:nvSpPr>
        <p:spPr>
          <a:xfrm>
            <a:off x="8278682" y="1169224"/>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Coal</a:t>
            </a:r>
          </a:p>
        </p:txBody>
      </p:sp>
      <p:sp>
        <p:nvSpPr>
          <p:cNvPr id="121" name="Rectangle 120">
            <a:extLst>
              <a:ext uri="{FF2B5EF4-FFF2-40B4-BE49-F238E27FC236}">
                <a16:creationId xmlns:a16="http://schemas.microsoft.com/office/drawing/2014/main" id="{99DA8468-FFB7-4C84-BED3-C6DE103D3886}"/>
              </a:ext>
            </a:extLst>
          </p:cNvPr>
          <p:cNvSpPr/>
          <p:nvPr/>
        </p:nvSpPr>
        <p:spPr>
          <a:xfrm>
            <a:off x="6956305" y="1376272"/>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50</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22" name="Chart 121">
            <a:extLst>
              <a:ext uri="{FF2B5EF4-FFF2-40B4-BE49-F238E27FC236}">
                <a16:creationId xmlns:a16="http://schemas.microsoft.com/office/drawing/2014/main" id="{63369E60-D20E-4BB0-B7BF-367F3073CA29}"/>
              </a:ext>
            </a:extLst>
          </p:cNvPr>
          <p:cNvGraphicFramePr/>
          <p:nvPr>
            <p:extLst>
              <p:ext uri="{D42A27DB-BD31-4B8C-83A1-F6EECF244321}">
                <p14:modId xmlns:p14="http://schemas.microsoft.com/office/powerpoint/2010/main" val="3789286056"/>
              </p:ext>
            </p:extLst>
          </p:nvPr>
        </p:nvGraphicFramePr>
        <p:xfrm>
          <a:off x="9170897" y="1241335"/>
          <a:ext cx="1969472" cy="1828800"/>
        </p:xfrm>
        <a:graphic>
          <a:graphicData uri="http://schemas.openxmlformats.org/drawingml/2006/chart">
            <c:chart xmlns:c="http://schemas.openxmlformats.org/drawingml/2006/chart" xmlns:r="http://schemas.openxmlformats.org/officeDocument/2006/relationships" r:id="rId10"/>
          </a:graphicData>
        </a:graphic>
      </p:graphicFrame>
      <p:sp>
        <p:nvSpPr>
          <p:cNvPr id="123" name="Rectangle 122">
            <a:extLst>
              <a:ext uri="{FF2B5EF4-FFF2-40B4-BE49-F238E27FC236}">
                <a16:creationId xmlns:a16="http://schemas.microsoft.com/office/drawing/2014/main" id="{A19CFBA6-A116-4EE1-B7BC-14E7A274BD21}"/>
              </a:ext>
            </a:extLst>
          </p:cNvPr>
          <p:cNvSpPr/>
          <p:nvPr/>
        </p:nvSpPr>
        <p:spPr>
          <a:xfrm>
            <a:off x="10691759" y="1169224"/>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Copper</a:t>
            </a:r>
          </a:p>
        </p:txBody>
      </p:sp>
      <p:sp>
        <p:nvSpPr>
          <p:cNvPr id="124" name="Rectangle 123">
            <a:extLst>
              <a:ext uri="{FF2B5EF4-FFF2-40B4-BE49-F238E27FC236}">
                <a16:creationId xmlns:a16="http://schemas.microsoft.com/office/drawing/2014/main" id="{DD264A84-424C-4277-A4C3-70CEB1FF6330}"/>
              </a:ext>
            </a:extLst>
          </p:cNvPr>
          <p:cNvSpPr/>
          <p:nvPr/>
        </p:nvSpPr>
        <p:spPr>
          <a:xfrm>
            <a:off x="9369382" y="1376272"/>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50</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25" name="Chart 124">
            <a:extLst>
              <a:ext uri="{FF2B5EF4-FFF2-40B4-BE49-F238E27FC236}">
                <a16:creationId xmlns:a16="http://schemas.microsoft.com/office/drawing/2014/main" id="{4A700F3F-BF34-4C97-B94B-18B440F9E8D3}"/>
              </a:ext>
            </a:extLst>
          </p:cNvPr>
          <p:cNvGraphicFramePr/>
          <p:nvPr>
            <p:extLst>
              <p:ext uri="{D42A27DB-BD31-4B8C-83A1-F6EECF244321}">
                <p14:modId xmlns:p14="http://schemas.microsoft.com/office/powerpoint/2010/main" val="625638539"/>
              </p:ext>
            </p:extLst>
          </p:nvPr>
        </p:nvGraphicFramePr>
        <p:xfrm>
          <a:off x="4344743" y="2913119"/>
          <a:ext cx="1969472" cy="1828800"/>
        </p:xfrm>
        <a:graphic>
          <a:graphicData uri="http://schemas.openxmlformats.org/drawingml/2006/chart">
            <c:chart xmlns:c="http://schemas.openxmlformats.org/drawingml/2006/chart" xmlns:r="http://schemas.openxmlformats.org/officeDocument/2006/relationships" r:id="rId11"/>
          </a:graphicData>
        </a:graphic>
      </p:graphicFrame>
      <p:sp>
        <p:nvSpPr>
          <p:cNvPr id="126" name="Rectangle 125">
            <a:extLst>
              <a:ext uri="{FF2B5EF4-FFF2-40B4-BE49-F238E27FC236}">
                <a16:creationId xmlns:a16="http://schemas.microsoft.com/office/drawing/2014/main" id="{B35BE405-A403-4E1F-B2C5-4CFE63654CEA}"/>
              </a:ext>
            </a:extLst>
          </p:cNvPr>
          <p:cNvSpPr/>
          <p:nvPr/>
        </p:nvSpPr>
        <p:spPr>
          <a:xfrm>
            <a:off x="5865605" y="2841008"/>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Steel</a:t>
            </a:r>
          </a:p>
        </p:txBody>
      </p:sp>
      <p:sp>
        <p:nvSpPr>
          <p:cNvPr id="127" name="Rectangle 126">
            <a:extLst>
              <a:ext uri="{FF2B5EF4-FFF2-40B4-BE49-F238E27FC236}">
                <a16:creationId xmlns:a16="http://schemas.microsoft.com/office/drawing/2014/main" id="{B3F84C7F-B2A9-47E4-9FBC-B0071F91F292}"/>
              </a:ext>
            </a:extLst>
          </p:cNvPr>
          <p:cNvSpPr/>
          <p:nvPr/>
        </p:nvSpPr>
        <p:spPr>
          <a:xfrm>
            <a:off x="4543228" y="3048056"/>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50</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28" name="Chart 127">
            <a:extLst>
              <a:ext uri="{FF2B5EF4-FFF2-40B4-BE49-F238E27FC236}">
                <a16:creationId xmlns:a16="http://schemas.microsoft.com/office/drawing/2014/main" id="{4FE2FDCA-B20D-4D27-838D-C89BFF108ABE}"/>
              </a:ext>
            </a:extLst>
          </p:cNvPr>
          <p:cNvGraphicFramePr/>
          <p:nvPr>
            <p:extLst>
              <p:ext uri="{D42A27DB-BD31-4B8C-83A1-F6EECF244321}">
                <p14:modId xmlns:p14="http://schemas.microsoft.com/office/powerpoint/2010/main" val="1525173707"/>
              </p:ext>
            </p:extLst>
          </p:nvPr>
        </p:nvGraphicFramePr>
        <p:xfrm>
          <a:off x="6757820" y="2913119"/>
          <a:ext cx="1969472" cy="1828800"/>
        </p:xfrm>
        <a:graphic>
          <a:graphicData uri="http://schemas.openxmlformats.org/drawingml/2006/chart">
            <c:chart xmlns:c="http://schemas.openxmlformats.org/drawingml/2006/chart" xmlns:r="http://schemas.openxmlformats.org/officeDocument/2006/relationships" r:id="rId12"/>
          </a:graphicData>
        </a:graphic>
      </p:graphicFrame>
      <p:sp>
        <p:nvSpPr>
          <p:cNvPr id="129" name="Rectangle 128">
            <a:extLst>
              <a:ext uri="{FF2B5EF4-FFF2-40B4-BE49-F238E27FC236}">
                <a16:creationId xmlns:a16="http://schemas.microsoft.com/office/drawing/2014/main" id="{482B4548-C7A2-4CC5-8CAB-8F78FFE5D5E6}"/>
              </a:ext>
            </a:extLst>
          </p:cNvPr>
          <p:cNvSpPr/>
          <p:nvPr/>
        </p:nvSpPr>
        <p:spPr>
          <a:xfrm>
            <a:off x="8278682" y="2841008"/>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Pork</a:t>
            </a:r>
          </a:p>
        </p:txBody>
      </p:sp>
      <p:sp>
        <p:nvSpPr>
          <p:cNvPr id="130" name="Rectangle 129">
            <a:extLst>
              <a:ext uri="{FF2B5EF4-FFF2-40B4-BE49-F238E27FC236}">
                <a16:creationId xmlns:a16="http://schemas.microsoft.com/office/drawing/2014/main" id="{B2F13100-83C0-41B7-8064-742F80DAB125}"/>
              </a:ext>
            </a:extLst>
          </p:cNvPr>
          <p:cNvSpPr/>
          <p:nvPr/>
        </p:nvSpPr>
        <p:spPr>
          <a:xfrm>
            <a:off x="6956305" y="3048056"/>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800" dirty="0">
                <a:solidFill>
                  <a:srgbClr val="FFFF00"/>
                </a:solidFill>
                <a:ea typeface="Roboto Light" panose="02000000000000000000" pitchFamily="2" charset="0"/>
              </a:rPr>
              <a:t>47%</a:t>
            </a:r>
            <a:endParaRPr lang="en-US" sz="3200" dirty="0">
              <a:solidFill>
                <a:srgbClr val="FFFF00"/>
              </a:solidFill>
              <a:ea typeface="Roboto Light" panose="02000000000000000000" pitchFamily="2" charset="0"/>
            </a:endParaRPr>
          </a:p>
        </p:txBody>
      </p:sp>
      <p:graphicFrame>
        <p:nvGraphicFramePr>
          <p:cNvPr id="131" name="Chart 130">
            <a:extLst>
              <a:ext uri="{FF2B5EF4-FFF2-40B4-BE49-F238E27FC236}">
                <a16:creationId xmlns:a16="http://schemas.microsoft.com/office/drawing/2014/main" id="{F91F5612-44C2-46FC-8282-CC25739875ED}"/>
              </a:ext>
            </a:extLst>
          </p:cNvPr>
          <p:cNvGraphicFramePr/>
          <p:nvPr>
            <p:extLst>
              <p:ext uri="{D42A27DB-BD31-4B8C-83A1-F6EECF244321}">
                <p14:modId xmlns:p14="http://schemas.microsoft.com/office/powerpoint/2010/main" val="1535095169"/>
              </p:ext>
            </p:extLst>
          </p:nvPr>
        </p:nvGraphicFramePr>
        <p:xfrm>
          <a:off x="9170897" y="2913119"/>
          <a:ext cx="1969472" cy="1828800"/>
        </p:xfrm>
        <a:graphic>
          <a:graphicData uri="http://schemas.openxmlformats.org/drawingml/2006/chart">
            <c:chart xmlns:c="http://schemas.openxmlformats.org/drawingml/2006/chart" xmlns:r="http://schemas.openxmlformats.org/officeDocument/2006/relationships" r:id="rId13"/>
          </a:graphicData>
        </a:graphic>
      </p:graphicFrame>
      <p:sp>
        <p:nvSpPr>
          <p:cNvPr id="132" name="Rectangle 131">
            <a:extLst>
              <a:ext uri="{FF2B5EF4-FFF2-40B4-BE49-F238E27FC236}">
                <a16:creationId xmlns:a16="http://schemas.microsoft.com/office/drawing/2014/main" id="{4B0EA012-94FB-4A66-A21C-D23729FEBAE4}"/>
              </a:ext>
            </a:extLst>
          </p:cNvPr>
          <p:cNvSpPr/>
          <p:nvPr/>
        </p:nvSpPr>
        <p:spPr>
          <a:xfrm>
            <a:off x="10691759" y="2841008"/>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Rice</a:t>
            </a:r>
          </a:p>
        </p:txBody>
      </p:sp>
      <p:sp>
        <p:nvSpPr>
          <p:cNvPr id="133" name="Rectangle 132">
            <a:extLst>
              <a:ext uri="{FF2B5EF4-FFF2-40B4-BE49-F238E27FC236}">
                <a16:creationId xmlns:a16="http://schemas.microsoft.com/office/drawing/2014/main" id="{F64A1558-2953-4CBC-97E8-7C5A089D7A27}"/>
              </a:ext>
            </a:extLst>
          </p:cNvPr>
          <p:cNvSpPr/>
          <p:nvPr/>
        </p:nvSpPr>
        <p:spPr>
          <a:xfrm>
            <a:off x="9369382" y="3048056"/>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31</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34" name="Chart 133">
            <a:extLst>
              <a:ext uri="{FF2B5EF4-FFF2-40B4-BE49-F238E27FC236}">
                <a16:creationId xmlns:a16="http://schemas.microsoft.com/office/drawing/2014/main" id="{8B54F2AD-EB91-4765-8BEE-C1B8D6C884CC}"/>
              </a:ext>
            </a:extLst>
          </p:cNvPr>
          <p:cNvGraphicFramePr/>
          <p:nvPr>
            <p:extLst>
              <p:ext uri="{D42A27DB-BD31-4B8C-83A1-F6EECF244321}">
                <p14:modId xmlns:p14="http://schemas.microsoft.com/office/powerpoint/2010/main" val="1861780815"/>
              </p:ext>
            </p:extLst>
          </p:nvPr>
        </p:nvGraphicFramePr>
        <p:xfrm>
          <a:off x="4344743" y="4584903"/>
          <a:ext cx="1969472" cy="1828800"/>
        </p:xfrm>
        <a:graphic>
          <a:graphicData uri="http://schemas.openxmlformats.org/drawingml/2006/chart">
            <c:chart xmlns:c="http://schemas.openxmlformats.org/drawingml/2006/chart" xmlns:r="http://schemas.openxmlformats.org/officeDocument/2006/relationships" r:id="rId14"/>
          </a:graphicData>
        </a:graphic>
      </p:graphicFrame>
      <p:sp>
        <p:nvSpPr>
          <p:cNvPr id="135" name="Rectangle 134">
            <a:extLst>
              <a:ext uri="{FF2B5EF4-FFF2-40B4-BE49-F238E27FC236}">
                <a16:creationId xmlns:a16="http://schemas.microsoft.com/office/drawing/2014/main" id="{3E9A121E-ECD9-47AC-B966-45F0B80DF648}"/>
              </a:ext>
            </a:extLst>
          </p:cNvPr>
          <p:cNvSpPr/>
          <p:nvPr/>
        </p:nvSpPr>
        <p:spPr>
          <a:xfrm>
            <a:off x="5865605" y="4512792"/>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Gold</a:t>
            </a:r>
          </a:p>
        </p:txBody>
      </p:sp>
      <p:sp>
        <p:nvSpPr>
          <p:cNvPr id="136" name="Rectangle 135">
            <a:extLst>
              <a:ext uri="{FF2B5EF4-FFF2-40B4-BE49-F238E27FC236}">
                <a16:creationId xmlns:a16="http://schemas.microsoft.com/office/drawing/2014/main" id="{BB85356D-750A-4851-9161-B6854808A2F2}"/>
              </a:ext>
            </a:extLst>
          </p:cNvPr>
          <p:cNvSpPr/>
          <p:nvPr/>
        </p:nvSpPr>
        <p:spPr>
          <a:xfrm>
            <a:off x="4543228" y="4719840"/>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27</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37" name="Chart 136">
            <a:extLst>
              <a:ext uri="{FF2B5EF4-FFF2-40B4-BE49-F238E27FC236}">
                <a16:creationId xmlns:a16="http://schemas.microsoft.com/office/drawing/2014/main" id="{3BBCAD7A-155C-499C-9146-3249F7EE166F}"/>
              </a:ext>
            </a:extLst>
          </p:cNvPr>
          <p:cNvGraphicFramePr/>
          <p:nvPr>
            <p:extLst>
              <p:ext uri="{D42A27DB-BD31-4B8C-83A1-F6EECF244321}">
                <p14:modId xmlns:p14="http://schemas.microsoft.com/office/powerpoint/2010/main" val="3988550980"/>
              </p:ext>
            </p:extLst>
          </p:nvPr>
        </p:nvGraphicFramePr>
        <p:xfrm>
          <a:off x="6709180" y="4584903"/>
          <a:ext cx="1969472" cy="1828800"/>
        </p:xfrm>
        <a:graphic>
          <a:graphicData uri="http://schemas.openxmlformats.org/drawingml/2006/chart">
            <c:chart xmlns:c="http://schemas.openxmlformats.org/drawingml/2006/chart" xmlns:r="http://schemas.openxmlformats.org/officeDocument/2006/relationships" r:id="rId15"/>
          </a:graphicData>
        </a:graphic>
      </p:graphicFrame>
      <p:sp>
        <p:nvSpPr>
          <p:cNvPr id="138" name="Rectangle 137">
            <a:extLst>
              <a:ext uri="{FF2B5EF4-FFF2-40B4-BE49-F238E27FC236}">
                <a16:creationId xmlns:a16="http://schemas.microsoft.com/office/drawing/2014/main" id="{BDA16754-0567-4CCF-8845-800D119F3BE6}"/>
              </a:ext>
            </a:extLst>
          </p:cNvPr>
          <p:cNvSpPr/>
          <p:nvPr/>
        </p:nvSpPr>
        <p:spPr>
          <a:xfrm>
            <a:off x="8278682" y="4512792"/>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Corn</a:t>
            </a:r>
          </a:p>
        </p:txBody>
      </p:sp>
      <p:sp>
        <p:nvSpPr>
          <p:cNvPr id="139" name="Rectangle 138">
            <a:extLst>
              <a:ext uri="{FF2B5EF4-FFF2-40B4-BE49-F238E27FC236}">
                <a16:creationId xmlns:a16="http://schemas.microsoft.com/office/drawing/2014/main" id="{FBC13593-2B85-4A2F-88E3-A2951D1F17B2}"/>
              </a:ext>
            </a:extLst>
          </p:cNvPr>
          <p:cNvSpPr/>
          <p:nvPr/>
        </p:nvSpPr>
        <p:spPr>
          <a:xfrm>
            <a:off x="6956305" y="4719840"/>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23</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graphicFrame>
        <p:nvGraphicFramePr>
          <p:cNvPr id="140" name="Chart 139">
            <a:extLst>
              <a:ext uri="{FF2B5EF4-FFF2-40B4-BE49-F238E27FC236}">
                <a16:creationId xmlns:a16="http://schemas.microsoft.com/office/drawing/2014/main" id="{075C5CE3-1D4C-4975-9AE5-B738B98C4684}"/>
              </a:ext>
            </a:extLst>
          </p:cNvPr>
          <p:cNvGraphicFramePr/>
          <p:nvPr>
            <p:extLst>
              <p:ext uri="{D42A27DB-BD31-4B8C-83A1-F6EECF244321}">
                <p14:modId xmlns:p14="http://schemas.microsoft.com/office/powerpoint/2010/main" val="3193357411"/>
              </p:ext>
            </p:extLst>
          </p:nvPr>
        </p:nvGraphicFramePr>
        <p:xfrm>
          <a:off x="9122257" y="4584903"/>
          <a:ext cx="1969472" cy="1828800"/>
        </p:xfrm>
        <a:graphic>
          <a:graphicData uri="http://schemas.openxmlformats.org/drawingml/2006/chart">
            <c:chart xmlns:c="http://schemas.openxmlformats.org/drawingml/2006/chart" xmlns:r="http://schemas.openxmlformats.org/officeDocument/2006/relationships" r:id="rId16"/>
          </a:graphicData>
        </a:graphic>
      </p:graphicFrame>
      <p:sp>
        <p:nvSpPr>
          <p:cNvPr id="141" name="Rectangle 140">
            <a:extLst>
              <a:ext uri="{FF2B5EF4-FFF2-40B4-BE49-F238E27FC236}">
                <a16:creationId xmlns:a16="http://schemas.microsoft.com/office/drawing/2014/main" id="{E974004E-A083-4403-87CB-F637CC1EAD06}"/>
              </a:ext>
            </a:extLst>
          </p:cNvPr>
          <p:cNvSpPr/>
          <p:nvPr/>
        </p:nvSpPr>
        <p:spPr>
          <a:xfrm>
            <a:off x="10691759" y="4512792"/>
            <a:ext cx="1363366" cy="7750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Roboto Light" panose="02000000000000000000" pitchFamily="2" charset="0"/>
                <a:ea typeface="Roboto Light" panose="02000000000000000000" pitchFamily="2" charset="0"/>
              </a:rPr>
              <a:t>Oil</a:t>
            </a:r>
          </a:p>
        </p:txBody>
      </p:sp>
      <p:sp>
        <p:nvSpPr>
          <p:cNvPr id="142" name="Rectangle 141">
            <a:extLst>
              <a:ext uri="{FF2B5EF4-FFF2-40B4-BE49-F238E27FC236}">
                <a16:creationId xmlns:a16="http://schemas.microsoft.com/office/drawing/2014/main" id="{84EB14EB-8A96-49CA-B7C0-B1826B4E50D0}"/>
              </a:ext>
            </a:extLst>
          </p:cNvPr>
          <p:cNvSpPr/>
          <p:nvPr/>
        </p:nvSpPr>
        <p:spPr>
          <a:xfrm>
            <a:off x="9369382" y="4719840"/>
            <a:ext cx="1565910" cy="15659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200" dirty="0">
                <a:solidFill>
                  <a:srgbClr val="FFFF00"/>
                </a:solidFill>
                <a:ea typeface="Roboto Black" panose="02000000000000000000" pitchFamily="2" charset="0"/>
              </a:rPr>
              <a:t>14</a:t>
            </a:r>
            <a:r>
              <a:rPr lang="en-US" sz="2800" dirty="0">
                <a:solidFill>
                  <a:srgbClr val="FFFF00"/>
                </a:solidFill>
                <a:ea typeface="Roboto Light" panose="02000000000000000000" pitchFamily="2" charset="0"/>
              </a:rPr>
              <a:t>%</a:t>
            </a:r>
            <a:endParaRPr lang="en-US" sz="3200" dirty="0">
              <a:solidFill>
                <a:srgbClr val="FFFF00"/>
              </a:solidFill>
              <a:ea typeface="Roboto Light" panose="02000000000000000000" pitchFamily="2" charset="0"/>
            </a:endParaRPr>
          </a:p>
        </p:txBody>
      </p:sp>
      <p:sp>
        <p:nvSpPr>
          <p:cNvPr id="147" name="Rectangle 146">
            <a:extLst>
              <a:ext uri="{FF2B5EF4-FFF2-40B4-BE49-F238E27FC236}">
                <a16:creationId xmlns:a16="http://schemas.microsoft.com/office/drawing/2014/main" id="{703E0E0D-936D-4F94-B375-DC7C92CE5D45}"/>
              </a:ext>
            </a:extLst>
          </p:cNvPr>
          <p:cNvSpPr/>
          <p:nvPr/>
        </p:nvSpPr>
        <p:spPr>
          <a:xfrm>
            <a:off x="1308973" y="1344852"/>
            <a:ext cx="1660159" cy="14839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3900" b="1" dirty="0">
                <a:solidFill>
                  <a:srgbClr val="FFE7E7"/>
                </a:solidFill>
                <a:effectLst>
                  <a:outerShdw blurRad="38100" dist="38100" dir="2700000" algn="tl">
                    <a:srgbClr val="000000">
                      <a:alpha val="43137"/>
                    </a:srgbClr>
                  </a:outerShdw>
                </a:effectLst>
              </a:rPr>
              <a:t>19% </a:t>
            </a:r>
          </a:p>
          <a:p>
            <a:pPr algn="ctr"/>
            <a:r>
              <a:rPr lang="en-US" sz="1800" dirty="0">
                <a:solidFill>
                  <a:srgbClr val="FFDE00"/>
                </a:solidFill>
              </a:rPr>
              <a:t>Population</a:t>
            </a:r>
            <a:endParaRPr lang="en-US" sz="2000" dirty="0">
              <a:solidFill>
                <a:srgbClr val="FFDE00"/>
              </a:solidFill>
            </a:endParaRPr>
          </a:p>
        </p:txBody>
      </p:sp>
    </p:spTree>
    <p:extLst>
      <p:ext uri="{BB962C8B-B14F-4D97-AF65-F5344CB8AC3E}">
        <p14:creationId xmlns:p14="http://schemas.microsoft.com/office/powerpoint/2010/main" val="1989359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144"/>
                                        </p:tgtEl>
                                        <p:attrNameLst>
                                          <p:attrName>style.visibility</p:attrName>
                                        </p:attrNameLst>
                                      </p:cBhvr>
                                      <p:to>
                                        <p:strVal val="visible"/>
                                      </p:to>
                                    </p:set>
                                    <p:animEffect transition="in" filter="fade">
                                      <p:cBhvr>
                                        <p:cTn id="10" dur="500"/>
                                        <p:tgtEl>
                                          <p:spTgt spid="144"/>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1)">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7"/>
                                        </p:tgtEl>
                                        <p:attrNameLst>
                                          <p:attrName>style.visibility</p:attrName>
                                        </p:attrNameLst>
                                      </p:cBhvr>
                                      <p:to>
                                        <p:strVal val="visible"/>
                                      </p:to>
                                    </p:set>
                                    <p:animEffect transition="in" filter="fade">
                                      <p:cBhvr>
                                        <p:cTn id="16" dur="500"/>
                                        <p:tgtEl>
                                          <p:spTgt spid="147"/>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par>
                          <p:cTn id="23" fill="hold">
                            <p:stCondLst>
                              <p:cond delay="500"/>
                            </p:stCondLst>
                            <p:childTnLst>
                              <p:par>
                                <p:cTn id="24" presetID="21" presetClass="entr" presetSubtype="1"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2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5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1"/>
                                        </p:tgtEl>
                                        <p:attrNameLst>
                                          <p:attrName>style.visibility</p:attrName>
                                        </p:attrNameLst>
                                      </p:cBhvr>
                                      <p:to>
                                        <p:strVal val="visible"/>
                                      </p:to>
                                    </p:set>
                                    <p:animEffect transition="in" filter="fade">
                                      <p:cBhvr>
                                        <p:cTn id="32" dur="250"/>
                                        <p:tgtEl>
                                          <p:spTgt spid="51"/>
                                        </p:tgtEl>
                                      </p:cBhvr>
                                    </p:animEffect>
                                  </p:childTnLst>
                                </p:cTn>
                              </p:par>
                            </p:childTnLst>
                          </p:cTn>
                        </p:par>
                        <p:par>
                          <p:cTn id="33" fill="hold">
                            <p:stCondLst>
                              <p:cond delay="750"/>
                            </p:stCondLst>
                            <p:childTnLst>
                              <p:par>
                                <p:cTn id="34" presetID="21" presetClass="entr" presetSubtype="1" fill="hold" grpId="0" nodeType="afterEffect">
                                  <p:stCondLst>
                                    <p:cond delay="0"/>
                                  </p:stCondLst>
                                  <p:childTnLst>
                                    <p:set>
                                      <p:cBhvr>
                                        <p:cTn id="35" dur="1" fill="hold">
                                          <p:stCondLst>
                                            <p:cond delay="0"/>
                                          </p:stCondLst>
                                        </p:cTn>
                                        <p:tgtEl>
                                          <p:spTgt spid="119"/>
                                        </p:tgtEl>
                                        <p:attrNameLst>
                                          <p:attrName>style.visibility</p:attrName>
                                        </p:attrNameLst>
                                      </p:cBhvr>
                                      <p:to>
                                        <p:strVal val="visible"/>
                                      </p:to>
                                    </p:set>
                                    <p:animEffect transition="in" filter="wheel(1)">
                                      <p:cBhvr>
                                        <p:cTn id="36" dur="200"/>
                                        <p:tgtEl>
                                          <p:spTgt spid="1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20"/>
                                        </p:tgtEl>
                                        <p:attrNameLst>
                                          <p:attrName>style.visibility</p:attrName>
                                        </p:attrNameLst>
                                      </p:cBhvr>
                                      <p:to>
                                        <p:strVal val="visible"/>
                                      </p:to>
                                    </p:set>
                                    <p:animEffect transition="in" filter="fade">
                                      <p:cBhvr>
                                        <p:cTn id="39" dur="250"/>
                                        <p:tgtEl>
                                          <p:spTgt spid="1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21"/>
                                        </p:tgtEl>
                                        <p:attrNameLst>
                                          <p:attrName>style.visibility</p:attrName>
                                        </p:attrNameLst>
                                      </p:cBhvr>
                                      <p:to>
                                        <p:strVal val="visible"/>
                                      </p:to>
                                    </p:set>
                                    <p:animEffect transition="in" filter="fade">
                                      <p:cBhvr>
                                        <p:cTn id="42" dur="250"/>
                                        <p:tgtEl>
                                          <p:spTgt spid="121"/>
                                        </p:tgtEl>
                                      </p:cBhvr>
                                    </p:animEffect>
                                  </p:childTnLst>
                                </p:cTn>
                              </p:par>
                            </p:childTnLst>
                          </p:cTn>
                        </p:par>
                        <p:par>
                          <p:cTn id="43" fill="hold">
                            <p:stCondLst>
                              <p:cond delay="1000"/>
                            </p:stCondLst>
                            <p:childTnLst>
                              <p:par>
                                <p:cTn id="44" presetID="21" presetClass="entr" presetSubtype="1" fill="hold" grpId="0" nodeType="afterEffect">
                                  <p:stCondLst>
                                    <p:cond delay="0"/>
                                  </p:stCondLst>
                                  <p:childTnLst>
                                    <p:set>
                                      <p:cBhvr>
                                        <p:cTn id="45" dur="1" fill="hold">
                                          <p:stCondLst>
                                            <p:cond delay="0"/>
                                          </p:stCondLst>
                                        </p:cTn>
                                        <p:tgtEl>
                                          <p:spTgt spid="122"/>
                                        </p:tgtEl>
                                        <p:attrNameLst>
                                          <p:attrName>style.visibility</p:attrName>
                                        </p:attrNameLst>
                                      </p:cBhvr>
                                      <p:to>
                                        <p:strVal val="visible"/>
                                      </p:to>
                                    </p:set>
                                    <p:animEffect transition="in" filter="wheel(1)">
                                      <p:cBhvr>
                                        <p:cTn id="46" dur="200"/>
                                        <p:tgtEl>
                                          <p:spTgt spid="12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23"/>
                                        </p:tgtEl>
                                        <p:attrNameLst>
                                          <p:attrName>style.visibility</p:attrName>
                                        </p:attrNameLst>
                                      </p:cBhvr>
                                      <p:to>
                                        <p:strVal val="visible"/>
                                      </p:to>
                                    </p:set>
                                    <p:animEffect transition="in" filter="fade">
                                      <p:cBhvr>
                                        <p:cTn id="49" dur="250"/>
                                        <p:tgtEl>
                                          <p:spTgt spid="12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24"/>
                                        </p:tgtEl>
                                        <p:attrNameLst>
                                          <p:attrName>style.visibility</p:attrName>
                                        </p:attrNameLst>
                                      </p:cBhvr>
                                      <p:to>
                                        <p:strVal val="visible"/>
                                      </p:to>
                                    </p:set>
                                    <p:animEffect transition="in" filter="fade">
                                      <p:cBhvr>
                                        <p:cTn id="52" dur="250"/>
                                        <p:tgtEl>
                                          <p:spTgt spid="124"/>
                                        </p:tgtEl>
                                      </p:cBhvr>
                                    </p:animEffect>
                                  </p:childTnLst>
                                </p:cTn>
                              </p:par>
                            </p:childTnLst>
                          </p:cTn>
                        </p:par>
                        <p:par>
                          <p:cTn id="53" fill="hold">
                            <p:stCondLst>
                              <p:cond delay="1250"/>
                            </p:stCondLst>
                            <p:childTnLst>
                              <p:par>
                                <p:cTn id="54" presetID="21" presetClass="entr" presetSubtype="1" fill="hold" grpId="0" nodeType="afterEffect">
                                  <p:stCondLst>
                                    <p:cond delay="0"/>
                                  </p:stCondLst>
                                  <p:childTnLst>
                                    <p:set>
                                      <p:cBhvr>
                                        <p:cTn id="55" dur="1" fill="hold">
                                          <p:stCondLst>
                                            <p:cond delay="0"/>
                                          </p:stCondLst>
                                        </p:cTn>
                                        <p:tgtEl>
                                          <p:spTgt spid="125"/>
                                        </p:tgtEl>
                                        <p:attrNameLst>
                                          <p:attrName>style.visibility</p:attrName>
                                        </p:attrNameLst>
                                      </p:cBhvr>
                                      <p:to>
                                        <p:strVal val="visible"/>
                                      </p:to>
                                    </p:set>
                                    <p:animEffect transition="in" filter="wheel(1)">
                                      <p:cBhvr>
                                        <p:cTn id="56" dur="200"/>
                                        <p:tgtEl>
                                          <p:spTgt spid="125"/>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6"/>
                                        </p:tgtEl>
                                        <p:attrNameLst>
                                          <p:attrName>style.visibility</p:attrName>
                                        </p:attrNameLst>
                                      </p:cBhvr>
                                      <p:to>
                                        <p:strVal val="visible"/>
                                      </p:to>
                                    </p:set>
                                    <p:animEffect transition="in" filter="fade">
                                      <p:cBhvr>
                                        <p:cTn id="59" dur="250"/>
                                        <p:tgtEl>
                                          <p:spTgt spid="126"/>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7"/>
                                        </p:tgtEl>
                                        <p:attrNameLst>
                                          <p:attrName>style.visibility</p:attrName>
                                        </p:attrNameLst>
                                      </p:cBhvr>
                                      <p:to>
                                        <p:strVal val="visible"/>
                                      </p:to>
                                    </p:set>
                                    <p:animEffect transition="in" filter="fade">
                                      <p:cBhvr>
                                        <p:cTn id="62" dur="250"/>
                                        <p:tgtEl>
                                          <p:spTgt spid="127"/>
                                        </p:tgtEl>
                                      </p:cBhvr>
                                    </p:animEffect>
                                  </p:childTnLst>
                                </p:cTn>
                              </p:par>
                            </p:childTnLst>
                          </p:cTn>
                        </p:par>
                        <p:par>
                          <p:cTn id="63" fill="hold">
                            <p:stCondLst>
                              <p:cond delay="1500"/>
                            </p:stCondLst>
                            <p:childTnLst>
                              <p:par>
                                <p:cTn id="64" presetID="21" presetClass="entr" presetSubtype="1" fill="hold" grpId="0" nodeType="afterEffect">
                                  <p:stCondLst>
                                    <p:cond delay="0"/>
                                  </p:stCondLst>
                                  <p:childTnLst>
                                    <p:set>
                                      <p:cBhvr>
                                        <p:cTn id="65" dur="1" fill="hold">
                                          <p:stCondLst>
                                            <p:cond delay="0"/>
                                          </p:stCondLst>
                                        </p:cTn>
                                        <p:tgtEl>
                                          <p:spTgt spid="128"/>
                                        </p:tgtEl>
                                        <p:attrNameLst>
                                          <p:attrName>style.visibility</p:attrName>
                                        </p:attrNameLst>
                                      </p:cBhvr>
                                      <p:to>
                                        <p:strVal val="visible"/>
                                      </p:to>
                                    </p:set>
                                    <p:animEffect transition="in" filter="wheel(1)">
                                      <p:cBhvr>
                                        <p:cTn id="66" dur="200"/>
                                        <p:tgtEl>
                                          <p:spTgt spid="128"/>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9"/>
                                        </p:tgtEl>
                                        <p:attrNameLst>
                                          <p:attrName>style.visibility</p:attrName>
                                        </p:attrNameLst>
                                      </p:cBhvr>
                                      <p:to>
                                        <p:strVal val="visible"/>
                                      </p:to>
                                    </p:set>
                                    <p:animEffect transition="in" filter="fade">
                                      <p:cBhvr>
                                        <p:cTn id="69" dur="250"/>
                                        <p:tgtEl>
                                          <p:spTgt spid="129"/>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30"/>
                                        </p:tgtEl>
                                        <p:attrNameLst>
                                          <p:attrName>style.visibility</p:attrName>
                                        </p:attrNameLst>
                                      </p:cBhvr>
                                      <p:to>
                                        <p:strVal val="visible"/>
                                      </p:to>
                                    </p:set>
                                    <p:animEffect transition="in" filter="fade">
                                      <p:cBhvr>
                                        <p:cTn id="72" dur="250"/>
                                        <p:tgtEl>
                                          <p:spTgt spid="130"/>
                                        </p:tgtEl>
                                      </p:cBhvr>
                                    </p:animEffect>
                                  </p:childTnLst>
                                </p:cTn>
                              </p:par>
                            </p:childTnLst>
                          </p:cTn>
                        </p:par>
                        <p:par>
                          <p:cTn id="73" fill="hold">
                            <p:stCondLst>
                              <p:cond delay="1750"/>
                            </p:stCondLst>
                            <p:childTnLst>
                              <p:par>
                                <p:cTn id="74" presetID="21" presetClass="entr" presetSubtype="1" fill="hold" grpId="0" nodeType="afterEffect">
                                  <p:stCondLst>
                                    <p:cond delay="0"/>
                                  </p:stCondLst>
                                  <p:childTnLst>
                                    <p:set>
                                      <p:cBhvr>
                                        <p:cTn id="75" dur="1" fill="hold">
                                          <p:stCondLst>
                                            <p:cond delay="0"/>
                                          </p:stCondLst>
                                        </p:cTn>
                                        <p:tgtEl>
                                          <p:spTgt spid="131"/>
                                        </p:tgtEl>
                                        <p:attrNameLst>
                                          <p:attrName>style.visibility</p:attrName>
                                        </p:attrNameLst>
                                      </p:cBhvr>
                                      <p:to>
                                        <p:strVal val="visible"/>
                                      </p:to>
                                    </p:set>
                                    <p:animEffect transition="in" filter="wheel(1)">
                                      <p:cBhvr>
                                        <p:cTn id="76" dur="200"/>
                                        <p:tgtEl>
                                          <p:spTgt spid="13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32"/>
                                        </p:tgtEl>
                                        <p:attrNameLst>
                                          <p:attrName>style.visibility</p:attrName>
                                        </p:attrNameLst>
                                      </p:cBhvr>
                                      <p:to>
                                        <p:strVal val="visible"/>
                                      </p:to>
                                    </p:set>
                                    <p:animEffect transition="in" filter="fade">
                                      <p:cBhvr>
                                        <p:cTn id="79" dur="250"/>
                                        <p:tgtEl>
                                          <p:spTgt spid="132"/>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33"/>
                                        </p:tgtEl>
                                        <p:attrNameLst>
                                          <p:attrName>style.visibility</p:attrName>
                                        </p:attrNameLst>
                                      </p:cBhvr>
                                      <p:to>
                                        <p:strVal val="visible"/>
                                      </p:to>
                                    </p:set>
                                    <p:animEffect transition="in" filter="fade">
                                      <p:cBhvr>
                                        <p:cTn id="82" dur="250"/>
                                        <p:tgtEl>
                                          <p:spTgt spid="133"/>
                                        </p:tgtEl>
                                      </p:cBhvr>
                                    </p:animEffect>
                                  </p:childTnLst>
                                </p:cTn>
                              </p:par>
                            </p:childTnLst>
                          </p:cTn>
                        </p:par>
                        <p:par>
                          <p:cTn id="83" fill="hold">
                            <p:stCondLst>
                              <p:cond delay="2000"/>
                            </p:stCondLst>
                            <p:childTnLst>
                              <p:par>
                                <p:cTn id="84" presetID="21" presetClass="entr" presetSubtype="1" fill="hold" grpId="0" nodeType="afterEffect">
                                  <p:stCondLst>
                                    <p:cond delay="0"/>
                                  </p:stCondLst>
                                  <p:childTnLst>
                                    <p:set>
                                      <p:cBhvr>
                                        <p:cTn id="85" dur="1" fill="hold">
                                          <p:stCondLst>
                                            <p:cond delay="0"/>
                                          </p:stCondLst>
                                        </p:cTn>
                                        <p:tgtEl>
                                          <p:spTgt spid="134"/>
                                        </p:tgtEl>
                                        <p:attrNameLst>
                                          <p:attrName>style.visibility</p:attrName>
                                        </p:attrNameLst>
                                      </p:cBhvr>
                                      <p:to>
                                        <p:strVal val="visible"/>
                                      </p:to>
                                    </p:set>
                                    <p:animEffect transition="in" filter="wheel(1)">
                                      <p:cBhvr>
                                        <p:cTn id="86" dur="200"/>
                                        <p:tgtEl>
                                          <p:spTgt spid="1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35"/>
                                        </p:tgtEl>
                                        <p:attrNameLst>
                                          <p:attrName>style.visibility</p:attrName>
                                        </p:attrNameLst>
                                      </p:cBhvr>
                                      <p:to>
                                        <p:strVal val="visible"/>
                                      </p:to>
                                    </p:set>
                                    <p:animEffect transition="in" filter="fade">
                                      <p:cBhvr>
                                        <p:cTn id="89" dur="250"/>
                                        <p:tgtEl>
                                          <p:spTgt spid="1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36"/>
                                        </p:tgtEl>
                                        <p:attrNameLst>
                                          <p:attrName>style.visibility</p:attrName>
                                        </p:attrNameLst>
                                      </p:cBhvr>
                                      <p:to>
                                        <p:strVal val="visible"/>
                                      </p:to>
                                    </p:set>
                                    <p:animEffect transition="in" filter="fade">
                                      <p:cBhvr>
                                        <p:cTn id="92" dur="250"/>
                                        <p:tgtEl>
                                          <p:spTgt spid="136"/>
                                        </p:tgtEl>
                                      </p:cBhvr>
                                    </p:animEffect>
                                  </p:childTnLst>
                                </p:cTn>
                              </p:par>
                            </p:childTnLst>
                          </p:cTn>
                        </p:par>
                        <p:par>
                          <p:cTn id="93" fill="hold">
                            <p:stCondLst>
                              <p:cond delay="2250"/>
                            </p:stCondLst>
                            <p:childTnLst>
                              <p:par>
                                <p:cTn id="94" presetID="21" presetClass="entr" presetSubtype="1" fill="hold" grpId="0" nodeType="afterEffect">
                                  <p:stCondLst>
                                    <p:cond delay="0"/>
                                  </p:stCondLst>
                                  <p:childTnLst>
                                    <p:set>
                                      <p:cBhvr>
                                        <p:cTn id="95" dur="1" fill="hold">
                                          <p:stCondLst>
                                            <p:cond delay="0"/>
                                          </p:stCondLst>
                                        </p:cTn>
                                        <p:tgtEl>
                                          <p:spTgt spid="137"/>
                                        </p:tgtEl>
                                        <p:attrNameLst>
                                          <p:attrName>style.visibility</p:attrName>
                                        </p:attrNameLst>
                                      </p:cBhvr>
                                      <p:to>
                                        <p:strVal val="visible"/>
                                      </p:to>
                                    </p:set>
                                    <p:animEffect transition="in" filter="wheel(1)">
                                      <p:cBhvr>
                                        <p:cTn id="96" dur="200"/>
                                        <p:tgtEl>
                                          <p:spTgt spid="137"/>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Effect transition="in" filter="fade">
                                      <p:cBhvr>
                                        <p:cTn id="99" dur="250"/>
                                        <p:tgtEl>
                                          <p:spTgt spid="138"/>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139"/>
                                        </p:tgtEl>
                                        <p:attrNameLst>
                                          <p:attrName>style.visibility</p:attrName>
                                        </p:attrNameLst>
                                      </p:cBhvr>
                                      <p:to>
                                        <p:strVal val="visible"/>
                                      </p:to>
                                    </p:set>
                                    <p:animEffect transition="in" filter="fade">
                                      <p:cBhvr>
                                        <p:cTn id="102" dur="250"/>
                                        <p:tgtEl>
                                          <p:spTgt spid="139"/>
                                        </p:tgtEl>
                                      </p:cBhvr>
                                    </p:animEffect>
                                  </p:childTnLst>
                                </p:cTn>
                              </p:par>
                            </p:childTnLst>
                          </p:cTn>
                        </p:par>
                        <p:par>
                          <p:cTn id="103" fill="hold">
                            <p:stCondLst>
                              <p:cond delay="2500"/>
                            </p:stCondLst>
                            <p:childTnLst>
                              <p:par>
                                <p:cTn id="104" presetID="21" presetClass="entr" presetSubtype="1" fill="hold" grpId="0" nodeType="afterEffect">
                                  <p:stCondLst>
                                    <p:cond delay="0"/>
                                  </p:stCondLst>
                                  <p:childTnLst>
                                    <p:set>
                                      <p:cBhvr>
                                        <p:cTn id="105" dur="1" fill="hold">
                                          <p:stCondLst>
                                            <p:cond delay="0"/>
                                          </p:stCondLst>
                                        </p:cTn>
                                        <p:tgtEl>
                                          <p:spTgt spid="140"/>
                                        </p:tgtEl>
                                        <p:attrNameLst>
                                          <p:attrName>style.visibility</p:attrName>
                                        </p:attrNameLst>
                                      </p:cBhvr>
                                      <p:to>
                                        <p:strVal val="visible"/>
                                      </p:to>
                                    </p:set>
                                    <p:animEffect transition="in" filter="wheel(1)">
                                      <p:cBhvr>
                                        <p:cTn id="106" dur="200"/>
                                        <p:tgtEl>
                                          <p:spTgt spid="14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141"/>
                                        </p:tgtEl>
                                        <p:attrNameLst>
                                          <p:attrName>style.visibility</p:attrName>
                                        </p:attrNameLst>
                                      </p:cBhvr>
                                      <p:to>
                                        <p:strVal val="visible"/>
                                      </p:to>
                                    </p:set>
                                    <p:animEffect transition="in" filter="fade">
                                      <p:cBhvr>
                                        <p:cTn id="109" dur="250"/>
                                        <p:tgtEl>
                                          <p:spTgt spid="14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42"/>
                                        </p:tgtEl>
                                        <p:attrNameLst>
                                          <p:attrName>style.visibility</p:attrName>
                                        </p:attrNameLst>
                                      </p:cBhvr>
                                      <p:to>
                                        <p:strVal val="visible"/>
                                      </p:to>
                                    </p:set>
                                    <p:animEffect transition="in" filter="fade">
                                      <p:cBhvr>
                                        <p:cTn id="112" dur="25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Graphic spid="13" grpId="0">
        <p:bldAsOne/>
      </p:bldGraphic>
      <p:bldGraphic spid="15" grpId="0">
        <p:bldAsOne/>
      </p:bldGraphic>
      <p:bldP spid="16" grpId="0"/>
      <p:bldGraphic spid="18" grpId="0">
        <p:bldAsOne/>
      </p:bldGraphic>
      <p:bldP spid="14" grpId="0"/>
      <p:bldP spid="51" grpId="0"/>
      <p:bldGraphic spid="119" grpId="0">
        <p:bldAsOne/>
      </p:bldGraphic>
      <p:bldP spid="120" grpId="0"/>
      <p:bldP spid="121" grpId="0"/>
      <p:bldGraphic spid="122" grpId="0">
        <p:bldAsOne/>
      </p:bldGraphic>
      <p:bldP spid="123" grpId="0"/>
      <p:bldP spid="124" grpId="0"/>
      <p:bldGraphic spid="125" grpId="0">
        <p:bldAsOne/>
      </p:bldGraphic>
      <p:bldP spid="126" grpId="0"/>
      <p:bldP spid="127" grpId="0"/>
      <p:bldGraphic spid="128" grpId="0">
        <p:bldAsOne/>
      </p:bldGraphic>
      <p:bldP spid="129" grpId="0"/>
      <p:bldP spid="130" grpId="0"/>
      <p:bldGraphic spid="131" grpId="0">
        <p:bldAsOne/>
      </p:bldGraphic>
      <p:bldP spid="132" grpId="0"/>
      <p:bldP spid="133" grpId="0"/>
      <p:bldGraphic spid="134" grpId="0">
        <p:bldAsOne/>
      </p:bldGraphic>
      <p:bldP spid="135" grpId="0"/>
      <p:bldP spid="136" grpId="0"/>
      <p:bldGraphic spid="137" grpId="0">
        <p:bldAsOne/>
      </p:bldGraphic>
      <p:bldP spid="138" grpId="0"/>
      <p:bldP spid="139" grpId="0"/>
      <p:bldGraphic spid="140" grpId="0">
        <p:bldAsOne/>
      </p:bldGraphic>
      <p:bldP spid="141" grpId="0"/>
      <p:bldP spid="142" grpId="0"/>
      <p:bldP spid="1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3" name="Recession Shadows">
            <a:extLst>
              <a:ext uri="{FF2B5EF4-FFF2-40B4-BE49-F238E27FC236}">
                <a16:creationId xmlns:a16="http://schemas.microsoft.com/office/drawing/2014/main" id="{C9CDD7AA-0FE1-4D83-AE75-A9324603F4CC}"/>
              </a:ext>
            </a:extLst>
          </p:cNvPr>
          <p:cNvGrpSpPr/>
          <p:nvPr/>
        </p:nvGrpSpPr>
        <p:grpSpPr>
          <a:xfrm>
            <a:off x="974725" y="1598613"/>
            <a:ext cx="9105900" cy="3892550"/>
            <a:chOff x="974725" y="1598613"/>
            <a:chExt cx="9105900" cy="3892550"/>
          </a:xfrm>
        </p:grpSpPr>
        <p:sp>
          <p:nvSpPr>
            <p:cNvPr id="19" name="Rectangle 7">
              <a:extLst>
                <a:ext uri="{FF2B5EF4-FFF2-40B4-BE49-F238E27FC236}">
                  <a16:creationId xmlns:a16="http://schemas.microsoft.com/office/drawing/2014/main" id="{EC7FB42E-7B61-4FCF-A4B5-1763D6C0A43C}"/>
                </a:ext>
              </a:extLst>
            </p:cNvPr>
            <p:cNvSpPr>
              <a:spLocks noChangeArrowheads="1"/>
            </p:cNvSpPr>
            <p:nvPr/>
          </p:nvSpPr>
          <p:spPr bwMode="auto">
            <a:xfrm>
              <a:off x="974725" y="1614488"/>
              <a:ext cx="150813" cy="3876675"/>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Rectangle 10">
              <a:extLst>
                <a:ext uri="{FF2B5EF4-FFF2-40B4-BE49-F238E27FC236}">
                  <a16:creationId xmlns:a16="http://schemas.microsoft.com/office/drawing/2014/main" id="{9CD672B3-46A7-45CE-B85D-301DD2A8FDAC}"/>
                </a:ext>
              </a:extLst>
            </p:cNvPr>
            <p:cNvSpPr>
              <a:spLocks noChangeArrowheads="1"/>
            </p:cNvSpPr>
            <p:nvPr/>
          </p:nvSpPr>
          <p:spPr bwMode="auto">
            <a:xfrm>
              <a:off x="4237038" y="1598613"/>
              <a:ext cx="227013" cy="3876675"/>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Rectangle 13">
              <a:extLst>
                <a:ext uri="{FF2B5EF4-FFF2-40B4-BE49-F238E27FC236}">
                  <a16:creationId xmlns:a16="http://schemas.microsoft.com/office/drawing/2014/main" id="{9473261C-1E66-44DA-BF68-7B5DCD96E76A}"/>
                </a:ext>
              </a:extLst>
            </p:cNvPr>
            <p:cNvSpPr>
              <a:spLocks noChangeArrowheads="1"/>
            </p:cNvSpPr>
            <p:nvPr/>
          </p:nvSpPr>
          <p:spPr bwMode="auto">
            <a:xfrm>
              <a:off x="6307138" y="1614488"/>
              <a:ext cx="406400" cy="3876675"/>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Rectangle 16">
              <a:extLst>
                <a:ext uri="{FF2B5EF4-FFF2-40B4-BE49-F238E27FC236}">
                  <a16:creationId xmlns:a16="http://schemas.microsoft.com/office/drawing/2014/main" id="{E9AE463E-D29E-4995-8294-486209B6B431}"/>
                </a:ext>
              </a:extLst>
            </p:cNvPr>
            <p:cNvSpPr>
              <a:spLocks noChangeArrowheads="1"/>
            </p:cNvSpPr>
            <p:nvPr/>
          </p:nvSpPr>
          <p:spPr bwMode="auto">
            <a:xfrm>
              <a:off x="9966325" y="1614488"/>
              <a:ext cx="114300" cy="3876675"/>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7" name="Subtitle">
            <a:extLst>
              <a:ext uri="{FF2B5EF4-FFF2-40B4-BE49-F238E27FC236}">
                <a16:creationId xmlns:a16="http://schemas.microsoft.com/office/drawing/2014/main" id="{B194A890-336D-47C4-9C69-E0E44882DDE9}"/>
              </a:ext>
            </a:extLst>
          </p:cNvPr>
          <p:cNvSpPr/>
          <p:nvPr/>
        </p:nvSpPr>
        <p:spPr>
          <a:xfrm>
            <a:off x="1056102" y="1167925"/>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Rates Peak Near End of Fed Cycles</a:t>
            </a:r>
          </a:p>
        </p:txBody>
      </p:sp>
      <p:sp>
        <p:nvSpPr>
          <p:cNvPr id="11" name="Y-Axis Label">
            <a:extLst>
              <a:ext uri="{FF2B5EF4-FFF2-40B4-BE49-F238E27FC236}">
                <a16:creationId xmlns:a16="http://schemas.microsoft.com/office/drawing/2014/main" id="{5FA4BC38-F323-460C-A83C-D4F43F0A413A}"/>
              </a:ext>
            </a:extLst>
          </p:cNvPr>
          <p:cNvSpPr/>
          <p:nvPr/>
        </p:nvSpPr>
        <p:spPr>
          <a:xfrm rot="16200000">
            <a:off x="-1116303" y="3645291"/>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Yield (%)</a:t>
            </a:r>
          </a:p>
        </p:txBody>
      </p:sp>
      <p:graphicFrame>
        <p:nvGraphicFramePr>
          <p:cNvPr id="12" name="Gray Callout">
            <a:extLst>
              <a:ext uri="{FF2B5EF4-FFF2-40B4-BE49-F238E27FC236}">
                <a16:creationId xmlns:a16="http://schemas.microsoft.com/office/drawing/2014/main" id="{98D40497-834A-4584-9297-F7881D7141D7}"/>
              </a:ext>
            </a:extLst>
          </p:cNvPr>
          <p:cNvGraphicFramePr>
            <a:graphicFrameLocks noGrp="1"/>
          </p:cNvGraphicFramePr>
          <p:nvPr>
            <p:extLst>
              <p:ext uri="{D42A27DB-BD31-4B8C-83A1-F6EECF244321}">
                <p14:modId xmlns:p14="http://schemas.microsoft.com/office/powerpoint/2010/main" val="1891726263"/>
              </p:ext>
            </p:extLst>
          </p:nvPr>
        </p:nvGraphicFramePr>
        <p:xfrm>
          <a:off x="10982516" y="3735482"/>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27432">
                <a:tc>
                  <a:txBody>
                    <a:bodyPr/>
                    <a:lstStyle/>
                    <a:p>
                      <a:pPr algn="ctr"/>
                      <a:r>
                        <a:rPr lang="en-US" sz="1500" dirty="0">
                          <a:solidFill>
                            <a:schemeClr val="bg1"/>
                          </a:solidFill>
                        </a:rPr>
                        <a:t>3.88%</a:t>
                      </a: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3" name="Blue Callout">
            <a:extLst>
              <a:ext uri="{FF2B5EF4-FFF2-40B4-BE49-F238E27FC236}">
                <a16:creationId xmlns:a16="http://schemas.microsoft.com/office/drawing/2014/main" id="{808A69EF-82FC-405F-93A7-F99559259214}"/>
              </a:ext>
            </a:extLst>
          </p:cNvPr>
          <p:cNvGraphicFramePr>
            <a:graphicFrameLocks noGrp="1"/>
          </p:cNvGraphicFramePr>
          <p:nvPr>
            <p:extLst>
              <p:ext uri="{D42A27DB-BD31-4B8C-83A1-F6EECF244321}">
                <p14:modId xmlns:p14="http://schemas.microsoft.com/office/powerpoint/2010/main" val="212747946"/>
              </p:ext>
            </p:extLst>
          </p:nvPr>
        </p:nvGraphicFramePr>
        <p:xfrm>
          <a:off x="10982516" y="3238500"/>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4.50%</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pSp>
        <p:nvGrpSpPr>
          <p:cNvPr id="8192" name="Gridlines">
            <a:extLst>
              <a:ext uri="{FF2B5EF4-FFF2-40B4-BE49-F238E27FC236}">
                <a16:creationId xmlns:a16="http://schemas.microsoft.com/office/drawing/2014/main" id="{F996023E-CFF5-4FAB-BB49-6816DA8F9E79}"/>
              </a:ext>
            </a:extLst>
          </p:cNvPr>
          <p:cNvGrpSpPr/>
          <p:nvPr/>
        </p:nvGrpSpPr>
        <p:grpSpPr>
          <a:xfrm>
            <a:off x="976313" y="1614488"/>
            <a:ext cx="9902825" cy="3876675"/>
            <a:chOff x="976313" y="1614488"/>
            <a:chExt cx="9902825" cy="3876675"/>
          </a:xfrm>
        </p:grpSpPr>
        <p:sp>
          <p:nvSpPr>
            <p:cNvPr id="27" name="Freeform 17">
              <a:extLst>
                <a:ext uri="{FF2B5EF4-FFF2-40B4-BE49-F238E27FC236}">
                  <a16:creationId xmlns:a16="http://schemas.microsoft.com/office/drawing/2014/main" id="{734A434B-94A8-40D4-9703-D11EBB93B59D}"/>
                </a:ext>
              </a:extLst>
            </p:cNvPr>
            <p:cNvSpPr>
              <a:spLocks noEditPoints="1"/>
            </p:cNvSpPr>
            <p:nvPr/>
          </p:nvSpPr>
          <p:spPr bwMode="auto">
            <a:xfrm>
              <a:off x="976313" y="1614488"/>
              <a:ext cx="9902825" cy="3448050"/>
            </a:xfrm>
            <a:custGeom>
              <a:avLst/>
              <a:gdLst>
                <a:gd name="T0" fmla="*/ 0 w 6238"/>
                <a:gd name="T1" fmla="*/ 2172 h 2172"/>
                <a:gd name="T2" fmla="*/ 6238 w 6238"/>
                <a:gd name="T3" fmla="*/ 2172 h 2172"/>
                <a:gd name="T4" fmla="*/ 0 w 6238"/>
                <a:gd name="T5" fmla="*/ 1900 h 2172"/>
                <a:gd name="T6" fmla="*/ 6238 w 6238"/>
                <a:gd name="T7" fmla="*/ 1900 h 2172"/>
                <a:gd name="T8" fmla="*/ 0 w 6238"/>
                <a:gd name="T9" fmla="*/ 1629 h 2172"/>
                <a:gd name="T10" fmla="*/ 6238 w 6238"/>
                <a:gd name="T11" fmla="*/ 1629 h 2172"/>
                <a:gd name="T12" fmla="*/ 0 w 6238"/>
                <a:gd name="T13" fmla="*/ 1357 h 2172"/>
                <a:gd name="T14" fmla="*/ 6238 w 6238"/>
                <a:gd name="T15" fmla="*/ 1357 h 2172"/>
                <a:gd name="T16" fmla="*/ 0 w 6238"/>
                <a:gd name="T17" fmla="*/ 1085 h 2172"/>
                <a:gd name="T18" fmla="*/ 6238 w 6238"/>
                <a:gd name="T19" fmla="*/ 1085 h 2172"/>
                <a:gd name="T20" fmla="*/ 0 w 6238"/>
                <a:gd name="T21" fmla="*/ 814 h 2172"/>
                <a:gd name="T22" fmla="*/ 6238 w 6238"/>
                <a:gd name="T23" fmla="*/ 814 h 2172"/>
                <a:gd name="T24" fmla="*/ 0 w 6238"/>
                <a:gd name="T25" fmla="*/ 543 h 2172"/>
                <a:gd name="T26" fmla="*/ 6238 w 6238"/>
                <a:gd name="T27" fmla="*/ 543 h 2172"/>
                <a:gd name="T28" fmla="*/ 0 w 6238"/>
                <a:gd name="T29" fmla="*/ 272 h 2172"/>
                <a:gd name="T30" fmla="*/ 6238 w 6238"/>
                <a:gd name="T31" fmla="*/ 272 h 2172"/>
                <a:gd name="T32" fmla="*/ 0 w 6238"/>
                <a:gd name="T33" fmla="*/ 0 h 2172"/>
                <a:gd name="T34" fmla="*/ 6238 w 6238"/>
                <a:gd name="T35" fmla="*/ 0 h 2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238" h="2172">
                  <a:moveTo>
                    <a:pt x="0" y="2172"/>
                  </a:moveTo>
                  <a:lnTo>
                    <a:pt x="6238" y="2172"/>
                  </a:lnTo>
                  <a:moveTo>
                    <a:pt x="0" y="1900"/>
                  </a:moveTo>
                  <a:lnTo>
                    <a:pt x="6238" y="1900"/>
                  </a:lnTo>
                  <a:moveTo>
                    <a:pt x="0" y="1629"/>
                  </a:moveTo>
                  <a:lnTo>
                    <a:pt x="6238" y="1629"/>
                  </a:lnTo>
                  <a:moveTo>
                    <a:pt x="0" y="1357"/>
                  </a:moveTo>
                  <a:lnTo>
                    <a:pt x="6238" y="1357"/>
                  </a:lnTo>
                  <a:moveTo>
                    <a:pt x="0" y="1085"/>
                  </a:moveTo>
                  <a:lnTo>
                    <a:pt x="6238" y="1085"/>
                  </a:lnTo>
                  <a:moveTo>
                    <a:pt x="0" y="814"/>
                  </a:moveTo>
                  <a:lnTo>
                    <a:pt x="6238" y="814"/>
                  </a:lnTo>
                  <a:moveTo>
                    <a:pt x="0" y="543"/>
                  </a:moveTo>
                  <a:lnTo>
                    <a:pt x="6238" y="543"/>
                  </a:lnTo>
                  <a:moveTo>
                    <a:pt x="0" y="272"/>
                  </a:moveTo>
                  <a:lnTo>
                    <a:pt x="6238" y="272"/>
                  </a:lnTo>
                  <a:moveTo>
                    <a:pt x="0" y="0"/>
                  </a:moveTo>
                  <a:lnTo>
                    <a:pt x="6238" y="0"/>
                  </a:lnTo>
                </a:path>
              </a:pathLst>
            </a:custGeom>
            <a:noFill/>
            <a:ln w="9525"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Line 18">
              <a:extLst>
                <a:ext uri="{FF2B5EF4-FFF2-40B4-BE49-F238E27FC236}">
                  <a16:creationId xmlns:a16="http://schemas.microsoft.com/office/drawing/2014/main" id="{0246A9F5-2E02-495D-95E9-4F1806D8FA99}"/>
                </a:ext>
              </a:extLst>
            </p:cNvPr>
            <p:cNvSpPr>
              <a:spLocks noChangeShapeType="1"/>
            </p:cNvSpPr>
            <p:nvPr/>
          </p:nvSpPr>
          <p:spPr bwMode="auto">
            <a:xfrm>
              <a:off x="976313" y="5491163"/>
              <a:ext cx="9902825" cy="0"/>
            </a:xfrm>
            <a:prstGeom prst="line">
              <a:avLst/>
            </a:prstGeom>
            <a:noFill/>
            <a:ln w="9525"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9" name="Gray Line">
            <a:extLst>
              <a:ext uri="{FF2B5EF4-FFF2-40B4-BE49-F238E27FC236}">
                <a16:creationId xmlns:a16="http://schemas.microsoft.com/office/drawing/2014/main" id="{6E4D2F85-BCC0-4315-A8F8-D88208FBE3F2}"/>
              </a:ext>
            </a:extLst>
          </p:cNvPr>
          <p:cNvSpPr>
            <a:spLocks/>
          </p:cNvSpPr>
          <p:nvPr/>
        </p:nvSpPr>
        <p:spPr bwMode="auto">
          <a:xfrm>
            <a:off x="1001713" y="1681163"/>
            <a:ext cx="9877425" cy="3582988"/>
          </a:xfrm>
          <a:custGeom>
            <a:avLst/>
            <a:gdLst>
              <a:gd name="T0" fmla="*/ 97 w 6222"/>
              <a:gd name="T1" fmla="*/ 227 h 2257"/>
              <a:gd name="T2" fmla="*/ 207 w 6222"/>
              <a:gd name="T3" fmla="*/ 279 h 2257"/>
              <a:gd name="T4" fmla="*/ 321 w 6222"/>
              <a:gd name="T5" fmla="*/ 358 h 2257"/>
              <a:gd name="T6" fmla="*/ 432 w 6222"/>
              <a:gd name="T7" fmla="*/ 559 h 2257"/>
              <a:gd name="T8" fmla="*/ 544 w 6222"/>
              <a:gd name="T9" fmla="*/ 732 h 2257"/>
              <a:gd name="T10" fmla="*/ 657 w 6222"/>
              <a:gd name="T11" fmla="*/ 829 h 2257"/>
              <a:gd name="T12" fmla="*/ 767 w 6222"/>
              <a:gd name="T13" fmla="*/ 471 h 2257"/>
              <a:gd name="T14" fmla="*/ 879 w 6222"/>
              <a:gd name="T15" fmla="*/ 446 h 2257"/>
              <a:gd name="T16" fmla="*/ 991 w 6222"/>
              <a:gd name="T17" fmla="*/ 723 h 2257"/>
              <a:gd name="T18" fmla="*/ 1103 w 6222"/>
              <a:gd name="T19" fmla="*/ 590 h 2257"/>
              <a:gd name="T20" fmla="*/ 1216 w 6222"/>
              <a:gd name="T21" fmla="*/ 760 h 2257"/>
              <a:gd name="T22" fmla="*/ 1328 w 6222"/>
              <a:gd name="T23" fmla="*/ 636 h 2257"/>
              <a:gd name="T24" fmla="*/ 1440 w 6222"/>
              <a:gd name="T25" fmla="*/ 906 h 2257"/>
              <a:gd name="T26" fmla="*/ 1552 w 6222"/>
              <a:gd name="T27" fmla="*/ 1050 h 2257"/>
              <a:gd name="T28" fmla="*/ 1663 w 6222"/>
              <a:gd name="T29" fmla="*/ 978 h 2257"/>
              <a:gd name="T30" fmla="*/ 1774 w 6222"/>
              <a:gd name="T31" fmla="*/ 766 h 2257"/>
              <a:gd name="T32" fmla="*/ 1888 w 6222"/>
              <a:gd name="T33" fmla="*/ 699 h 2257"/>
              <a:gd name="T34" fmla="*/ 1999 w 6222"/>
              <a:gd name="T35" fmla="*/ 1013 h 2257"/>
              <a:gd name="T36" fmla="*/ 2111 w 6222"/>
              <a:gd name="T37" fmla="*/ 1029 h 2257"/>
              <a:gd name="T38" fmla="*/ 2223 w 6222"/>
              <a:gd name="T39" fmla="*/ 1077 h 2257"/>
              <a:gd name="T40" fmla="*/ 2335 w 6222"/>
              <a:gd name="T41" fmla="*/ 1425 h 2257"/>
              <a:gd name="T42" fmla="*/ 2446 w 6222"/>
              <a:gd name="T43" fmla="*/ 1359 h 2257"/>
              <a:gd name="T44" fmla="*/ 2558 w 6222"/>
              <a:gd name="T45" fmla="*/ 1224 h 2257"/>
              <a:gd name="T46" fmla="*/ 2671 w 6222"/>
              <a:gd name="T47" fmla="*/ 1157 h 2257"/>
              <a:gd name="T48" fmla="*/ 2784 w 6222"/>
              <a:gd name="T49" fmla="*/ 1280 h 2257"/>
              <a:gd name="T50" fmla="*/ 2896 w 6222"/>
              <a:gd name="T51" fmla="*/ 1311 h 2257"/>
              <a:gd name="T52" fmla="*/ 3007 w 6222"/>
              <a:gd name="T53" fmla="*/ 1085 h 2257"/>
              <a:gd name="T54" fmla="*/ 3120 w 6222"/>
              <a:gd name="T55" fmla="*/ 1152 h 2257"/>
              <a:gd name="T56" fmla="*/ 3231 w 6222"/>
              <a:gd name="T57" fmla="*/ 1073 h 2257"/>
              <a:gd name="T58" fmla="*/ 3343 w 6222"/>
              <a:gd name="T59" fmla="*/ 1308 h 2257"/>
              <a:gd name="T60" fmla="*/ 3455 w 6222"/>
              <a:gd name="T61" fmla="*/ 1329 h 2257"/>
              <a:gd name="T62" fmla="*/ 3566 w 6222"/>
              <a:gd name="T63" fmla="*/ 1583 h 2257"/>
              <a:gd name="T64" fmla="*/ 3679 w 6222"/>
              <a:gd name="T65" fmla="*/ 1503 h 2257"/>
              <a:gd name="T66" fmla="*/ 3791 w 6222"/>
              <a:gd name="T67" fmla="*/ 1409 h 2257"/>
              <a:gd name="T68" fmla="*/ 3903 w 6222"/>
              <a:gd name="T69" fmla="*/ 1641 h 2257"/>
              <a:gd name="T70" fmla="*/ 4014 w 6222"/>
              <a:gd name="T71" fmla="*/ 1543 h 2257"/>
              <a:gd name="T72" fmla="*/ 4127 w 6222"/>
              <a:gd name="T73" fmla="*/ 1913 h 2257"/>
              <a:gd name="T74" fmla="*/ 4239 w 6222"/>
              <a:gd name="T75" fmla="*/ 1980 h 2257"/>
              <a:gd name="T76" fmla="*/ 4350 w 6222"/>
              <a:gd name="T77" fmla="*/ 1899 h 2257"/>
              <a:gd name="T78" fmla="*/ 4463 w 6222"/>
              <a:gd name="T79" fmla="*/ 1707 h 2257"/>
              <a:gd name="T80" fmla="*/ 4574 w 6222"/>
              <a:gd name="T81" fmla="*/ 1729 h 2257"/>
              <a:gd name="T82" fmla="*/ 4687 w 6222"/>
              <a:gd name="T83" fmla="*/ 1811 h 2257"/>
              <a:gd name="T84" fmla="*/ 4798 w 6222"/>
              <a:gd name="T85" fmla="*/ 1808 h 2257"/>
              <a:gd name="T86" fmla="*/ 4910 w 6222"/>
              <a:gd name="T87" fmla="*/ 1929 h 2257"/>
              <a:gd name="T88" fmla="*/ 5023 w 6222"/>
              <a:gd name="T89" fmla="*/ 1968 h 2257"/>
              <a:gd name="T90" fmla="*/ 5133 w 6222"/>
              <a:gd name="T91" fmla="*/ 1781 h 2257"/>
              <a:gd name="T92" fmla="*/ 5246 w 6222"/>
              <a:gd name="T93" fmla="*/ 1746 h 2257"/>
              <a:gd name="T94" fmla="*/ 5357 w 6222"/>
              <a:gd name="T95" fmla="*/ 1624 h 2257"/>
              <a:gd name="T96" fmla="*/ 5471 w 6222"/>
              <a:gd name="T97" fmla="*/ 1687 h 2257"/>
              <a:gd name="T98" fmla="*/ 5581 w 6222"/>
              <a:gd name="T99" fmla="*/ 1994 h 2257"/>
              <a:gd name="T100" fmla="*/ 5694 w 6222"/>
              <a:gd name="T101" fmla="*/ 2218 h 2257"/>
              <a:gd name="T102" fmla="*/ 5806 w 6222"/>
              <a:gd name="T103" fmla="*/ 2163 h 2257"/>
              <a:gd name="T104" fmla="*/ 5917 w 6222"/>
              <a:gd name="T105" fmla="*/ 1968 h 2257"/>
              <a:gd name="T106" fmla="*/ 6030 w 6222"/>
              <a:gd name="T107" fmla="*/ 1990 h 2257"/>
              <a:gd name="T108" fmla="*/ 6142 w 6222"/>
              <a:gd name="T109" fmla="*/ 1681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2" h="2257">
                <a:moveTo>
                  <a:pt x="0" y="137"/>
                </a:moveTo>
                <a:lnTo>
                  <a:pt x="16" y="0"/>
                </a:lnTo>
                <a:lnTo>
                  <a:pt x="32" y="14"/>
                </a:lnTo>
                <a:lnTo>
                  <a:pt x="49" y="62"/>
                </a:lnTo>
                <a:lnTo>
                  <a:pt x="64" y="161"/>
                </a:lnTo>
                <a:lnTo>
                  <a:pt x="81" y="211"/>
                </a:lnTo>
                <a:lnTo>
                  <a:pt x="97" y="227"/>
                </a:lnTo>
                <a:lnTo>
                  <a:pt x="111" y="221"/>
                </a:lnTo>
                <a:lnTo>
                  <a:pt x="127" y="213"/>
                </a:lnTo>
                <a:lnTo>
                  <a:pt x="144" y="226"/>
                </a:lnTo>
                <a:lnTo>
                  <a:pt x="160" y="214"/>
                </a:lnTo>
                <a:lnTo>
                  <a:pt x="175" y="168"/>
                </a:lnTo>
                <a:lnTo>
                  <a:pt x="192" y="190"/>
                </a:lnTo>
                <a:lnTo>
                  <a:pt x="207" y="279"/>
                </a:lnTo>
                <a:lnTo>
                  <a:pt x="224" y="380"/>
                </a:lnTo>
                <a:lnTo>
                  <a:pt x="240" y="376"/>
                </a:lnTo>
                <a:lnTo>
                  <a:pt x="255" y="399"/>
                </a:lnTo>
                <a:lnTo>
                  <a:pt x="273" y="583"/>
                </a:lnTo>
                <a:lnTo>
                  <a:pt x="289" y="427"/>
                </a:lnTo>
                <a:lnTo>
                  <a:pt x="303" y="433"/>
                </a:lnTo>
                <a:lnTo>
                  <a:pt x="321" y="358"/>
                </a:lnTo>
                <a:lnTo>
                  <a:pt x="336" y="343"/>
                </a:lnTo>
                <a:lnTo>
                  <a:pt x="351" y="415"/>
                </a:lnTo>
                <a:lnTo>
                  <a:pt x="368" y="468"/>
                </a:lnTo>
                <a:lnTo>
                  <a:pt x="384" y="580"/>
                </a:lnTo>
                <a:lnTo>
                  <a:pt x="400" y="609"/>
                </a:lnTo>
                <a:lnTo>
                  <a:pt x="417" y="676"/>
                </a:lnTo>
                <a:lnTo>
                  <a:pt x="432" y="559"/>
                </a:lnTo>
                <a:lnTo>
                  <a:pt x="448" y="518"/>
                </a:lnTo>
                <a:lnTo>
                  <a:pt x="465" y="586"/>
                </a:lnTo>
                <a:lnTo>
                  <a:pt x="480" y="675"/>
                </a:lnTo>
                <a:lnTo>
                  <a:pt x="494" y="767"/>
                </a:lnTo>
                <a:lnTo>
                  <a:pt x="512" y="766"/>
                </a:lnTo>
                <a:lnTo>
                  <a:pt x="528" y="770"/>
                </a:lnTo>
                <a:lnTo>
                  <a:pt x="544" y="732"/>
                </a:lnTo>
                <a:lnTo>
                  <a:pt x="560" y="833"/>
                </a:lnTo>
                <a:lnTo>
                  <a:pt x="576" y="825"/>
                </a:lnTo>
                <a:lnTo>
                  <a:pt x="592" y="922"/>
                </a:lnTo>
                <a:lnTo>
                  <a:pt x="608" y="940"/>
                </a:lnTo>
                <a:lnTo>
                  <a:pt x="623" y="928"/>
                </a:lnTo>
                <a:lnTo>
                  <a:pt x="640" y="822"/>
                </a:lnTo>
                <a:lnTo>
                  <a:pt x="657" y="829"/>
                </a:lnTo>
                <a:lnTo>
                  <a:pt x="673" y="870"/>
                </a:lnTo>
                <a:lnTo>
                  <a:pt x="687" y="737"/>
                </a:lnTo>
                <a:lnTo>
                  <a:pt x="704" y="572"/>
                </a:lnTo>
                <a:lnTo>
                  <a:pt x="719" y="489"/>
                </a:lnTo>
                <a:lnTo>
                  <a:pt x="735" y="461"/>
                </a:lnTo>
                <a:lnTo>
                  <a:pt x="752" y="415"/>
                </a:lnTo>
                <a:lnTo>
                  <a:pt x="767" y="471"/>
                </a:lnTo>
                <a:lnTo>
                  <a:pt x="784" y="454"/>
                </a:lnTo>
                <a:lnTo>
                  <a:pt x="800" y="338"/>
                </a:lnTo>
                <a:lnTo>
                  <a:pt x="816" y="282"/>
                </a:lnTo>
                <a:lnTo>
                  <a:pt x="832" y="255"/>
                </a:lnTo>
                <a:lnTo>
                  <a:pt x="848" y="278"/>
                </a:lnTo>
                <a:lnTo>
                  <a:pt x="865" y="343"/>
                </a:lnTo>
                <a:lnTo>
                  <a:pt x="879" y="446"/>
                </a:lnTo>
                <a:lnTo>
                  <a:pt x="896" y="448"/>
                </a:lnTo>
                <a:lnTo>
                  <a:pt x="910" y="486"/>
                </a:lnTo>
                <a:lnTo>
                  <a:pt x="927" y="695"/>
                </a:lnTo>
                <a:lnTo>
                  <a:pt x="944" y="717"/>
                </a:lnTo>
                <a:lnTo>
                  <a:pt x="960" y="657"/>
                </a:lnTo>
                <a:lnTo>
                  <a:pt x="976" y="695"/>
                </a:lnTo>
                <a:lnTo>
                  <a:pt x="991" y="723"/>
                </a:lnTo>
                <a:lnTo>
                  <a:pt x="1008" y="767"/>
                </a:lnTo>
                <a:lnTo>
                  <a:pt x="1024" y="843"/>
                </a:lnTo>
                <a:lnTo>
                  <a:pt x="1039" y="888"/>
                </a:lnTo>
                <a:lnTo>
                  <a:pt x="1056" y="886"/>
                </a:lnTo>
                <a:lnTo>
                  <a:pt x="1072" y="746"/>
                </a:lnTo>
                <a:lnTo>
                  <a:pt x="1087" y="683"/>
                </a:lnTo>
                <a:lnTo>
                  <a:pt x="1103" y="590"/>
                </a:lnTo>
                <a:lnTo>
                  <a:pt x="1120" y="541"/>
                </a:lnTo>
                <a:lnTo>
                  <a:pt x="1135" y="580"/>
                </a:lnTo>
                <a:lnTo>
                  <a:pt x="1152" y="557"/>
                </a:lnTo>
                <a:lnTo>
                  <a:pt x="1168" y="516"/>
                </a:lnTo>
                <a:lnTo>
                  <a:pt x="1184" y="582"/>
                </a:lnTo>
                <a:lnTo>
                  <a:pt x="1200" y="681"/>
                </a:lnTo>
                <a:lnTo>
                  <a:pt x="1216" y="760"/>
                </a:lnTo>
                <a:lnTo>
                  <a:pt x="1233" y="659"/>
                </a:lnTo>
                <a:lnTo>
                  <a:pt x="1249" y="638"/>
                </a:lnTo>
                <a:lnTo>
                  <a:pt x="1264" y="623"/>
                </a:lnTo>
                <a:lnTo>
                  <a:pt x="1280" y="527"/>
                </a:lnTo>
                <a:lnTo>
                  <a:pt x="1295" y="578"/>
                </a:lnTo>
                <a:lnTo>
                  <a:pt x="1312" y="593"/>
                </a:lnTo>
                <a:lnTo>
                  <a:pt x="1328" y="636"/>
                </a:lnTo>
                <a:lnTo>
                  <a:pt x="1344" y="770"/>
                </a:lnTo>
                <a:lnTo>
                  <a:pt x="1359" y="681"/>
                </a:lnTo>
                <a:lnTo>
                  <a:pt x="1376" y="745"/>
                </a:lnTo>
                <a:lnTo>
                  <a:pt x="1392" y="818"/>
                </a:lnTo>
                <a:lnTo>
                  <a:pt x="1407" y="806"/>
                </a:lnTo>
                <a:lnTo>
                  <a:pt x="1424" y="843"/>
                </a:lnTo>
                <a:lnTo>
                  <a:pt x="1440" y="906"/>
                </a:lnTo>
                <a:lnTo>
                  <a:pt x="1455" y="875"/>
                </a:lnTo>
                <a:lnTo>
                  <a:pt x="1472" y="866"/>
                </a:lnTo>
                <a:lnTo>
                  <a:pt x="1487" y="861"/>
                </a:lnTo>
                <a:lnTo>
                  <a:pt x="1503" y="894"/>
                </a:lnTo>
                <a:lnTo>
                  <a:pt x="1519" y="923"/>
                </a:lnTo>
                <a:lnTo>
                  <a:pt x="1535" y="909"/>
                </a:lnTo>
                <a:lnTo>
                  <a:pt x="1552" y="1050"/>
                </a:lnTo>
                <a:lnTo>
                  <a:pt x="1568" y="1201"/>
                </a:lnTo>
                <a:lnTo>
                  <a:pt x="1583" y="1151"/>
                </a:lnTo>
                <a:lnTo>
                  <a:pt x="1600" y="1121"/>
                </a:lnTo>
                <a:lnTo>
                  <a:pt x="1616" y="1139"/>
                </a:lnTo>
                <a:lnTo>
                  <a:pt x="1631" y="1139"/>
                </a:lnTo>
                <a:lnTo>
                  <a:pt x="1646" y="966"/>
                </a:lnTo>
                <a:lnTo>
                  <a:pt x="1663" y="978"/>
                </a:lnTo>
                <a:lnTo>
                  <a:pt x="1679" y="950"/>
                </a:lnTo>
                <a:lnTo>
                  <a:pt x="1696" y="875"/>
                </a:lnTo>
                <a:lnTo>
                  <a:pt x="1711" y="832"/>
                </a:lnTo>
                <a:lnTo>
                  <a:pt x="1727" y="799"/>
                </a:lnTo>
                <a:lnTo>
                  <a:pt x="1744" y="781"/>
                </a:lnTo>
                <a:lnTo>
                  <a:pt x="1759" y="805"/>
                </a:lnTo>
                <a:lnTo>
                  <a:pt x="1774" y="766"/>
                </a:lnTo>
                <a:lnTo>
                  <a:pt x="1792" y="721"/>
                </a:lnTo>
                <a:lnTo>
                  <a:pt x="1808" y="653"/>
                </a:lnTo>
                <a:lnTo>
                  <a:pt x="1824" y="592"/>
                </a:lnTo>
                <a:lnTo>
                  <a:pt x="1840" y="661"/>
                </a:lnTo>
                <a:lnTo>
                  <a:pt x="1856" y="771"/>
                </a:lnTo>
                <a:lnTo>
                  <a:pt x="1870" y="715"/>
                </a:lnTo>
                <a:lnTo>
                  <a:pt x="1888" y="699"/>
                </a:lnTo>
                <a:lnTo>
                  <a:pt x="1903" y="764"/>
                </a:lnTo>
                <a:lnTo>
                  <a:pt x="1919" y="764"/>
                </a:lnTo>
                <a:lnTo>
                  <a:pt x="1936" y="847"/>
                </a:lnTo>
                <a:lnTo>
                  <a:pt x="1951" y="827"/>
                </a:lnTo>
                <a:lnTo>
                  <a:pt x="1968" y="840"/>
                </a:lnTo>
                <a:lnTo>
                  <a:pt x="1984" y="917"/>
                </a:lnTo>
                <a:lnTo>
                  <a:pt x="1999" y="1013"/>
                </a:lnTo>
                <a:lnTo>
                  <a:pt x="2016" y="1013"/>
                </a:lnTo>
                <a:lnTo>
                  <a:pt x="2031" y="1072"/>
                </a:lnTo>
                <a:lnTo>
                  <a:pt x="2047" y="1066"/>
                </a:lnTo>
                <a:lnTo>
                  <a:pt x="2063" y="952"/>
                </a:lnTo>
                <a:lnTo>
                  <a:pt x="2080" y="940"/>
                </a:lnTo>
                <a:lnTo>
                  <a:pt x="2095" y="932"/>
                </a:lnTo>
                <a:lnTo>
                  <a:pt x="2111" y="1029"/>
                </a:lnTo>
                <a:lnTo>
                  <a:pt x="2128" y="1089"/>
                </a:lnTo>
                <a:lnTo>
                  <a:pt x="2142" y="1155"/>
                </a:lnTo>
                <a:lnTo>
                  <a:pt x="2159" y="1252"/>
                </a:lnTo>
                <a:lnTo>
                  <a:pt x="2176" y="1111"/>
                </a:lnTo>
                <a:lnTo>
                  <a:pt x="2192" y="1030"/>
                </a:lnTo>
                <a:lnTo>
                  <a:pt x="2208" y="1035"/>
                </a:lnTo>
                <a:lnTo>
                  <a:pt x="2223" y="1077"/>
                </a:lnTo>
                <a:lnTo>
                  <a:pt x="2238" y="936"/>
                </a:lnTo>
                <a:lnTo>
                  <a:pt x="2255" y="1020"/>
                </a:lnTo>
                <a:lnTo>
                  <a:pt x="2271" y="1031"/>
                </a:lnTo>
                <a:lnTo>
                  <a:pt x="2286" y="1098"/>
                </a:lnTo>
                <a:lnTo>
                  <a:pt x="2303" y="1190"/>
                </a:lnTo>
                <a:lnTo>
                  <a:pt x="2319" y="1276"/>
                </a:lnTo>
                <a:lnTo>
                  <a:pt x="2335" y="1425"/>
                </a:lnTo>
                <a:lnTo>
                  <a:pt x="2351" y="1343"/>
                </a:lnTo>
                <a:lnTo>
                  <a:pt x="2367" y="1259"/>
                </a:lnTo>
                <a:lnTo>
                  <a:pt x="2384" y="1365"/>
                </a:lnTo>
                <a:lnTo>
                  <a:pt x="2400" y="1325"/>
                </a:lnTo>
                <a:lnTo>
                  <a:pt x="2415" y="1399"/>
                </a:lnTo>
                <a:lnTo>
                  <a:pt x="2431" y="1370"/>
                </a:lnTo>
                <a:lnTo>
                  <a:pt x="2446" y="1359"/>
                </a:lnTo>
                <a:lnTo>
                  <a:pt x="2463" y="1486"/>
                </a:lnTo>
                <a:lnTo>
                  <a:pt x="2479" y="1447"/>
                </a:lnTo>
                <a:lnTo>
                  <a:pt x="2495" y="1204"/>
                </a:lnTo>
                <a:lnTo>
                  <a:pt x="2510" y="1189"/>
                </a:lnTo>
                <a:lnTo>
                  <a:pt x="2527" y="1332"/>
                </a:lnTo>
                <a:lnTo>
                  <a:pt x="2543" y="1235"/>
                </a:lnTo>
                <a:lnTo>
                  <a:pt x="2558" y="1224"/>
                </a:lnTo>
                <a:lnTo>
                  <a:pt x="2575" y="1247"/>
                </a:lnTo>
                <a:lnTo>
                  <a:pt x="2591" y="1279"/>
                </a:lnTo>
                <a:lnTo>
                  <a:pt x="2606" y="1322"/>
                </a:lnTo>
                <a:lnTo>
                  <a:pt x="2623" y="1360"/>
                </a:lnTo>
                <a:lnTo>
                  <a:pt x="2639" y="1177"/>
                </a:lnTo>
                <a:lnTo>
                  <a:pt x="2656" y="1139"/>
                </a:lnTo>
                <a:lnTo>
                  <a:pt x="2671" y="1157"/>
                </a:lnTo>
                <a:lnTo>
                  <a:pt x="2687" y="1186"/>
                </a:lnTo>
                <a:lnTo>
                  <a:pt x="2704" y="1283"/>
                </a:lnTo>
                <a:lnTo>
                  <a:pt x="2719" y="1282"/>
                </a:lnTo>
                <a:lnTo>
                  <a:pt x="2735" y="1308"/>
                </a:lnTo>
                <a:lnTo>
                  <a:pt x="2752" y="1219"/>
                </a:lnTo>
                <a:lnTo>
                  <a:pt x="2768" y="1255"/>
                </a:lnTo>
                <a:lnTo>
                  <a:pt x="2784" y="1280"/>
                </a:lnTo>
                <a:lnTo>
                  <a:pt x="2799" y="1212"/>
                </a:lnTo>
                <a:lnTo>
                  <a:pt x="2815" y="1184"/>
                </a:lnTo>
                <a:lnTo>
                  <a:pt x="2831" y="1261"/>
                </a:lnTo>
                <a:lnTo>
                  <a:pt x="2847" y="1319"/>
                </a:lnTo>
                <a:lnTo>
                  <a:pt x="2863" y="1339"/>
                </a:lnTo>
                <a:lnTo>
                  <a:pt x="2879" y="1240"/>
                </a:lnTo>
                <a:lnTo>
                  <a:pt x="2896" y="1311"/>
                </a:lnTo>
                <a:lnTo>
                  <a:pt x="2911" y="1226"/>
                </a:lnTo>
                <a:lnTo>
                  <a:pt x="2928" y="1165"/>
                </a:lnTo>
                <a:lnTo>
                  <a:pt x="2943" y="1183"/>
                </a:lnTo>
                <a:lnTo>
                  <a:pt x="2959" y="1208"/>
                </a:lnTo>
                <a:lnTo>
                  <a:pt x="2976" y="1174"/>
                </a:lnTo>
                <a:lnTo>
                  <a:pt x="2991" y="1165"/>
                </a:lnTo>
                <a:lnTo>
                  <a:pt x="3007" y="1085"/>
                </a:lnTo>
                <a:lnTo>
                  <a:pt x="3022" y="1029"/>
                </a:lnTo>
                <a:lnTo>
                  <a:pt x="3039" y="1011"/>
                </a:lnTo>
                <a:lnTo>
                  <a:pt x="3054" y="1006"/>
                </a:lnTo>
                <a:lnTo>
                  <a:pt x="3071" y="1048"/>
                </a:lnTo>
                <a:lnTo>
                  <a:pt x="3087" y="1118"/>
                </a:lnTo>
                <a:lnTo>
                  <a:pt x="3102" y="1145"/>
                </a:lnTo>
                <a:lnTo>
                  <a:pt x="3120" y="1152"/>
                </a:lnTo>
                <a:lnTo>
                  <a:pt x="3135" y="1191"/>
                </a:lnTo>
                <a:lnTo>
                  <a:pt x="3150" y="1124"/>
                </a:lnTo>
                <a:lnTo>
                  <a:pt x="3168" y="1096"/>
                </a:lnTo>
                <a:lnTo>
                  <a:pt x="3182" y="1161"/>
                </a:lnTo>
                <a:lnTo>
                  <a:pt x="3198" y="1140"/>
                </a:lnTo>
                <a:lnTo>
                  <a:pt x="3215" y="1145"/>
                </a:lnTo>
                <a:lnTo>
                  <a:pt x="3231" y="1073"/>
                </a:lnTo>
                <a:lnTo>
                  <a:pt x="3246" y="1037"/>
                </a:lnTo>
                <a:lnTo>
                  <a:pt x="3263" y="1114"/>
                </a:lnTo>
                <a:lnTo>
                  <a:pt x="3279" y="1171"/>
                </a:lnTo>
                <a:lnTo>
                  <a:pt x="3293" y="1155"/>
                </a:lnTo>
                <a:lnTo>
                  <a:pt x="3311" y="1187"/>
                </a:lnTo>
                <a:lnTo>
                  <a:pt x="3327" y="1331"/>
                </a:lnTo>
                <a:lnTo>
                  <a:pt x="3343" y="1308"/>
                </a:lnTo>
                <a:lnTo>
                  <a:pt x="3360" y="1425"/>
                </a:lnTo>
                <a:lnTo>
                  <a:pt x="3375" y="1448"/>
                </a:lnTo>
                <a:lnTo>
                  <a:pt x="3391" y="1475"/>
                </a:lnTo>
                <a:lnTo>
                  <a:pt x="3407" y="1389"/>
                </a:lnTo>
                <a:lnTo>
                  <a:pt x="3423" y="1298"/>
                </a:lnTo>
                <a:lnTo>
                  <a:pt x="3438" y="1323"/>
                </a:lnTo>
                <a:lnTo>
                  <a:pt x="3455" y="1329"/>
                </a:lnTo>
                <a:lnTo>
                  <a:pt x="3470" y="1365"/>
                </a:lnTo>
                <a:lnTo>
                  <a:pt x="3487" y="1363"/>
                </a:lnTo>
                <a:lnTo>
                  <a:pt x="3504" y="1327"/>
                </a:lnTo>
                <a:lnTo>
                  <a:pt x="3518" y="1608"/>
                </a:lnTo>
                <a:lnTo>
                  <a:pt x="3535" y="1800"/>
                </a:lnTo>
                <a:lnTo>
                  <a:pt x="3552" y="1630"/>
                </a:lnTo>
                <a:lnTo>
                  <a:pt x="3566" y="1583"/>
                </a:lnTo>
                <a:lnTo>
                  <a:pt x="3582" y="1678"/>
                </a:lnTo>
                <a:lnTo>
                  <a:pt x="3599" y="1554"/>
                </a:lnTo>
                <a:lnTo>
                  <a:pt x="3614" y="1462"/>
                </a:lnTo>
                <a:lnTo>
                  <a:pt x="3630" y="1441"/>
                </a:lnTo>
                <a:lnTo>
                  <a:pt x="3647" y="1456"/>
                </a:lnTo>
                <a:lnTo>
                  <a:pt x="3663" y="1478"/>
                </a:lnTo>
                <a:lnTo>
                  <a:pt x="3679" y="1503"/>
                </a:lnTo>
                <a:lnTo>
                  <a:pt x="3695" y="1482"/>
                </a:lnTo>
                <a:lnTo>
                  <a:pt x="3711" y="1533"/>
                </a:lnTo>
                <a:lnTo>
                  <a:pt x="3727" y="1359"/>
                </a:lnTo>
                <a:lnTo>
                  <a:pt x="3743" y="1427"/>
                </a:lnTo>
                <a:lnTo>
                  <a:pt x="3757" y="1420"/>
                </a:lnTo>
                <a:lnTo>
                  <a:pt x="3774" y="1362"/>
                </a:lnTo>
                <a:lnTo>
                  <a:pt x="3791" y="1409"/>
                </a:lnTo>
                <a:lnTo>
                  <a:pt x="3807" y="1509"/>
                </a:lnTo>
                <a:lnTo>
                  <a:pt x="3822" y="1605"/>
                </a:lnTo>
                <a:lnTo>
                  <a:pt x="3838" y="1611"/>
                </a:lnTo>
                <a:lnTo>
                  <a:pt x="3855" y="1730"/>
                </a:lnTo>
                <a:lnTo>
                  <a:pt x="3870" y="1719"/>
                </a:lnTo>
                <a:lnTo>
                  <a:pt x="3886" y="1695"/>
                </a:lnTo>
                <a:lnTo>
                  <a:pt x="3903" y="1641"/>
                </a:lnTo>
                <a:lnTo>
                  <a:pt x="3919" y="1507"/>
                </a:lnTo>
                <a:lnTo>
                  <a:pt x="3936" y="1486"/>
                </a:lnTo>
                <a:lnTo>
                  <a:pt x="3950" y="1470"/>
                </a:lnTo>
                <a:lnTo>
                  <a:pt x="3966" y="1459"/>
                </a:lnTo>
                <a:lnTo>
                  <a:pt x="3982" y="1509"/>
                </a:lnTo>
                <a:lnTo>
                  <a:pt x="3998" y="1570"/>
                </a:lnTo>
                <a:lnTo>
                  <a:pt x="4014" y="1543"/>
                </a:lnTo>
                <a:lnTo>
                  <a:pt x="4030" y="1641"/>
                </a:lnTo>
                <a:lnTo>
                  <a:pt x="4047" y="1797"/>
                </a:lnTo>
                <a:lnTo>
                  <a:pt x="4062" y="1880"/>
                </a:lnTo>
                <a:lnTo>
                  <a:pt x="4079" y="1827"/>
                </a:lnTo>
                <a:lnTo>
                  <a:pt x="4094" y="1839"/>
                </a:lnTo>
                <a:lnTo>
                  <a:pt x="4110" y="1891"/>
                </a:lnTo>
                <a:lnTo>
                  <a:pt x="4127" y="1913"/>
                </a:lnTo>
                <a:lnTo>
                  <a:pt x="4142" y="1866"/>
                </a:lnTo>
                <a:lnTo>
                  <a:pt x="4158" y="1801"/>
                </a:lnTo>
                <a:lnTo>
                  <a:pt x="4175" y="1881"/>
                </a:lnTo>
                <a:lnTo>
                  <a:pt x="4191" y="1977"/>
                </a:lnTo>
                <a:lnTo>
                  <a:pt x="4205" y="1954"/>
                </a:lnTo>
                <a:lnTo>
                  <a:pt x="4223" y="2002"/>
                </a:lnTo>
                <a:lnTo>
                  <a:pt x="4239" y="1980"/>
                </a:lnTo>
                <a:lnTo>
                  <a:pt x="4253" y="1957"/>
                </a:lnTo>
                <a:lnTo>
                  <a:pt x="4271" y="1942"/>
                </a:lnTo>
                <a:lnTo>
                  <a:pt x="4287" y="1962"/>
                </a:lnTo>
                <a:lnTo>
                  <a:pt x="4303" y="1924"/>
                </a:lnTo>
                <a:lnTo>
                  <a:pt x="4320" y="1862"/>
                </a:lnTo>
                <a:lnTo>
                  <a:pt x="4334" y="1892"/>
                </a:lnTo>
                <a:lnTo>
                  <a:pt x="4350" y="1899"/>
                </a:lnTo>
                <a:lnTo>
                  <a:pt x="4366" y="1947"/>
                </a:lnTo>
                <a:lnTo>
                  <a:pt x="4382" y="1823"/>
                </a:lnTo>
                <a:lnTo>
                  <a:pt x="4398" y="1726"/>
                </a:lnTo>
                <a:lnTo>
                  <a:pt x="4415" y="1702"/>
                </a:lnTo>
                <a:lnTo>
                  <a:pt x="4430" y="1645"/>
                </a:lnTo>
                <a:lnTo>
                  <a:pt x="4446" y="1692"/>
                </a:lnTo>
                <a:lnTo>
                  <a:pt x="4463" y="1707"/>
                </a:lnTo>
                <a:lnTo>
                  <a:pt x="4478" y="1656"/>
                </a:lnTo>
                <a:lnTo>
                  <a:pt x="4494" y="1579"/>
                </a:lnTo>
                <a:lnTo>
                  <a:pt x="4511" y="1682"/>
                </a:lnTo>
                <a:lnTo>
                  <a:pt x="4526" y="1682"/>
                </a:lnTo>
                <a:lnTo>
                  <a:pt x="4542" y="1662"/>
                </a:lnTo>
                <a:lnTo>
                  <a:pt x="4558" y="1682"/>
                </a:lnTo>
                <a:lnTo>
                  <a:pt x="4574" y="1729"/>
                </a:lnTo>
                <a:lnTo>
                  <a:pt x="4590" y="1714"/>
                </a:lnTo>
                <a:lnTo>
                  <a:pt x="4606" y="1706"/>
                </a:lnTo>
                <a:lnTo>
                  <a:pt x="4621" y="1764"/>
                </a:lnTo>
                <a:lnTo>
                  <a:pt x="4639" y="1725"/>
                </a:lnTo>
                <a:lnTo>
                  <a:pt x="4655" y="1767"/>
                </a:lnTo>
                <a:lnTo>
                  <a:pt x="4669" y="1813"/>
                </a:lnTo>
                <a:lnTo>
                  <a:pt x="4687" y="1811"/>
                </a:lnTo>
                <a:lnTo>
                  <a:pt x="4703" y="1955"/>
                </a:lnTo>
                <a:lnTo>
                  <a:pt x="4717" y="1859"/>
                </a:lnTo>
                <a:lnTo>
                  <a:pt x="4734" y="1878"/>
                </a:lnTo>
                <a:lnTo>
                  <a:pt x="4750" y="1849"/>
                </a:lnTo>
                <a:lnTo>
                  <a:pt x="4765" y="1825"/>
                </a:lnTo>
                <a:lnTo>
                  <a:pt x="4782" y="1762"/>
                </a:lnTo>
                <a:lnTo>
                  <a:pt x="4798" y="1808"/>
                </a:lnTo>
                <a:lnTo>
                  <a:pt x="4814" y="1799"/>
                </a:lnTo>
                <a:lnTo>
                  <a:pt x="4831" y="1848"/>
                </a:lnTo>
                <a:lnTo>
                  <a:pt x="4846" y="1819"/>
                </a:lnTo>
                <a:lnTo>
                  <a:pt x="4862" y="1802"/>
                </a:lnTo>
                <a:lnTo>
                  <a:pt x="4879" y="1784"/>
                </a:lnTo>
                <a:lnTo>
                  <a:pt x="4894" y="1879"/>
                </a:lnTo>
                <a:lnTo>
                  <a:pt x="4910" y="1929"/>
                </a:lnTo>
                <a:lnTo>
                  <a:pt x="4927" y="1921"/>
                </a:lnTo>
                <a:lnTo>
                  <a:pt x="4942" y="1902"/>
                </a:lnTo>
                <a:lnTo>
                  <a:pt x="4958" y="1899"/>
                </a:lnTo>
                <a:lnTo>
                  <a:pt x="4975" y="2001"/>
                </a:lnTo>
                <a:lnTo>
                  <a:pt x="4989" y="2006"/>
                </a:lnTo>
                <a:lnTo>
                  <a:pt x="5006" y="1972"/>
                </a:lnTo>
                <a:lnTo>
                  <a:pt x="5023" y="1968"/>
                </a:lnTo>
                <a:lnTo>
                  <a:pt x="5039" y="1905"/>
                </a:lnTo>
                <a:lnTo>
                  <a:pt x="5054" y="1754"/>
                </a:lnTo>
                <a:lnTo>
                  <a:pt x="5071" y="1737"/>
                </a:lnTo>
                <a:lnTo>
                  <a:pt x="5087" y="1734"/>
                </a:lnTo>
                <a:lnTo>
                  <a:pt x="5102" y="1752"/>
                </a:lnTo>
                <a:lnTo>
                  <a:pt x="5118" y="1753"/>
                </a:lnTo>
                <a:lnTo>
                  <a:pt x="5133" y="1781"/>
                </a:lnTo>
                <a:lnTo>
                  <a:pt x="5150" y="1802"/>
                </a:lnTo>
                <a:lnTo>
                  <a:pt x="5166" y="1775"/>
                </a:lnTo>
                <a:lnTo>
                  <a:pt x="5182" y="1778"/>
                </a:lnTo>
                <a:lnTo>
                  <a:pt x="5198" y="1826"/>
                </a:lnTo>
                <a:lnTo>
                  <a:pt x="5214" y="1767"/>
                </a:lnTo>
                <a:lnTo>
                  <a:pt x="5231" y="1754"/>
                </a:lnTo>
                <a:lnTo>
                  <a:pt x="5246" y="1746"/>
                </a:lnTo>
                <a:lnTo>
                  <a:pt x="5262" y="1748"/>
                </a:lnTo>
                <a:lnTo>
                  <a:pt x="5279" y="1666"/>
                </a:lnTo>
                <a:lnTo>
                  <a:pt x="5293" y="1624"/>
                </a:lnTo>
                <a:lnTo>
                  <a:pt x="5310" y="1657"/>
                </a:lnTo>
                <a:lnTo>
                  <a:pt x="5326" y="1599"/>
                </a:lnTo>
                <a:lnTo>
                  <a:pt x="5342" y="1625"/>
                </a:lnTo>
                <a:lnTo>
                  <a:pt x="5357" y="1624"/>
                </a:lnTo>
                <a:lnTo>
                  <a:pt x="5374" y="1597"/>
                </a:lnTo>
                <a:lnTo>
                  <a:pt x="5390" y="1624"/>
                </a:lnTo>
                <a:lnTo>
                  <a:pt x="5405" y="1570"/>
                </a:lnTo>
                <a:lnTo>
                  <a:pt x="5422" y="1547"/>
                </a:lnTo>
                <a:lnTo>
                  <a:pt x="5438" y="1589"/>
                </a:lnTo>
                <a:lnTo>
                  <a:pt x="5455" y="1672"/>
                </a:lnTo>
                <a:lnTo>
                  <a:pt x="5471" y="1687"/>
                </a:lnTo>
                <a:lnTo>
                  <a:pt x="5485" y="1663"/>
                </a:lnTo>
                <a:lnTo>
                  <a:pt x="5501" y="1748"/>
                </a:lnTo>
                <a:lnTo>
                  <a:pt x="5517" y="1721"/>
                </a:lnTo>
                <a:lnTo>
                  <a:pt x="5533" y="1824"/>
                </a:lnTo>
                <a:lnTo>
                  <a:pt x="5549" y="1856"/>
                </a:lnTo>
                <a:lnTo>
                  <a:pt x="5566" y="1853"/>
                </a:lnTo>
                <a:lnTo>
                  <a:pt x="5581" y="1994"/>
                </a:lnTo>
                <a:lnTo>
                  <a:pt x="5598" y="1948"/>
                </a:lnTo>
                <a:lnTo>
                  <a:pt x="5614" y="1942"/>
                </a:lnTo>
                <a:lnTo>
                  <a:pt x="5629" y="1919"/>
                </a:lnTo>
                <a:lnTo>
                  <a:pt x="5646" y="1879"/>
                </a:lnTo>
                <a:lnTo>
                  <a:pt x="5662" y="1992"/>
                </a:lnTo>
                <a:lnTo>
                  <a:pt x="5677" y="2089"/>
                </a:lnTo>
                <a:lnTo>
                  <a:pt x="5694" y="2218"/>
                </a:lnTo>
                <a:lnTo>
                  <a:pt x="5710" y="2227"/>
                </a:lnTo>
                <a:lnTo>
                  <a:pt x="5725" y="2223"/>
                </a:lnTo>
                <a:lnTo>
                  <a:pt x="5742" y="2222"/>
                </a:lnTo>
                <a:lnTo>
                  <a:pt x="5758" y="2257"/>
                </a:lnTo>
                <a:lnTo>
                  <a:pt x="5774" y="2209"/>
                </a:lnTo>
                <a:lnTo>
                  <a:pt x="5790" y="2215"/>
                </a:lnTo>
                <a:lnTo>
                  <a:pt x="5806" y="2163"/>
                </a:lnTo>
                <a:lnTo>
                  <a:pt x="5822" y="2172"/>
                </a:lnTo>
                <a:lnTo>
                  <a:pt x="5839" y="2152"/>
                </a:lnTo>
                <a:lnTo>
                  <a:pt x="5854" y="2111"/>
                </a:lnTo>
                <a:lnTo>
                  <a:pt x="5868" y="2019"/>
                </a:lnTo>
                <a:lnTo>
                  <a:pt x="5886" y="1927"/>
                </a:lnTo>
                <a:lnTo>
                  <a:pt x="5901" y="1959"/>
                </a:lnTo>
                <a:lnTo>
                  <a:pt x="5917" y="1968"/>
                </a:lnTo>
                <a:lnTo>
                  <a:pt x="5934" y="2002"/>
                </a:lnTo>
                <a:lnTo>
                  <a:pt x="5949" y="2069"/>
                </a:lnTo>
                <a:lnTo>
                  <a:pt x="5966" y="2045"/>
                </a:lnTo>
                <a:lnTo>
                  <a:pt x="5982" y="1997"/>
                </a:lnTo>
                <a:lnTo>
                  <a:pt x="5997" y="1978"/>
                </a:lnTo>
                <a:lnTo>
                  <a:pt x="6014" y="2008"/>
                </a:lnTo>
                <a:lnTo>
                  <a:pt x="6030" y="1990"/>
                </a:lnTo>
                <a:lnTo>
                  <a:pt x="6046" y="1918"/>
                </a:lnTo>
                <a:lnTo>
                  <a:pt x="6061" y="1904"/>
                </a:lnTo>
                <a:lnTo>
                  <a:pt x="6078" y="1765"/>
                </a:lnTo>
                <a:lnTo>
                  <a:pt x="6093" y="1604"/>
                </a:lnTo>
                <a:lnTo>
                  <a:pt x="6109" y="1628"/>
                </a:lnTo>
                <a:lnTo>
                  <a:pt x="6126" y="1583"/>
                </a:lnTo>
                <a:lnTo>
                  <a:pt x="6142" y="1681"/>
                </a:lnTo>
                <a:lnTo>
                  <a:pt x="6157" y="1535"/>
                </a:lnTo>
                <a:lnTo>
                  <a:pt x="6174" y="1362"/>
                </a:lnTo>
                <a:lnTo>
                  <a:pt x="6190" y="1302"/>
                </a:lnTo>
                <a:lnTo>
                  <a:pt x="6206" y="1422"/>
                </a:lnTo>
                <a:lnTo>
                  <a:pt x="6222" y="1349"/>
                </a:lnTo>
              </a:path>
            </a:pathLst>
          </a:custGeom>
          <a:noFill/>
          <a:ln w="44450"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Blue Line">
            <a:extLst>
              <a:ext uri="{FF2B5EF4-FFF2-40B4-BE49-F238E27FC236}">
                <a16:creationId xmlns:a16="http://schemas.microsoft.com/office/drawing/2014/main" id="{1C917949-0D4B-446F-9091-A0D6E7ADDED7}"/>
              </a:ext>
            </a:extLst>
          </p:cNvPr>
          <p:cNvSpPr>
            <a:spLocks/>
          </p:cNvSpPr>
          <p:nvPr/>
        </p:nvSpPr>
        <p:spPr bwMode="auto">
          <a:xfrm>
            <a:off x="1001713" y="2044700"/>
            <a:ext cx="9877425" cy="3340100"/>
          </a:xfrm>
          <a:custGeom>
            <a:avLst/>
            <a:gdLst>
              <a:gd name="T0" fmla="*/ 97 w 6222"/>
              <a:gd name="T1" fmla="*/ 340 h 2104"/>
              <a:gd name="T2" fmla="*/ 207 w 6222"/>
              <a:gd name="T3" fmla="*/ 679 h 2104"/>
              <a:gd name="T4" fmla="*/ 321 w 6222"/>
              <a:gd name="T5" fmla="*/ 1087 h 2104"/>
              <a:gd name="T6" fmla="*/ 432 w 6222"/>
              <a:gd name="T7" fmla="*/ 1357 h 2104"/>
              <a:gd name="T8" fmla="*/ 544 w 6222"/>
              <a:gd name="T9" fmla="*/ 1357 h 2104"/>
              <a:gd name="T10" fmla="*/ 657 w 6222"/>
              <a:gd name="T11" fmla="*/ 1357 h 2104"/>
              <a:gd name="T12" fmla="*/ 767 w 6222"/>
              <a:gd name="T13" fmla="*/ 1018 h 2104"/>
              <a:gd name="T14" fmla="*/ 879 w 6222"/>
              <a:gd name="T15" fmla="*/ 543 h 2104"/>
              <a:gd name="T16" fmla="*/ 991 w 6222"/>
              <a:gd name="T17" fmla="*/ 611 h 2104"/>
              <a:gd name="T18" fmla="*/ 1103 w 6222"/>
              <a:gd name="T19" fmla="*/ 746 h 2104"/>
              <a:gd name="T20" fmla="*/ 1216 w 6222"/>
              <a:gd name="T21" fmla="*/ 746 h 2104"/>
              <a:gd name="T22" fmla="*/ 1328 w 6222"/>
              <a:gd name="T23" fmla="*/ 679 h 2104"/>
              <a:gd name="T24" fmla="*/ 1440 w 6222"/>
              <a:gd name="T25" fmla="*/ 679 h 2104"/>
              <a:gd name="T26" fmla="*/ 1552 w 6222"/>
              <a:gd name="T27" fmla="*/ 679 h 2104"/>
              <a:gd name="T28" fmla="*/ 1663 w 6222"/>
              <a:gd name="T29" fmla="*/ 883 h 2104"/>
              <a:gd name="T30" fmla="*/ 1774 w 6222"/>
              <a:gd name="T31" fmla="*/ 746 h 2104"/>
              <a:gd name="T32" fmla="*/ 1888 w 6222"/>
              <a:gd name="T33" fmla="*/ 407 h 2104"/>
              <a:gd name="T34" fmla="*/ 1999 w 6222"/>
              <a:gd name="T35" fmla="*/ 407 h 2104"/>
              <a:gd name="T36" fmla="*/ 2111 w 6222"/>
              <a:gd name="T37" fmla="*/ 1154 h 2104"/>
              <a:gd name="T38" fmla="*/ 2223 w 6222"/>
              <a:gd name="T39" fmla="*/ 1696 h 2104"/>
              <a:gd name="T40" fmla="*/ 2335 w 6222"/>
              <a:gd name="T41" fmla="*/ 1696 h 2104"/>
              <a:gd name="T42" fmla="*/ 2446 w 6222"/>
              <a:gd name="T43" fmla="*/ 1832 h 2104"/>
              <a:gd name="T44" fmla="*/ 2558 w 6222"/>
              <a:gd name="T45" fmla="*/ 1900 h 2104"/>
              <a:gd name="T46" fmla="*/ 2671 w 6222"/>
              <a:gd name="T47" fmla="*/ 1832 h 2104"/>
              <a:gd name="T48" fmla="*/ 2784 w 6222"/>
              <a:gd name="T49" fmla="*/ 1561 h 2104"/>
              <a:gd name="T50" fmla="*/ 2896 w 6222"/>
              <a:gd name="T51" fmla="*/ 1222 h 2104"/>
              <a:gd name="T52" fmla="*/ 3007 w 6222"/>
              <a:gd name="T53" fmla="*/ 883 h 2104"/>
              <a:gd name="T54" fmla="*/ 3120 w 6222"/>
              <a:gd name="T55" fmla="*/ 746 h 2104"/>
              <a:gd name="T56" fmla="*/ 3231 w 6222"/>
              <a:gd name="T57" fmla="*/ 746 h 2104"/>
              <a:gd name="T58" fmla="*/ 3343 w 6222"/>
              <a:gd name="T59" fmla="*/ 1018 h 2104"/>
              <a:gd name="T60" fmla="*/ 3455 w 6222"/>
              <a:gd name="T61" fmla="*/ 1629 h 2104"/>
              <a:gd name="T62" fmla="*/ 3566 w 6222"/>
              <a:gd name="T63" fmla="*/ 2104 h 2104"/>
              <a:gd name="T64" fmla="*/ 3679 w 6222"/>
              <a:gd name="T65" fmla="*/ 2104 h 2104"/>
              <a:gd name="T66" fmla="*/ 3791 w 6222"/>
              <a:gd name="T67" fmla="*/ 2104 h 2104"/>
              <a:gd name="T68" fmla="*/ 3903 w 6222"/>
              <a:gd name="T69" fmla="*/ 2104 h 2104"/>
              <a:gd name="T70" fmla="*/ 4014 w 6222"/>
              <a:gd name="T71" fmla="*/ 2104 h 2104"/>
              <a:gd name="T72" fmla="*/ 4127 w 6222"/>
              <a:gd name="T73" fmla="*/ 2104 h 2104"/>
              <a:gd name="T74" fmla="*/ 4239 w 6222"/>
              <a:gd name="T75" fmla="*/ 2104 h 2104"/>
              <a:gd name="T76" fmla="*/ 4350 w 6222"/>
              <a:gd name="T77" fmla="*/ 2104 h 2104"/>
              <a:gd name="T78" fmla="*/ 4463 w 6222"/>
              <a:gd name="T79" fmla="*/ 2104 h 2104"/>
              <a:gd name="T80" fmla="*/ 4574 w 6222"/>
              <a:gd name="T81" fmla="*/ 2104 h 2104"/>
              <a:gd name="T82" fmla="*/ 4687 w 6222"/>
              <a:gd name="T83" fmla="*/ 2104 h 2104"/>
              <a:gd name="T84" fmla="*/ 4798 w 6222"/>
              <a:gd name="T85" fmla="*/ 2104 h 2104"/>
              <a:gd name="T86" fmla="*/ 4910 w 6222"/>
              <a:gd name="T87" fmla="*/ 2035 h 2104"/>
              <a:gd name="T88" fmla="*/ 5023 w 6222"/>
              <a:gd name="T89" fmla="*/ 2035 h 2104"/>
              <a:gd name="T90" fmla="*/ 5133 w 6222"/>
              <a:gd name="T91" fmla="*/ 1900 h 2104"/>
              <a:gd name="T92" fmla="*/ 5246 w 6222"/>
              <a:gd name="T93" fmla="*/ 1832 h 2104"/>
              <a:gd name="T94" fmla="*/ 5357 w 6222"/>
              <a:gd name="T95" fmla="*/ 1629 h 2104"/>
              <a:gd name="T96" fmla="*/ 5471 w 6222"/>
              <a:gd name="T97" fmla="*/ 1493 h 2104"/>
              <a:gd name="T98" fmla="*/ 5581 w 6222"/>
              <a:gd name="T99" fmla="*/ 1561 h 2104"/>
              <a:gd name="T100" fmla="*/ 5694 w 6222"/>
              <a:gd name="T101" fmla="*/ 2104 h 2104"/>
              <a:gd name="T102" fmla="*/ 5806 w 6222"/>
              <a:gd name="T103" fmla="*/ 2104 h 2104"/>
              <a:gd name="T104" fmla="*/ 5917 w 6222"/>
              <a:gd name="T105" fmla="*/ 2104 h 2104"/>
              <a:gd name="T106" fmla="*/ 6030 w 6222"/>
              <a:gd name="T107" fmla="*/ 2104 h 2104"/>
              <a:gd name="T108" fmla="*/ 6142 w 6222"/>
              <a:gd name="T109" fmla="*/ 1493 h 2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22" h="2104">
                <a:moveTo>
                  <a:pt x="0" y="0"/>
                </a:moveTo>
                <a:lnTo>
                  <a:pt x="16" y="0"/>
                </a:lnTo>
                <a:lnTo>
                  <a:pt x="32" y="0"/>
                </a:lnTo>
                <a:lnTo>
                  <a:pt x="49" y="68"/>
                </a:lnTo>
                <a:lnTo>
                  <a:pt x="64" y="137"/>
                </a:lnTo>
                <a:lnTo>
                  <a:pt x="81" y="272"/>
                </a:lnTo>
                <a:lnTo>
                  <a:pt x="97" y="340"/>
                </a:lnTo>
                <a:lnTo>
                  <a:pt x="111" y="476"/>
                </a:lnTo>
                <a:lnTo>
                  <a:pt x="127" y="543"/>
                </a:lnTo>
                <a:lnTo>
                  <a:pt x="144" y="611"/>
                </a:lnTo>
                <a:lnTo>
                  <a:pt x="160" y="611"/>
                </a:lnTo>
                <a:lnTo>
                  <a:pt x="175" y="611"/>
                </a:lnTo>
                <a:lnTo>
                  <a:pt x="192" y="611"/>
                </a:lnTo>
                <a:lnTo>
                  <a:pt x="207" y="679"/>
                </a:lnTo>
                <a:lnTo>
                  <a:pt x="224" y="746"/>
                </a:lnTo>
                <a:lnTo>
                  <a:pt x="240" y="815"/>
                </a:lnTo>
                <a:lnTo>
                  <a:pt x="255" y="883"/>
                </a:lnTo>
                <a:lnTo>
                  <a:pt x="273" y="1087"/>
                </a:lnTo>
                <a:lnTo>
                  <a:pt x="289" y="1087"/>
                </a:lnTo>
                <a:lnTo>
                  <a:pt x="303" y="1087"/>
                </a:lnTo>
                <a:lnTo>
                  <a:pt x="321" y="1087"/>
                </a:lnTo>
                <a:lnTo>
                  <a:pt x="336" y="1154"/>
                </a:lnTo>
                <a:lnTo>
                  <a:pt x="351" y="1154"/>
                </a:lnTo>
                <a:lnTo>
                  <a:pt x="368" y="1154"/>
                </a:lnTo>
                <a:lnTo>
                  <a:pt x="384" y="1289"/>
                </a:lnTo>
                <a:lnTo>
                  <a:pt x="400" y="1289"/>
                </a:lnTo>
                <a:lnTo>
                  <a:pt x="417" y="1357"/>
                </a:lnTo>
                <a:lnTo>
                  <a:pt x="432" y="1357"/>
                </a:lnTo>
                <a:lnTo>
                  <a:pt x="448" y="1357"/>
                </a:lnTo>
                <a:lnTo>
                  <a:pt x="465" y="1357"/>
                </a:lnTo>
                <a:lnTo>
                  <a:pt x="480" y="1357"/>
                </a:lnTo>
                <a:lnTo>
                  <a:pt x="494" y="1357"/>
                </a:lnTo>
                <a:lnTo>
                  <a:pt x="512" y="1357"/>
                </a:lnTo>
                <a:lnTo>
                  <a:pt x="528" y="1357"/>
                </a:lnTo>
                <a:lnTo>
                  <a:pt x="544" y="1357"/>
                </a:lnTo>
                <a:lnTo>
                  <a:pt x="560" y="1357"/>
                </a:lnTo>
                <a:lnTo>
                  <a:pt x="576" y="1357"/>
                </a:lnTo>
                <a:lnTo>
                  <a:pt x="592" y="1357"/>
                </a:lnTo>
                <a:lnTo>
                  <a:pt x="608" y="1357"/>
                </a:lnTo>
                <a:lnTo>
                  <a:pt x="623" y="1357"/>
                </a:lnTo>
                <a:lnTo>
                  <a:pt x="640" y="1357"/>
                </a:lnTo>
                <a:lnTo>
                  <a:pt x="657" y="1357"/>
                </a:lnTo>
                <a:lnTo>
                  <a:pt x="673" y="1357"/>
                </a:lnTo>
                <a:lnTo>
                  <a:pt x="687" y="1289"/>
                </a:lnTo>
                <a:lnTo>
                  <a:pt x="704" y="1222"/>
                </a:lnTo>
                <a:lnTo>
                  <a:pt x="719" y="1154"/>
                </a:lnTo>
                <a:lnTo>
                  <a:pt x="735" y="1018"/>
                </a:lnTo>
                <a:lnTo>
                  <a:pt x="752" y="1018"/>
                </a:lnTo>
                <a:lnTo>
                  <a:pt x="767" y="1018"/>
                </a:lnTo>
                <a:lnTo>
                  <a:pt x="784" y="883"/>
                </a:lnTo>
                <a:lnTo>
                  <a:pt x="800" y="883"/>
                </a:lnTo>
                <a:lnTo>
                  <a:pt x="816" y="883"/>
                </a:lnTo>
                <a:lnTo>
                  <a:pt x="832" y="679"/>
                </a:lnTo>
                <a:lnTo>
                  <a:pt x="848" y="679"/>
                </a:lnTo>
                <a:lnTo>
                  <a:pt x="865" y="679"/>
                </a:lnTo>
                <a:lnTo>
                  <a:pt x="879" y="543"/>
                </a:lnTo>
                <a:lnTo>
                  <a:pt x="896" y="543"/>
                </a:lnTo>
                <a:lnTo>
                  <a:pt x="910" y="543"/>
                </a:lnTo>
                <a:lnTo>
                  <a:pt x="927" y="543"/>
                </a:lnTo>
                <a:lnTo>
                  <a:pt x="944" y="543"/>
                </a:lnTo>
                <a:lnTo>
                  <a:pt x="960" y="611"/>
                </a:lnTo>
                <a:lnTo>
                  <a:pt x="976" y="611"/>
                </a:lnTo>
                <a:lnTo>
                  <a:pt x="991" y="611"/>
                </a:lnTo>
                <a:lnTo>
                  <a:pt x="1008" y="611"/>
                </a:lnTo>
                <a:lnTo>
                  <a:pt x="1024" y="611"/>
                </a:lnTo>
                <a:lnTo>
                  <a:pt x="1039" y="679"/>
                </a:lnTo>
                <a:lnTo>
                  <a:pt x="1056" y="746"/>
                </a:lnTo>
                <a:lnTo>
                  <a:pt x="1072" y="746"/>
                </a:lnTo>
                <a:lnTo>
                  <a:pt x="1087" y="746"/>
                </a:lnTo>
                <a:lnTo>
                  <a:pt x="1103" y="746"/>
                </a:lnTo>
                <a:lnTo>
                  <a:pt x="1120" y="746"/>
                </a:lnTo>
                <a:lnTo>
                  <a:pt x="1135" y="746"/>
                </a:lnTo>
                <a:lnTo>
                  <a:pt x="1152" y="746"/>
                </a:lnTo>
                <a:lnTo>
                  <a:pt x="1168" y="746"/>
                </a:lnTo>
                <a:lnTo>
                  <a:pt x="1184" y="746"/>
                </a:lnTo>
                <a:lnTo>
                  <a:pt x="1200" y="746"/>
                </a:lnTo>
                <a:lnTo>
                  <a:pt x="1216" y="746"/>
                </a:lnTo>
                <a:lnTo>
                  <a:pt x="1233" y="746"/>
                </a:lnTo>
                <a:lnTo>
                  <a:pt x="1249" y="746"/>
                </a:lnTo>
                <a:lnTo>
                  <a:pt x="1264" y="746"/>
                </a:lnTo>
                <a:lnTo>
                  <a:pt x="1280" y="679"/>
                </a:lnTo>
                <a:lnTo>
                  <a:pt x="1295" y="679"/>
                </a:lnTo>
                <a:lnTo>
                  <a:pt x="1312" y="679"/>
                </a:lnTo>
                <a:lnTo>
                  <a:pt x="1328" y="679"/>
                </a:lnTo>
                <a:lnTo>
                  <a:pt x="1344" y="679"/>
                </a:lnTo>
                <a:lnTo>
                  <a:pt x="1359" y="679"/>
                </a:lnTo>
                <a:lnTo>
                  <a:pt x="1376" y="679"/>
                </a:lnTo>
                <a:lnTo>
                  <a:pt x="1392" y="679"/>
                </a:lnTo>
                <a:lnTo>
                  <a:pt x="1407" y="679"/>
                </a:lnTo>
                <a:lnTo>
                  <a:pt x="1424" y="679"/>
                </a:lnTo>
                <a:lnTo>
                  <a:pt x="1440" y="679"/>
                </a:lnTo>
                <a:lnTo>
                  <a:pt x="1455" y="679"/>
                </a:lnTo>
                <a:lnTo>
                  <a:pt x="1472" y="679"/>
                </a:lnTo>
                <a:lnTo>
                  <a:pt x="1487" y="679"/>
                </a:lnTo>
                <a:lnTo>
                  <a:pt x="1503" y="679"/>
                </a:lnTo>
                <a:lnTo>
                  <a:pt x="1519" y="679"/>
                </a:lnTo>
                <a:lnTo>
                  <a:pt x="1535" y="679"/>
                </a:lnTo>
                <a:lnTo>
                  <a:pt x="1552" y="679"/>
                </a:lnTo>
                <a:lnTo>
                  <a:pt x="1568" y="746"/>
                </a:lnTo>
                <a:lnTo>
                  <a:pt x="1583" y="815"/>
                </a:lnTo>
                <a:lnTo>
                  <a:pt x="1600" y="883"/>
                </a:lnTo>
                <a:lnTo>
                  <a:pt x="1616" y="883"/>
                </a:lnTo>
                <a:lnTo>
                  <a:pt x="1631" y="883"/>
                </a:lnTo>
                <a:lnTo>
                  <a:pt x="1646" y="883"/>
                </a:lnTo>
                <a:lnTo>
                  <a:pt x="1663" y="883"/>
                </a:lnTo>
                <a:lnTo>
                  <a:pt x="1679" y="883"/>
                </a:lnTo>
                <a:lnTo>
                  <a:pt x="1696" y="883"/>
                </a:lnTo>
                <a:lnTo>
                  <a:pt x="1711" y="815"/>
                </a:lnTo>
                <a:lnTo>
                  <a:pt x="1727" y="815"/>
                </a:lnTo>
                <a:lnTo>
                  <a:pt x="1744" y="746"/>
                </a:lnTo>
                <a:lnTo>
                  <a:pt x="1759" y="746"/>
                </a:lnTo>
                <a:lnTo>
                  <a:pt x="1774" y="746"/>
                </a:lnTo>
                <a:lnTo>
                  <a:pt x="1792" y="679"/>
                </a:lnTo>
                <a:lnTo>
                  <a:pt x="1808" y="679"/>
                </a:lnTo>
                <a:lnTo>
                  <a:pt x="1824" y="679"/>
                </a:lnTo>
                <a:lnTo>
                  <a:pt x="1840" y="611"/>
                </a:lnTo>
                <a:lnTo>
                  <a:pt x="1856" y="543"/>
                </a:lnTo>
                <a:lnTo>
                  <a:pt x="1870" y="543"/>
                </a:lnTo>
                <a:lnTo>
                  <a:pt x="1888" y="407"/>
                </a:lnTo>
                <a:lnTo>
                  <a:pt x="1903" y="407"/>
                </a:lnTo>
                <a:lnTo>
                  <a:pt x="1919" y="407"/>
                </a:lnTo>
                <a:lnTo>
                  <a:pt x="1936" y="407"/>
                </a:lnTo>
                <a:lnTo>
                  <a:pt x="1951" y="407"/>
                </a:lnTo>
                <a:lnTo>
                  <a:pt x="1968" y="407"/>
                </a:lnTo>
                <a:lnTo>
                  <a:pt x="1984" y="407"/>
                </a:lnTo>
                <a:lnTo>
                  <a:pt x="1999" y="407"/>
                </a:lnTo>
                <a:lnTo>
                  <a:pt x="2016" y="679"/>
                </a:lnTo>
                <a:lnTo>
                  <a:pt x="2031" y="679"/>
                </a:lnTo>
                <a:lnTo>
                  <a:pt x="2047" y="815"/>
                </a:lnTo>
                <a:lnTo>
                  <a:pt x="2063" y="950"/>
                </a:lnTo>
                <a:lnTo>
                  <a:pt x="2080" y="1087"/>
                </a:lnTo>
                <a:lnTo>
                  <a:pt x="2095" y="1154"/>
                </a:lnTo>
                <a:lnTo>
                  <a:pt x="2111" y="1154"/>
                </a:lnTo>
                <a:lnTo>
                  <a:pt x="2128" y="1222"/>
                </a:lnTo>
                <a:lnTo>
                  <a:pt x="2142" y="1357"/>
                </a:lnTo>
                <a:lnTo>
                  <a:pt x="2159" y="1493"/>
                </a:lnTo>
                <a:lnTo>
                  <a:pt x="2176" y="1629"/>
                </a:lnTo>
                <a:lnTo>
                  <a:pt x="2192" y="1696"/>
                </a:lnTo>
                <a:lnTo>
                  <a:pt x="2208" y="1696"/>
                </a:lnTo>
                <a:lnTo>
                  <a:pt x="2223" y="1696"/>
                </a:lnTo>
                <a:lnTo>
                  <a:pt x="2238" y="1696"/>
                </a:lnTo>
                <a:lnTo>
                  <a:pt x="2255" y="1696"/>
                </a:lnTo>
                <a:lnTo>
                  <a:pt x="2271" y="1696"/>
                </a:lnTo>
                <a:lnTo>
                  <a:pt x="2286" y="1696"/>
                </a:lnTo>
                <a:lnTo>
                  <a:pt x="2303" y="1696"/>
                </a:lnTo>
                <a:lnTo>
                  <a:pt x="2319" y="1696"/>
                </a:lnTo>
                <a:lnTo>
                  <a:pt x="2335" y="1696"/>
                </a:lnTo>
                <a:lnTo>
                  <a:pt x="2351" y="1696"/>
                </a:lnTo>
                <a:lnTo>
                  <a:pt x="2367" y="1832"/>
                </a:lnTo>
                <a:lnTo>
                  <a:pt x="2384" y="1832"/>
                </a:lnTo>
                <a:lnTo>
                  <a:pt x="2400" y="1832"/>
                </a:lnTo>
                <a:lnTo>
                  <a:pt x="2415" y="1832"/>
                </a:lnTo>
                <a:lnTo>
                  <a:pt x="2431" y="1832"/>
                </a:lnTo>
                <a:lnTo>
                  <a:pt x="2446" y="1832"/>
                </a:lnTo>
                <a:lnTo>
                  <a:pt x="2463" y="1832"/>
                </a:lnTo>
                <a:lnTo>
                  <a:pt x="2479" y="1900"/>
                </a:lnTo>
                <a:lnTo>
                  <a:pt x="2495" y="1900"/>
                </a:lnTo>
                <a:lnTo>
                  <a:pt x="2510" y="1900"/>
                </a:lnTo>
                <a:lnTo>
                  <a:pt x="2527" y="1900"/>
                </a:lnTo>
                <a:lnTo>
                  <a:pt x="2543" y="1900"/>
                </a:lnTo>
                <a:lnTo>
                  <a:pt x="2558" y="1900"/>
                </a:lnTo>
                <a:lnTo>
                  <a:pt x="2575" y="1900"/>
                </a:lnTo>
                <a:lnTo>
                  <a:pt x="2591" y="1900"/>
                </a:lnTo>
                <a:lnTo>
                  <a:pt x="2606" y="1900"/>
                </a:lnTo>
                <a:lnTo>
                  <a:pt x="2623" y="1900"/>
                </a:lnTo>
                <a:lnTo>
                  <a:pt x="2639" y="1900"/>
                </a:lnTo>
                <a:lnTo>
                  <a:pt x="2656" y="1900"/>
                </a:lnTo>
                <a:lnTo>
                  <a:pt x="2671" y="1832"/>
                </a:lnTo>
                <a:lnTo>
                  <a:pt x="2687" y="1832"/>
                </a:lnTo>
                <a:lnTo>
                  <a:pt x="2704" y="1765"/>
                </a:lnTo>
                <a:lnTo>
                  <a:pt x="2719" y="1696"/>
                </a:lnTo>
                <a:lnTo>
                  <a:pt x="2735" y="1696"/>
                </a:lnTo>
                <a:lnTo>
                  <a:pt x="2752" y="1629"/>
                </a:lnTo>
                <a:lnTo>
                  <a:pt x="2768" y="1561"/>
                </a:lnTo>
                <a:lnTo>
                  <a:pt x="2784" y="1561"/>
                </a:lnTo>
                <a:lnTo>
                  <a:pt x="2799" y="1493"/>
                </a:lnTo>
                <a:lnTo>
                  <a:pt x="2815" y="1426"/>
                </a:lnTo>
                <a:lnTo>
                  <a:pt x="2831" y="1426"/>
                </a:lnTo>
                <a:lnTo>
                  <a:pt x="2847" y="1357"/>
                </a:lnTo>
                <a:lnTo>
                  <a:pt x="2863" y="1289"/>
                </a:lnTo>
                <a:lnTo>
                  <a:pt x="2879" y="1289"/>
                </a:lnTo>
                <a:lnTo>
                  <a:pt x="2896" y="1222"/>
                </a:lnTo>
                <a:lnTo>
                  <a:pt x="2911" y="1154"/>
                </a:lnTo>
                <a:lnTo>
                  <a:pt x="2928" y="1154"/>
                </a:lnTo>
                <a:lnTo>
                  <a:pt x="2943" y="1087"/>
                </a:lnTo>
                <a:lnTo>
                  <a:pt x="2959" y="1018"/>
                </a:lnTo>
                <a:lnTo>
                  <a:pt x="2976" y="950"/>
                </a:lnTo>
                <a:lnTo>
                  <a:pt x="2991" y="950"/>
                </a:lnTo>
                <a:lnTo>
                  <a:pt x="3007" y="883"/>
                </a:lnTo>
                <a:lnTo>
                  <a:pt x="3022" y="883"/>
                </a:lnTo>
                <a:lnTo>
                  <a:pt x="3039" y="815"/>
                </a:lnTo>
                <a:lnTo>
                  <a:pt x="3054" y="746"/>
                </a:lnTo>
                <a:lnTo>
                  <a:pt x="3071" y="746"/>
                </a:lnTo>
                <a:lnTo>
                  <a:pt x="3087" y="746"/>
                </a:lnTo>
                <a:lnTo>
                  <a:pt x="3102" y="746"/>
                </a:lnTo>
                <a:lnTo>
                  <a:pt x="3120" y="746"/>
                </a:lnTo>
                <a:lnTo>
                  <a:pt x="3135" y="746"/>
                </a:lnTo>
                <a:lnTo>
                  <a:pt x="3150" y="746"/>
                </a:lnTo>
                <a:lnTo>
                  <a:pt x="3168" y="746"/>
                </a:lnTo>
                <a:lnTo>
                  <a:pt x="3182" y="746"/>
                </a:lnTo>
                <a:lnTo>
                  <a:pt x="3198" y="746"/>
                </a:lnTo>
                <a:lnTo>
                  <a:pt x="3215" y="746"/>
                </a:lnTo>
                <a:lnTo>
                  <a:pt x="3231" y="746"/>
                </a:lnTo>
                <a:lnTo>
                  <a:pt x="3246" y="746"/>
                </a:lnTo>
                <a:lnTo>
                  <a:pt x="3263" y="746"/>
                </a:lnTo>
                <a:lnTo>
                  <a:pt x="3279" y="746"/>
                </a:lnTo>
                <a:lnTo>
                  <a:pt x="3293" y="883"/>
                </a:lnTo>
                <a:lnTo>
                  <a:pt x="3311" y="950"/>
                </a:lnTo>
                <a:lnTo>
                  <a:pt x="3327" y="950"/>
                </a:lnTo>
                <a:lnTo>
                  <a:pt x="3343" y="1018"/>
                </a:lnTo>
                <a:lnTo>
                  <a:pt x="3360" y="1357"/>
                </a:lnTo>
                <a:lnTo>
                  <a:pt x="3375" y="1357"/>
                </a:lnTo>
                <a:lnTo>
                  <a:pt x="3391" y="1561"/>
                </a:lnTo>
                <a:lnTo>
                  <a:pt x="3407" y="1629"/>
                </a:lnTo>
                <a:lnTo>
                  <a:pt x="3423" y="1629"/>
                </a:lnTo>
                <a:lnTo>
                  <a:pt x="3438" y="1629"/>
                </a:lnTo>
                <a:lnTo>
                  <a:pt x="3455" y="1629"/>
                </a:lnTo>
                <a:lnTo>
                  <a:pt x="3470" y="1629"/>
                </a:lnTo>
                <a:lnTo>
                  <a:pt x="3487" y="1629"/>
                </a:lnTo>
                <a:lnTo>
                  <a:pt x="3504" y="1900"/>
                </a:lnTo>
                <a:lnTo>
                  <a:pt x="3518" y="1900"/>
                </a:lnTo>
                <a:lnTo>
                  <a:pt x="3535" y="2104"/>
                </a:lnTo>
                <a:lnTo>
                  <a:pt x="3552" y="2104"/>
                </a:lnTo>
                <a:lnTo>
                  <a:pt x="3566" y="2104"/>
                </a:lnTo>
                <a:lnTo>
                  <a:pt x="3582" y="2104"/>
                </a:lnTo>
                <a:lnTo>
                  <a:pt x="3599" y="2104"/>
                </a:lnTo>
                <a:lnTo>
                  <a:pt x="3614" y="2104"/>
                </a:lnTo>
                <a:lnTo>
                  <a:pt x="3630" y="2104"/>
                </a:lnTo>
                <a:lnTo>
                  <a:pt x="3647" y="2104"/>
                </a:lnTo>
                <a:lnTo>
                  <a:pt x="3663" y="2104"/>
                </a:lnTo>
                <a:lnTo>
                  <a:pt x="3679" y="2104"/>
                </a:lnTo>
                <a:lnTo>
                  <a:pt x="3695" y="2104"/>
                </a:lnTo>
                <a:lnTo>
                  <a:pt x="3711" y="2104"/>
                </a:lnTo>
                <a:lnTo>
                  <a:pt x="3727" y="2104"/>
                </a:lnTo>
                <a:lnTo>
                  <a:pt x="3743" y="2104"/>
                </a:lnTo>
                <a:lnTo>
                  <a:pt x="3757" y="2104"/>
                </a:lnTo>
                <a:lnTo>
                  <a:pt x="3774" y="2104"/>
                </a:lnTo>
                <a:lnTo>
                  <a:pt x="3791" y="2104"/>
                </a:lnTo>
                <a:lnTo>
                  <a:pt x="3807" y="2104"/>
                </a:lnTo>
                <a:lnTo>
                  <a:pt x="3822" y="2104"/>
                </a:lnTo>
                <a:lnTo>
                  <a:pt x="3838" y="2104"/>
                </a:lnTo>
                <a:lnTo>
                  <a:pt x="3855" y="2104"/>
                </a:lnTo>
                <a:lnTo>
                  <a:pt x="3870" y="2104"/>
                </a:lnTo>
                <a:lnTo>
                  <a:pt x="3886" y="2104"/>
                </a:lnTo>
                <a:lnTo>
                  <a:pt x="3903" y="2104"/>
                </a:lnTo>
                <a:lnTo>
                  <a:pt x="3919" y="2104"/>
                </a:lnTo>
                <a:lnTo>
                  <a:pt x="3936" y="2104"/>
                </a:lnTo>
                <a:lnTo>
                  <a:pt x="3950" y="2104"/>
                </a:lnTo>
                <a:lnTo>
                  <a:pt x="3966" y="2104"/>
                </a:lnTo>
                <a:lnTo>
                  <a:pt x="3982" y="2104"/>
                </a:lnTo>
                <a:lnTo>
                  <a:pt x="3998" y="2104"/>
                </a:lnTo>
                <a:lnTo>
                  <a:pt x="4014" y="2104"/>
                </a:lnTo>
                <a:lnTo>
                  <a:pt x="4030" y="2104"/>
                </a:lnTo>
                <a:lnTo>
                  <a:pt x="4047" y="2104"/>
                </a:lnTo>
                <a:lnTo>
                  <a:pt x="4062" y="2104"/>
                </a:lnTo>
                <a:lnTo>
                  <a:pt x="4079" y="2104"/>
                </a:lnTo>
                <a:lnTo>
                  <a:pt x="4094" y="2104"/>
                </a:lnTo>
                <a:lnTo>
                  <a:pt x="4110" y="2104"/>
                </a:lnTo>
                <a:lnTo>
                  <a:pt x="4127" y="2104"/>
                </a:lnTo>
                <a:lnTo>
                  <a:pt x="4142" y="2104"/>
                </a:lnTo>
                <a:lnTo>
                  <a:pt x="4158" y="2104"/>
                </a:lnTo>
                <a:lnTo>
                  <a:pt x="4175" y="2104"/>
                </a:lnTo>
                <a:lnTo>
                  <a:pt x="4191" y="2104"/>
                </a:lnTo>
                <a:lnTo>
                  <a:pt x="4205" y="2104"/>
                </a:lnTo>
                <a:lnTo>
                  <a:pt x="4223" y="2104"/>
                </a:lnTo>
                <a:lnTo>
                  <a:pt x="4239" y="2104"/>
                </a:lnTo>
                <a:lnTo>
                  <a:pt x="4253" y="2104"/>
                </a:lnTo>
                <a:lnTo>
                  <a:pt x="4271" y="2104"/>
                </a:lnTo>
                <a:lnTo>
                  <a:pt x="4287" y="2104"/>
                </a:lnTo>
                <a:lnTo>
                  <a:pt x="4303" y="2104"/>
                </a:lnTo>
                <a:lnTo>
                  <a:pt x="4320" y="2104"/>
                </a:lnTo>
                <a:lnTo>
                  <a:pt x="4334" y="2104"/>
                </a:lnTo>
                <a:lnTo>
                  <a:pt x="4350" y="2104"/>
                </a:lnTo>
                <a:lnTo>
                  <a:pt x="4366" y="2104"/>
                </a:lnTo>
                <a:lnTo>
                  <a:pt x="4382" y="2104"/>
                </a:lnTo>
                <a:lnTo>
                  <a:pt x="4398" y="2104"/>
                </a:lnTo>
                <a:lnTo>
                  <a:pt x="4415" y="2104"/>
                </a:lnTo>
                <a:lnTo>
                  <a:pt x="4430" y="2104"/>
                </a:lnTo>
                <a:lnTo>
                  <a:pt x="4446" y="2104"/>
                </a:lnTo>
                <a:lnTo>
                  <a:pt x="4463" y="2104"/>
                </a:lnTo>
                <a:lnTo>
                  <a:pt x="4478" y="2104"/>
                </a:lnTo>
                <a:lnTo>
                  <a:pt x="4494" y="2104"/>
                </a:lnTo>
                <a:lnTo>
                  <a:pt x="4511" y="2104"/>
                </a:lnTo>
                <a:lnTo>
                  <a:pt x="4526" y="2104"/>
                </a:lnTo>
                <a:lnTo>
                  <a:pt x="4542" y="2104"/>
                </a:lnTo>
                <a:lnTo>
                  <a:pt x="4558" y="2104"/>
                </a:lnTo>
                <a:lnTo>
                  <a:pt x="4574" y="2104"/>
                </a:lnTo>
                <a:lnTo>
                  <a:pt x="4590" y="2104"/>
                </a:lnTo>
                <a:lnTo>
                  <a:pt x="4606" y="2104"/>
                </a:lnTo>
                <a:lnTo>
                  <a:pt x="4621" y="2104"/>
                </a:lnTo>
                <a:lnTo>
                  <a:pt x="4639" y="2104"/>
                </a:lnTo>
                <a:lnTo>
                  <a:pt x="4655" y="2104"/>
                </a:lnTo>
                <a:lnTo>
                  <a:pt x="4669" y="2104"/>
                </a:lnTo>
                <a:lnTo>
                  <a:pt x="4687" y="2104"/>
                </a:lnTo>
                <a:lnTo>
                  <a:pt x="4703" y="2104"/>
                </a:lnTo>
                <a:lnTo>
                  <a:pt x="4717" y="2104"/>
                </a:lnTo>
                <a:lnTo>
                  <a:pt x="4734" y="2104"/>
                </a:lnTo>
                <a:lnTo>
                  <a:pt x="4750" y="2104"/>
                </a:lnTo>
                <a:lnTo>
                  <a:pt x="4765" y="2104"/>
                </a:lnTo>
                <a:lnTo>
                  <a:pt x="4782" y="2104"/>
                </a:lnTo>
                <a:lnTo>
                  <a:pt x="4798" y="2104"/>
                </a:lnTo>
                <a:lnTo>
                  <a:pt x="4814" y="2104"/>
                </a:lnTo>
                <a:lnTo>
                  <a:pt x="4831" y="2104"/>
                </a:lnTo>
                <a:lnTo>
                  <a:pt x="4846" y="2104"/>
                </a:lnTo>
                <a:lnTo>
                  <a:pt x="4862" y="2104"/>
                </a:lnTo>
                <a:lnTo>
                  <a:pt x="4879" y="2035"/>
                </a:lnTo>
                <a:lnTo>
                  <a:pt x="4894" y="2035"/>
                </a:lnTo>
                <a:lnTo>
                  <a:pt x="4910" y="2035"/>
                </a:lnTo>
                <a:lnTo>
                  <a:pt x="4927" y="2035"/>
                </a:lnTo>
                <a:lnTo>
                  <a:pt x="4942" y="2035"/>
                </a:lnTo>
                <a:lnTo>
                  <a:pt x="4958" y="2035"/>
                </a:lnTo>
                <a:lnTo>
                  <a:pt x="4975" y="2035"/>
                </a:lnTo>
                <a:lnTo>
                  <a:pt x="4989" y="2035"/>
                </a:lnTo>
                <a:lnTo>
                  <a:pt x="5006" y="2035"/>
                </a:lnTo>
                <a:lnTo>
                  <a:pt x="5023" y="2035"/>
                </a:lnTo>
                <a:lnTo>
                  <a:pt x="5039" y="2035"/>
                </a:lnTo>
                <a:lnTo>
                  <a:pt x="5054" y="2035"/>
                </a:lnTo>
                <a:lnTo>
                  <a:pt x="5071" y="1968"/>
                </a:lnTo>
                <a:lnTo>
                  <a:pt x="5087" y="1968"/>
                </a:lnTo>
                <a:lnTo>
                  <a:pt x="5102" y="1968"/>
                </a:lnTo>
                <a:lnTo>
                  <a:pt x="5118" y="1900"/>
                </a:lnTo>
                <a:lnTo>
                  <a:pt x="5133" y="1900"/>
                </a:lnTo>
                <a:lnTo>
                  <a:pt x="5150" y="1900"/>
                </a:lnTo>
                <a:lnTo>
                  <a:pt x="5166" y="1832"/>
                </a:lnTo>
                <a:lnTo>
                  <a:pt x="5182" y="1832"/>
                </a:lnTo>
                <a:lnTo>
                  <a:pt x="5198" y="1832"/>
                </a:lnTo>
                <a:lnTo>
                  <a:pt x="5214" y="1832"/>
                </a:lnTo>
                <a:lnTo>
                  <a:pt x="5231" y="1832"/>
                </a:lnTo>
                <a:lnTo>
                  <a:pt x="5246" y="1832"/>
                </a:lnTo>
                <a:lnTo>
                  <a:pt x="5262" y="1765"/>
                </a:lnTo>
                <a:lnTo>
                  <a:pt x="5279" y="1765"/>
                </a:lnTo>
                <a:lnTo>
                  <a:pt x="5293" y="1765"/>
                </a:lnTo>
                <a:lnTo>
                  <a:pt x="5310" y="1696"/>
                </a:lnTo>
                <a:lnTo>
                  <a:pt x="5326" y="1696"/>
                </a:lnTo>
                <a:lnTo>
                  <a:pt x="5342" y="1696"/>
                </a:lnTo>
                <a:lnTo>
                  <a:pt x="5357" y="1629"/>
                </a:lnTo>
                <a:lnTo>
                  <a:pt x="5374" y="1629"/>
                </a:lnTo>
                <a:lnTo>
                  <a:pt x="5390" y="1629"/>
                </a:lnTo>
                <a:lnTo>
                  <a:pt x="5405" y="1561"/>
                </a:lnTo>
                <a:lnTo>
                  <a:pt x="5422" y="1561"/>
                </a:lnTo>
                <a:lnTo>
                  <a:pt x="5438" y="1561"/>
                </a:lnTo>
                <a:lnTo>
                  <a:pt x="5455" y="1493"/>
                </a:lnTo>
                <a:lnTo>
                  <a:pt x="5471" y="1493"/>
                </a:lnTo>
                <a:lnTo>
                  <a:pt x="5485" y="1493"/>
                </a:lnTo>
                <a:lnTo>
                  <a:pt x="5501" y="1493"/>
                </a:lnTo>
                <a:lnTo>
                  <a:pt x="5517" y="1493"/>
                </a:lnTo>
                <a:lnTo>
                  <a:pt x="5533" y="1493"/>
                </a:lnTo>
                <a:lnTo>
                  <a:pt x="5549" y="1493"/>
                </a:lnTo>
                <a:lnTo>
                  <a:pt x="5566" y="1561"/>
                </a:lnTo>
                <a:lnTo>
                  <a:pt x="5581" y="1561"/>
                </a:lnTo>
                <a:lnTo>
                  <a:pt x="5598" y="1629"/>
                </a:lnTo>
                <a:lnTo>
                  <a:pt x="5614" y="1696"/>
                </a:lnTo>
                <a:lnTo>
                  <a:pt x="5629" y="1696"/>
                </a:lnTo>
                <a:lnTo>
                  <a:pt x="5646" y="1696"/>
                </a:lnTo>
                <a:lnTo>
                  <a:pt x="5662" y="1696"/>
                </a:lnTo>
                <a:lnTo>
                  <a:pt x="5677" y="1696"/>
                </a:lnTo>
                <a:lnTo>
                  <a:pt x="5694" y="2104"/>
                </a:lnTo>
                <a:lnTo>
                  <a:pt x="5710" y="2104"/>
                </a:lnTo>
                <a:lnTo>
                  <a:pt x="5725" y="2104"/>
                </a:lnTo>
                <a:lnTo>
                  <a:pt x="5742" y="2104"/>
                </a:lnTo>
                <a:lnTo>
                  <a:pt x="5758" y="2104"/>
                </a:lnTo>
                <a:lnTo>
                  <a:pt x="5774" y="2104"/>
                </a:lnTo>
                <a:lnTo>
                  <a:pt x="5790" y="2104"/>
                </a:lnTo>
                <a:lnTo>
                  <a:pt x="5806" y="2104"/>
                </a:lnTo>
                <a:lnTo>
                  <a:pt x="5822" y="2104"/>
                </a:lnTo>
                <a:lnTo>
                  <a:pt x="5839" y="2104"/>
                </a:lnTo>
                <a:lnTo>
                  <a:pt x="5854" y="2104"/>
                </a:lnTo>
                <a:lnTo>
                  <a:pt x="5868" y="2104"/>
                </a:lnTo>
                <a:lnTo>
                  <a:pt x="5886" y="2104"/>
                </a:lnTo>
                <a:lnTo>
                  <a:pt x="5901" y="2104"/>
                </a:lnTo>
                <a:lnTo>
                  <a:pt x="5917" y="2104"/>
                </a:lnTo>
                <a:lnTo>
                  <a:pt x="5934" y="2104"/>
                </a:lnTo>
                <a:lnTo>
                  <a:pt x="5949" y="2104"/>
                </a:lnTo>
                <a:lnTo>
                  <a:pt x="5966" y="2104"/>
                </a:lnTo>
                <a:lnTo>
                  <a:pt x="5982" y="2104"/>
                </a:lnTo>
                <a:lnTo>
                  <a:pt x="5997" y="2104"/>
                </a:lnTo>
                <a:lnTo>
                  <a:pt x="6014" y="2104"/>
                </a:lnTo>
                <a:lnTo>
                  <a:pt x="6030" y="2104"/>
                </a:lnTo>
                <a:lnTo>
                  <a:pt x="6046" y="2104"/>
                </a:lnTo>
                <a:lnTo>
                  <a:pt x="6061" y="2104"/>
                </a:lnTo>
                <a:lnTo>
                  <a:pt x="6078" y="2035"/>
                </a:lnTo>
                <a:lnTo>
                  <a:pt x="6093" y="2035"/>
                </a:lnTo>
                <a:lnTo>
                  <a:pt x="6109" y="1900"/>
                </a:lnTo>
                <a:lnTo>
                  <a:pt x="6126" y="1696"/>
                </a:lnTo>
                <a:lnTo>
                  <a:pt x="6142" y="1493"/>
                </a:lnTo>
                <a:lnTo>
                  <a:pt x="6157" y="1493"/>
                </a:lnTo>
                <a:lnTo>
                  <a:pt x="6174" y="1289"/>
                </a:lnTo>
                <a:lnTo>
                  <a:pt x="6190" y="1289"/>
                </a:lnTo>
                <a:lnTo>
                  <a:pt x="6206" y="1087"/>
                </a:lnTo>
                <a:lnTo>
                  <a:pt x="6222" y="950"/>
                </a:lnTo>
              </a:path>
            </a:pathLst>
          </a:custGeom>
          <a:noFill/>
          <a:ln w="50800"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63" name="Y Axis">
            <a:extLst>
              <a:ext uri="{FF2B5EF4-FFF2-40B4-BE49-F238E27FC236}">
                <a16:creationId xmlns:a16="http://schemas.microsoft.com/office/drawing/2014/main" id="{CF9D55B1-2B8D-41DE-971F-56DD62B27191}"/>
              </a:ext>
            </a:extLst>
          </p:cNvPr>
          <p:cNvGrpSpPr/>
          <p:nvPr/>
        </p:nvGrpSpPr>
        <p:grpSpPr>
          <a:xfrm>
            <a:off x="714375" y="1498600"/>
            <a:ext cx="214313" cy="4140200"/>
            <a:chOff x="714375" y="1498600"/>
            <a:chExt cx="214313" cy="4140200"/>
          </a:xfrm>
        </p:grpSpPr>
        <p:sp>
          <p:nvSpPr>
            <p:cNvPr id="31" name="Rectangle 21">
              <a:extLst>
                <a:ext uri="{FF2B5EF4-FFF2-40B4-BE49-F238E27FC236}">
                  <a16:creationId xmlns:a16="http://schemas.microsoft.com/office/drawing/2014/main" id="{2189CC19-83D7-4CCE-BDD0-217883B5A681}"/>
                </a:ext>
              </a:extLst>
            </p:cNvPr>
            <p:cNvSpPr>
              <a:spLocks noChangeArrowheads="1"/>
            </p:cNvSpPr>
            <p:nvPr/>
          </p:nvSpPr>
          <p:spPr bwMode="auto">
            <a:xfrm>
              <a:off x="714375" y="5378450"/>
              <a:ext cx="200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22">
              <a:extLst>
                <a:ext uri="{FF2B5EF4-FFF2-40B4-BE49-F238E27FC236}">
                  <a16:creationId xmlns:a16="http://schemas.microsoft.com/office/drawing/2014/main" id="{520EBEE1-65E0-4EAB-BDBB-EB874917F433}"/>
                </a:ext>
              </a:extLst>
            </p:cNvPr>
            <p:cNvSpPr>
              <a:spLocks noChangeArrowheads="1"/>
            </p:cNvSpPr>
            <p:nvPr/>
          </p:nvSpPr>
          <p:spPr bwMode="auto">
            <a:xfrm>
              <a:off x="714375" y="4945063"/>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3">
              <a:extLst>
                <a:ext uri="{FF2B5EF4-FFF2-40B4-BE49-F238E27FC236}">
                  <a16:creationId xmlns:a16="http://schemas.microsoft.com/office/drawing/2014/main" id="{AD894567-3515-4804-A791-12D6BED1DD38}"/>
                </a:ext>
              </a:extLst>
            </p:cNvPr>
            <p:cNvSpPr>
              <a:spLocks noChangeArrowheads="1"/>
            </p:cNvSpPr>
            <p:nvPr/>
          </p:nvSpPr>
          <p:spPr bwMode="auto">
            <a:xfrm>
              <a:off x="714375" y="4514850"/>
              <a:ext cx="200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2</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4" name="Rectangle 24">
              <a:extLst>
                <a:ext uri="{FF2B5EF4-FFF2-40B4-BE49-F238E27FC236}">
                  <a16:creationId xmlns:a16="http://schemas.microsoft.com/office/drawing/2014/main" id="{8477C961-998B-4BF5-AFE2-27CF7D543CCA}"/>
                </a:ext>
              </a:extLst>
            </p:cNvPr>
            <p:cNvSpPr>
              <a:spLocks noChangeArrowheads="1"/>
            </p:cNvSpPr>
            <p:nvPr/>
          </p:nvSpPr>
          <p:spPr bwMode="auto">
            <a:xfrm>
              <a:off x="714375" y="4086225"/>
              <a:ext cx="200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3</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6" name="Rectangle 25">
              <a:extLst>
                <a:ext uri="{FF2B5EF4-FFF2-40B4-BE49-F238E27FC236}">
                  <a16:creationId xmlns:a16="http://schemas.microsoft.com/office/drawing/2014/main" id="{8C32FAF9-E47D-43DA-93E6-52DF25383077}"/>
                </a:ext>
              </a:extLst>
            </p:cNvPr>
            <p:cNvSpPr>
              <a:spLocks noChangeArrowheads="1"/>
            </p:cNvSpPr>
            <p:nvPr/>
          </p:nvSpPr>
          <p:spPr bwMode="auto">
            <a:xfrm>
              <a:off x="714375" y="3652838"/>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4</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7" name="Rectangle 26">
              <a:extLst>
                <a:ext uri="{FF2B5EF4-FFF2-40B4-BE49-F238E27FC236}">
                  <a16:creationId xmlns:a16="http://schemas.microsoft.com/office/drawing/2014/main" id="{463181AB-4552-46D9-905B-CE6C8194B454}"/>
                </a:ext>
              </a:extLst>
            </p:cNvPr>
            <p:cNvSpPr>
              <a:spLocks noChangeArrowheads="1"/>
            </p:cNvSpPr>
            <p:nvPr/>
          </p:nvSpPr>
          <p:spPr bwMode="auto">
            <a:xfrm>
              <a:off x="714375" y="3224213"/>
              <a:ext cx="200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8" name="Rectangle 27">
              <a:extLst>
                <a:ext uri="{FF2B5EF4-FFF2-40B4-BE49-F238E27FC236}">
                  <a16:creationId xmlns:a16="http://schemas.microsoft.com/office/drawing/2014/main" id="{6A6E14D7-1233-4FD5-8AB4-6E9593523271}"/>
                </a:ext>
              </a:extLst>
            </p:cNvPr>
            <p:cNvSpPr>
              <a:spLocks noChangeArrowheads="1"/>
            </p:cNvSpPr>
            <p:nvPr/>
          </p:nvSpPr>
          <p:spPr bwMode="auto">
            <a:xfrm>
              <a:off x="714375" y="2794000"/>
              <a:ext cx="200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6</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9" name="Rectangle 28">
              <a:extLst>
                <a:ext uri="{FF2B5EF4-FFF2-40B4-BE49-F238E27FC236}">
                  <a16:creationId xmlns:a16="http://schemas.microsoft.com/office/drawing/2014/main" id="{8D47C034-6841-47A0-A628-3C924ED9F19D}"/>
                </a:ext>
              </a:extLst>
            </p:cNvPr>
            <p:cNvSpPr>
              <a:spLocks noChangeArrowheads="1"/>
            </p:cNvSpPr>
            <p:nvPr/>
          </p:nvSpPr>
          <p:spPr bwMode="auto">
            <a:xfrm>
              <a:off x="714375" y="2360613"/>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7</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0" name="Rectangle 29">
              <a:extLst>
                <a:ext uri="{FF2B5EF4-FFF2-40B4-BE49-F238E27FC236}">
                  <a16:creationId xmlns:a16="http://schemas.microsoft.com/office/drawing/2014/main" id="{E27E1A33-5563-4E72-BB3E-0D23CC51E889}"/>
                </a:ext>
              </a:extLst>
            </p:cNvPr>
            <p:cNvSpPr>
              <a:spLocks noChangeArrowheads="1"/>
            </p:cNvSpPr>
            <p:nvPr/>
          </p:nvSpPr>
          <p:spPr bwMode="auto">
            <a:xfrm>
              <a:off x="714375" y="1931988"/>
              <a:ext cx="200025"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41" name="Rectangle 30">
              <a:extLst>
                <a:ext uri="{FF2B5EF4-FFF2-40B4-BE49-F238E27FC236}">
                  <a16:creationId xmlns:a16="http://schemas.microsoft.com/office/drawing/2014/main" id="{EE6B0A76-0964-40A1-8F90-5B6C34CDBB2B}"/>
                </a:ext>
              </a:extLst>
            </p:cNvPr>
            <p:cNvSpPr>
              <a:spLocks noChangeArrowheads="1"/>
            </p:cNvSpPr>
            <p:nvPr/>
          </p:nvSpPr>
          <p:spPr bwMode="auto">
            <a:xfrm>
              <a:off x="714375" y="1498600"/>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a:ln>
                    <a:noFill/>
                  </a:ln>
                  <a:solidFill>
                    <a:srgbClr val="FFFFFF"/>
                  </a:solidFill>
                  <a:effectLst/>
                  <a:latin typeface="Roboto" panose="02000000000000000000" pitchFamily="2" charset="0"/>
                </a:rPr>
                <a:t>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62" name="X Axis">
            <a:extLst>
              <a:ext uri="{FF2B5EF4-FFF2-40B4-BE49-F238E27FC236}">
                <a16:creationId xmlns:a16="http://schemas.microsoft.com/office/drawing/2014/main" id="{AF1C2AA6-CF25-406C-A961-EC6D9CA9197C}"/>
              </a:ext>
            </a:extLst>
          </p:cNvPr>
          <p:cNvGrpSpPr/>
          <p:nvPr/>
        </p:nvGrpSpPr>
        <p:grpSpPr>
          <a:xfrm>
            <a:off x="704850" y="5607050"/>
            <a:ext cx="10484747" cy="215444"/>
            <a:chOff x="704850" y="5607050"/>
            <a:chExt cx="10484747" cy="215444"/>
          </a:xfrm>
        </p:grpSpPr>
        <p:sp>
          <p:nvSpPr>
            <p:cNvPr id="42" name="Rectangle 31">
              <a:extLst>
                <a:ext uri="{FF2B5EF4-FFF2-40B4-BE49-F238E27FC236}">
                  <a16:creationId xmlns:a16="http://schemas.microsoft.com/office/drawing/2014/main" id="{FE7EFDD0-6156-421F-A553-8C868B719AF8}"/>
                </a:ext>
              </a:extLst>
            </p:cNvPr>
            <p:cNvSpPr>
              <a:spLocks noChangeArrowheads="1"/>
            </p:cNvSpPr>
            <p:nvPr/>
          </p:nvSpPr>
          <p:spPr bwMode="auto">
            <a:xfrm>
              <a:off x="704850"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‘90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32">
              <a:extLst>
                <a:ext uri="{FF2B5EF4-FFF2-40B4-BE49-F238E27FC236}">
                  <a16:creationId xmlns:a16="http://schemas.microsoft.com/office/drawing/2014/main" id="{7CA6FCC2-9D30-4B9B-B407-1DC10B23228B}"/>
                </a:ext>
              </a:extLst>
            </p:cNvPr>
            <p:cNvSpPr>
              <a:spLocks noChangeArrowheads="1"/>
            </p:cNvSpPr>
            <p:nvPr/>
          </p:nvSpPr>
          <p:spPr bwMode="auto">
            <a:xfrm>
              <a:off x="1463675"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‘92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4" name="Rectangle 33">
              <a:extLst>
                <a:ext uri="{FF2B5EF4-FFF2-40B4-BE49-F238E27FC236}">
                  <a16:creationId xmlns:a16="http://schemas.microsoft.com/office/drawing/2014/main" id="{E7E6425B-C88B-4D08-8B9A-73DB1D5ED59A}"/>
                </a:ext>
              </a:extLst>
            </p:cNvPr>
            <p:cNvSpPr>
              <a:spLocks noChangeArrowheads="1"/>
            </p:cNvSpPr>
            <p:nvPr/>
          </p:nvSpPr>
          <p:spPr bwMode="auto">
            <a:xfrm>
              <a:off x="2228850"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‘95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5" name="Rectangle 34">
              <a:extLst>
                <a:ext uri="{FF2B5EF4-FFF2-40B4-BE49-F238E27FC236}">
                  <a16:creationId xmlns:a16="http://schemas.microsoft.com/office/drawing/2014/main" id="{09A6B00C-7FEF-4603-85C0-3F663B71F72E}"/>
                </a:ext>
              </a:extLst>
            </p:cNvPr>
            <p:cNvSpPr>
              <a:spLocks noChangeArrowheads="1"/>
            </p:cNvSpPr>
            <p:nvPr/>
          </p:nvSpPr>
          <p:spPr bwMode="auto">
            <a:xfrm>
              <a:off x="2987675"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‘97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6" name="Rectangle 35">
              <a:extLst>
                <a:ext uri="{FF2B5EF4-FFF2-40B4-BE49-F238E27FC236}">
                  <a16:creationId xmlns:a16="http://schemas.microsoft.com/office/drawing/2014/main" id="{F1DDA20B-0D23-443F-849E-BD66B67FF06B}"/>
                </a:ext>
              </a:extLst>
            </p:cNvPr>
            <p:cNvSpPr>
              <a:spLocks noChangeArrowheads="1"/>
            </p:cNvSpPr>
            <p:nvPr/>
          </p:nvSpPr>
          <p:spPr bwMode="auto">
            <a:xfrm>
              <a:off x="3752850"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7" name="Rectangle 36">
              <a:extLst>
                <a:ext uri="{FF2B5EF4-FFF2-40B4-BE49-F238E27FC236}">
                  <a16:creationId xmlns:a16="http://schemas.microsoft.com/office/drawing/2014/main" id="{F4B33F7C-6A88-4CF8-A439-118D7F5F2432}"/>
                </a:ext>
              </a:extLst>
            </p:cNvPr>
            <p:cNvSpPr>
              <a:spLocks noChangeArrowheads="1"/>
            </p:cNvSpPr>
            <p:nvPr/>
          </p:nvSpPr>
          <p:spPr bwMode="auto">
            <a:xfrm>
              <a:off x="4510088"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‘02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Rectangle 37">
              <a:extLst>
                <a:ext uri="{FF2B5EF4-FFF2-40B4-BE49-F238E27FC236}">
                  <a16:creationId xmlns:a16="http://schemas.microsoft.com/office/drawing/2014/main" id="{1F2F02C1-9740-405A-B285-4476A4A896B3}"/>
                </a:ext>
              </a:extLst>
            </p:cNvPr>
            <p:cNvSpPr>
              <a:spLocks noChangeArrowheads="1"/>
            </p:cNvSpPr>
            <p:nvPr/>
          </p:nvSpPr>
          <p:spPr bwMode="auto">
            <a:xfrm>
              <a:off x="5275263"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9" name="Rectangle 38">
              <a:extLst>
                <a:ext uri="{FF2B5EF4-FFF2-40B4-BE49-F238E27FC236}">
                  <a16:creationId xmlns:a16="http://schemas.microsoft.com/office/drawing/2014/main" id="{81540572-F6C6-4788-8E23-0D954B1B3658}"/>
                </a:ext>
              </a:extLst>
            </p:cNvPr>
            <p:cNvSpPr>
              <a:spLocks noChangeArrowheads="1"/>
            </p:cNvSpPr>
            <p:nvPr/>
          </p:nvSpPr>
          <p:spPr bwMode="auto">
            <a:xfrm>
              <a:off x="6034088"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‘07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0" name="Rectangle 39">
              <a:extLst>
                <a:ext uri="{FF2B5EF4-FFF2-40B4-BE49-F238E27FC236}">
                  <a16:creationId xmlns:a16="http://schemas.microsoft.com/office/drawing/2014/main" id="{47A123CB-41F1-4D39-A182-C9027D5FF25B}"/>
                </a:ext>
              </a:extLst>
            </p:cNvPr>
            <p:cNvSpPr>
              <a:spLocks noChangeArrowheads="1"/>
            </p:cNvSpPr>
            <p:nvPr/>
          </p:nvSpPr>
          <p:spPr bwMode="auto">
            <a:xfrm>
              <a:off x="6799263"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1" name="Rectangle 40">
              <a:extLst>
                <a:ext uri="{FF2B5EF4-FFF2-40B4-BE49-F238E27FC236}">
                  <a16:creationId xmlns:a16="http://schemas.microsoft.com/office/drawing/2014/main" id="{570F299D-1736-4437-9E53-76BBF545822E}"/>
                </a:ext>
              </a:extLst>
            </p:cNvPr>
            <p:cNvSpPr>
              <a:spLocks noChangeArrowheads="1"/>
            </p:cNvSpPr>
            <p:nvPr/>
          </p:nvSpPr>
          <p:spPr bwMode="auto">
            <a:xfrm>
              <a:off x="7558088"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2" name="Rectangle 41">
              <a:extLst>
                <a:ext uri="{FF2B5EF4-FFF2-40B4-BE49-F238E27FC236}">
                  <a16:creationId xmlns:a16="http://schemas.microsoft.com/office/drawing/2014/main" id="{76C5F75E-FEF6-4ED3-9588-B28E902C9D2F}"/>
                </a:ext>
              </a:extLst>
            </p:cNvPr>
            <p:cNvSpPr>
              <a:spLocks noChangeArrowheads="1"/>
            </p:cNvSpPr>
            <p:nvPr/>
          </p:nvSpPr>
          <p:spPr bwMode="auto">
            <a:xfrm>
              <a:off x="8321675"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3" name="Rectangle 42">
              <a:extLst>
                <a:ext uri="{FF2B5EF4-FFF2-40B4-BE49-F238E27FC236}">
                  <a16:creationId xmlns:a16="http://schemas.microsoft.com/office/drawing/2014/main" id="{63F487E4-DFE1-4C60-9F1C-84BB9E2CA7C3}"/>
                </a:ext>
              </a:extLst>
            </p:cNvPr>
            <p:cNvSpPr>
              <a:spLocks noChangeArrowheads="1"/>
            </p:cNvSpPr>
            <p:nvPr/>
          </p:nvSpPr>
          <p:spPr bwMode="auto">
            <a:xfrm>
              <a:off x="9080500"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‘17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4" name="Rectangle 43">
              <a:extLst>
                <a:ext uri="{FF2B5EF4-FFF2-40B4-BE49-F238E27FC236}">
                  <a16:creationId xmlns:a16="http://schemas.microsoft.com/office/drawing/2014/main" id="{EEDECD73-223A-46A1-8068-27F3C62CCD97}"/>
                </a:ext>
              </a:extLst>
            </p:cNvPr>
            <p:cNvSpPr>
              <a:spLocks noChangeArrowheads="1"/>
            </p:cNvSpPr>
            <p:nvPr/>
          </p:nvSpPr>
          <p:spPr bwMode="auto">
            <a:xfrm>
              <a:off x="9845675" y="5607050"/>
              <a:ext cx="5770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Jun ‘20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5" name="Rectangle 44">
              <a:extLst>
                <a:ext uri="{FF2B5EF4-FFF2-40B4-BE49-F238E27FC236}">
                  <a16:creationId xmlns:a16="http://schemas.microsoft.com/office/drawing/2014/main" id="{51DE6585-F516-4A78-B16D-2B1C52543463}"/>
                </a:ext>
              </a:extLst>
            </p:cNvPr>
            <p:cNvSpPr>
              <a:spLocks noChangeArrowheads="1"/>
            </p:cNvSpPr>
            <p:nvPr/>
          </p:nvSpPr>
          <p:spPr bwMode="auto">
            <a:xfrm>
              <a:off x="10604500" y="5607050"/>
              <a:ext cx="5850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FFFFFF"/>
                  </a:solidFill>
                  <a:effectLst/>
                  <a:latin typeface="Roboto" panose="02000000000000000000" pitchFamily="2" charset="0"/>
                </a:rPr>
                <a:t>Dec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1" name="10 Yr">
            <a:extLst>
              <a:ext uri="{FF2B5EF4-FFF2-40B4-BE49-F238E27FC236}">
                <a16:creationId xmlns:a16="http://schemas.microsoft.com/office/drawing/2014/main" id="{541ED2D9-9673-45A7-A142-A269145AD043}"/>
              </a:ext>
            </a:extLst>
          </p:cNvPr>
          <p:cNvGrpSpPr/>
          <p:nvPr/>
        </p:nvGrpSpPr>
        <p:grpSpPr>
          <a:xfrm>
            <a:off x="4757738" y="5929313"/>
            <a:ext cx="1281370" cy="184666"/>
            <a:chOff x="4757738" y="5929313"/>
            <a:chExt cx="1281370" cy="184666"/>
          </a:xfrm>
        </p:grpSpPr>
        <p:sp>
          <p:nvSpPr>
            <p:cNvPr id="56" name="Line 45">
              <a:extLst>
                <a:ext uri="{FF2B5EF4-FFF2-40B4-BE49-F238E27FC236}">
                  <a16:creationId xmlns:a16="http://schemas.microsoft.com/office/drawing/2014/main" id="{0BE5F369-0A29-4969-9E00-DBEA9B9611F3}"/>
                </a:ext>
              </a:extLst>
            </p:cNvPr>
            <p:cNvSpPr>
              <a:spLocks noChangeShapeType="1"/>
            </p:cNvSpPr>
            <p:nvPr/>
          </p:nvSpPr>
          <p:spPr bwMode="auto">
            <a:xfrm>
              <a:off x="4757738" y="6029325"/>
              <a:ext cx="242888" cy="0"/>
            </a:xfrm>
            <a:prstGeom prst="line">
              <a:avLst/>
            </a:prstGeom>
            <a:noFill/>
            <a:ln w="50800"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Rectangle 46">
              <a:extLst>
                <a:ext uri="{FF2B5EF4-FFF2-40B4-BE49-F238E27FC236}">
                  <a16:creationId xmlns:a16="http://schemas.microsoft.com/office/drawing/2014/main" id="{EFCA2DDD-2266-43C0-BEA3-4EACE4A03159}"/>
                </a:ext>
              </a:extLst>
            </p:cNvPr>
            <p:cNvSpPr>
              <a:spLocks noChangeArrowheads="1"/>
            </p:cNvSpPr>
            <p:nvPr/>
          </p:nvSpPr>
          <p:spPr bwMode="auto">
            <a:xfrm>
              <a:off x="5027613" y="5929313"/>
              <a:ext cx="10114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10-yr Treasury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60" name="Fed Funds">
            <a:extLst>
              <a:ext uri="{FF2B5EF4-FFF2-40B4-BE49-F238E27FC236}">
                <a16:creationId xmlns:a16="http://schemas.microsoft.com/office/drawing/2014/main" id="{85BEA3F9-86ED-4216-8AE5-BF6FBCD8190B}"/>
              </a:ext>
            </a:extLst>
          </p:cNvPr>
          <p:cNvGrpSpPr/>
          <p:nvPr/>
        </p:nvGrpSpPr>
        <p:grpSpPr>
          <a:xfrm>
            <a:off x="6180138" y="5929313"/>
            <a:ext cx="1021684" cy="184666"/>
            <a:chOff x="6180138" y="5929313"/>
            <a:chExt cx="1021684" cy="184666"/>
          </a:xfrm>
        </p:grpSpPr>
        <p:sp>
          <p:nvSpPr>
            <p:cNvPr id="58" name="Line 47">
              <a:extLst>
                <a:ext uri="{FF2B5EF4-FFF2-40B4-BE49-F238E27FC236}">
                  <a16:creationId xmlns:a16="http://schemas.microsoft.com/office/drawing/2014/main" id="{3552B450-AFE5-4973-98C7-CF19A632690F}"/>
                </a:ext>
              </a:extLst>
            </p:cNvPr>
            <p:cNvSpPr>
              <a:spLocks noChangeShapeType="1"/>
            </p:cNvSpPr>
            <p:nvPr/>
          </p:nvSpPr>
          <p:spPr bwMode="auto">
            <a:xfrm>
              <a:off x="6180138" y="6029325"/>
              <a:ext cx="242888" cy="0"/>
            </a:xfrm>
            <a:prstGeom prst="line">
              <a:avLst/>
            </a:prstGeom>
            <a:noFill/>
            <a:ln w="50800"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Rectangle 48">
              <a:extLst>
                <a:ext uri="{FF2B5EF4-FFF2-40B4-BE49-F238E27FC236}">
                  <a16:creationId xmlns:a16="http://schemas.microsoft.com/office/drawing/2014/main" id="{4C62B6B2-32B0-449F-86E6-742FC6E476E5}"/>
                </a:ext>
              </a:extLst>
            </p:cNvPr>
            <p:cNvSpPr>
              <a:spLocks noChangeArrowheads="1"/>
            </p:cNvSpPr>
            <p:nvPr/>
          </p:nvSpPr>
          <p:spPr bwMode="auto">
            <a:xfrm>
              <a:off x="6450013" y="5929313"/>
              <a:ext cx="7518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Fed Funds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Financial Markets: Fixed Income</a:t>
            </a:r>
          </a:p>
        </p:txBody>
      </p:sp>
      <p:cxnSp>
        <p:nvCxnSpPr>
          <p:cNvPr id="65" name="Gray Arrow">
            <a:extLst>
              <a:ext uri="{FF2B5EF4-FFF2-40B4-BE49-F238E27FC236}">
                <a16:creationId xmlns:a16="http://schemas.microsoft.com/office/drawing/2014/main" id="{0495EEB1-9427-4379-9756-B9FD0F09CBD5}"/>
              </a:ext>
            </a:extLst>
          </p:cNvPr>
          <p:cNvCxnSpPr>
            <a:cxnSpLocks/>
            <a:stCxn id="64" idx="1"/>
          </p:cNvCxnSpPr>
          <p:nvPr/>
        </p:nvCxnSpPr>
        <p:spPr>
          <a:xfrm flipH="1">
            <a:off x="4329931" y="2317274"/>
            <a:ext cx="1400005" cy="33528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Gray Arrow">
            <a:extLst>
              <a:ext uri="{FF2B5EF4-FFF2-40B4-BE49-F238E27FC236}">
                <a16:creationId xmlns:a16="http://schemas.microsoft.com/office/drawing/2014/main" id="{D8CAABD7-97DC-4573-A352-126EF5B88E3C}"/>
              </a:ext>
            </a:extLst>
          </p:cNvPr>
          <p:cNvCxnSpPr>
            <a:cxnSpLocks/>
          </p:cNvCxnSpPr>
          <p:nvPr/>
        </p:nvCxnSpPr>
        <p:spPr>
          <a:xfrm flipH="1">
            <a:off x="6078538" y="2652554"/>
            <a:ext cx="101600" cy="401796"/>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7" name="Gray Arrow">
            <a:extLst>
              <a:ext uri="{FF2B5EF4-FFF2-40B4-BE49-F238E27FC236}">
                <a16:creationId xmlns:a16="http://schemas.microsoft.com/office/drawing/2014/main" id="{3019C470-6CDE-426F-A53C-03D000EBB59D}"/>
              </a:ext>
            </a:extLst>
          </p:cNvPr>
          <p:cNvCxnSpPr>
            <a:cxnSpLocks/>
          </p:cNvCxnSpPr>
          <p:nvPr/>
        </p:nvCxnSpPr>
        <p:spPr>
          <a:xfrm>
            <a:off x="7558088" y="2317274"/>
            <a:ext cx="2004201" cy="1768951"/>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4" name="Missed Opportunity">
            <a:extLst>
              <a:ext uri="{FF2B5EF4-FFF2-40B4-BE49-F238E27FC236}">
                <a16:creationId xmlns:a16="http://schemas.microsoft.com/office/drawing/2014/main" id="{9C9E8024-55A3-43DA-8384-C92CC1ED3272}"/>
              </a:ext>
            </a:extLst>
          </p:cNvPr>
          <p:cNvGraphicFramePr>
            <a:graphicFrameLocks noGrp="1"/>
          </p:cNvGraphicFramePr>
          <p:nvPr>
            <p:extLst>
              <p:ext uri="{D42A27DB-BD31-4B8C-83A1-F6EECF244321}">
                <p14:modId xmlns:p14="http://schemas.microsoft.com/office/powerpoint/2010/main" val="393168100"/>
              </p:ext>
            </p:extLst>
          </p:nvPr>
        </p:nvGraphicFramePr>
        <p:xfrm>
          <a:off x="5729936" y="1981994"/>
          <a:ext cx="1967204" cy="670560"/>
        </p:xfrm>
        <a:graphic>
          <a:graphicData uri="http://schemas.openxmlformats.org/drawingml/2006/table">
            <a:tbl>
              <a:tblPr firstRow="1" bandRow="1">
                <a:effectLst/>
              </a:tblPr>
              <a:tblGrid>
                <a:gridCol w="1967204">
                  <a:extLst>
                    <a:ext uri="{9D8B030D-6E8A-4147-A177-3AD203B41FA5}">
                      <a16:colId xmlns:a16="http://schemas.microsoft.com/office/drawing/2014/main" val="2480076844"/>
                    </a:ext>
                  </a:extLst>
                </a:gridCol>
              </a:tblGrid>
              <a:tr h="0">
                <a:tc>
                  <a:txBody>
                    <a:bodyPr/>
                    <a:lstStyle/>
                    <a:p>
                      <a:pPr algn="ctr"/>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17947831"/>
                  </a:ext>
                </a:extLst>
              </a:tr>
              <a:tr h="35329">
                <a:tc>
                  <a:txBody>
                    <a:bodyPr/>
                    <a:lstStyle/>
                    <a:p>
                      <a:pPr algn="ctr"/>
                      <a:r>
                        <a:rPr lang="en-US" sz="1700" b="1" dirty="0">
                          <a:solidFill>
                            <a:schemeClr val="bg1"/>
                          </a:solidFill>
                        </a:rPr>
                        <a:t>Rate Peaks Near End of Fed Cycles</a:t>
                      </a:r>
                    </a:p>
                  </a:txBody>
                  <a:tcPr marT="0" marB="0"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2739289196"/>
                  </a:ext>
                </a:extLst>
              </a:tr>
              <a:tr h="0">
                <a:tc>
                  <a:txBody>
                    <a:bodyPr/>
                    <a:lstStyle/>
                    <a:p>
                      <a:pPr algn="ctr"/>
                      <a:endParaRPr lang="en-US" sz="500" dirty="0">
                        <a:solidFill>
                          <a:schemeClr val="bg1"/>
                        </a:solidFill>
                      </a:endParaRPr>
                    </a:p>
                  </a:txBody>
                  <a:tcPr marT="0" marB="0">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320712292"/>
                  </a:ext>
                </a:extLst>
              </a:tr>
            </a:tbl>
          </a:graphicData>
        </a:graphic>
      </p:graphicFrame>
    </p:spTree>
    <p:extLst>
      <p:ext uri="{BB962C8B-B14F-4D97-AF65-F5344CB8AC3E}">
        <p14:creationId xmlns:p14="http://schemas.microsoft.com/office/powerpoint/2010/main" val="338197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8" fill="hold" nodeType="withEffect">
                                  <p:stCondLst>
                                    <p:cond delay="0"/>
                                  </p:stCondLst>
                                  <p:childTnLst>
                                    <p:set>
                                      <p:cBhvr>
                                        <p:cTn id="18" dur="1" fill="hold">
                                          <p:stCondLst>
                                            <p:cond delay="0"/>
                                          </p:stCondLst>
                                        </p:cTn>
                                        <p:tgtEl>
                                          <p:spTgt spid="8192"/>
                                        </p:tgtEl>
                                        <p:attrNameLst>
                                          <p:attrName>style.visibility</p:attrName>
                                        </p:attrNameLst>
                                      </p:cBhvr>
                                      <p:to>
                                        <p:strVal val="visible"/>
                                      </p:to>
                                    </p:set>
                                    <p:animEffect transition="in" filter="wipe(left)">
                                      <p:cBhvr>
                                        <p:cTn id="19" dur="500"/>
                                        <p:tgtEl>
                                          <p:spTgt spid="8192"/>
                                        </p:tgtEl>
                                      </p:cBhvr>
                                    </p:animEffect>
                                  </p:childTnLst>
                                </p:cTn>
                              </p:par>
                              <p:par>
                                <p:cTn id="20" presetID="22" presetClass="entr" presetSubtype="4"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wipe(down)">
                                      <p:cBhvr>
                                        <p:cTn id="22" dur="500"/>
                                        <p:tgtEl>
                                          <p:spTgt spid="63"/>
                                        </p:tgtEl>
                                      </p:cBhvr>
                                    </p:animEffect>
                                  </p:childTnLst>
                                </p:cTn>
                              </p:par>
                              <p:par>
                                <p:cTn id="23" presetID="22" presetClass="entr" presetSubtype="4" fill="hold" nodeType="withEffect">
                                  <p:stCondLst>
                                    <p:cond delay="0"/>
                                  </p:stCondLst>
                                  <p:childTnLst>
                                    <p:set>
                                      <p:cBhvr>
                                        <p:cTn id="24" dur="1" fill="hold">
                                          <p:stCondLst>
                                            <p:cond delay="0"/>
                                          </p:stCondLst>
                                        </p:cTn>
                                        <p:tgtEl>
                                          <p:spTgt spid="8193"/>
                                        </p:tgtEl>
                                        <p:attrNameLst>
                                          <p:attrName>style.visibility</p:attrName>
                                        </p:attrNameLst>
                                      </p:cBhvr>
                                      <p:to>
                                        <p:strVal val="visible"/>
                                      </p:to>
                                    </p:set>
                                    <p:animEffect transition="in" filter="wipe(down)">
                                      <p:cBhvr>
                                        <p:cTn id="25" dur="500"/>
                                        <p:tgtEl>
                                          <p:spTgt spid="8193"/>
                                        </p:tgtEl>
                                      </p:cBhvr>
                                    </p:animEffect>
                                  </p:childTnLst>
                                </p:cTn>
                              </p:par>
                              <p:par>
                                <p:cTn id="26" presetID="22" presetClass="entr" presetSubtype="8" fill="hold"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left)">
                                      <p:cBhvr>
                                        <p:cTn id="28" dur="500"/>
                                        <p:tgtEl>
                                          <p:spTgt spid="62"/>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wipe(left)">
                                      <p:cBhvr>
                                        <p:cTn id="32" dur="500"/>
                                        <p:tgtEl>
                                          <p:spTgt spid="29"/>
                                        </p:tgtEl>
                                      </p:cBhvr>
                                    </p:animEffect>
                                  </p:childTnLst>
                                </p:cTn>
                              </p:par>
                              <p:par>
                                <p:cTn id="33" presetID="10"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fade">
                                      <p:cBhvr>
                                        <p:cTn id="35" dur="500"/>
                                        <p:tgtEl>
                                          <p:spTgt spid="61"/>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ipe(left)">
                                      <p:cBhvr>
                                        <p:cTn id="44" dur="500"/>
                                        <p:tgtEl>
                                          <p:spTgt spid="30"/>
                                        </p:tgtEl>
                                      </p:cBhvr>
                                    </p:animEffect>
                                  </p:childTnLst>
                                </p:cTn>
                              </p:par>
                              <p:par>
                                <p:cTn id="45" presetID="10" presetClass="entr" presetSubtype="0" fill="hold" nodeType="withEffect">
                                  <p:stCondLst>
                                    <p:cond delay="0"/>
                                  </p:stCondLst>
                                  <p:childTnLst>
                                    <p:set>
                                      <p:cBhvr>
                                        <p:cTn id="46" dur="1" fill="hold">
                                          <p:stCondLst>
                                            <p:cond delay="0"/>
                                          </p:stCondLst>
                                        </p:cTn>
                                        <p:tgtEl>
                                          <p:spTgt spid="60"/>
                                        </p:tgtEl>
                                        <p:attrNameLst>
                                          <p:attrName>style.visibility</p:attrName>
                                        </p:attrNameLst>
                                      </p:cBhvr>
                                      <p:to>
                                        <p:strVal val="visible"/>
                                      </p:to>
                                    </p:set>
                                    <p:animEffect transition="in" filter="fade">
                                      <p:cBhvr>
                                        <p:cTn id="47" dur="500"/>
                                        <p:tgtEl>
                                          <p:spTgt spid="60"/>
                                        </p:tgtEl>
                                      </p:cBhvr>
                                    </p:animEffect>
                                  </p:childTnLst>
                                </p:cTn>
                              </p:par>
                            </p:childTnLst>
                          </p:cTn>
                        </p:par>
                        <p:par>
                          <p:cTn id="48" fill="hold">
                            <p:stCondLst>
                              <p:cond delay="500"/>
                            </p:stCondLst>
                            <p:childTnLst>
                              <p:par>
                                <p:cTn id="49" presetID="10" presetClass="entr" presetSubtype="0"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500"/>
                                        <p:tgtEl>
                                          <p:spTgt spid="64"/>
                                        </p:tgtEl>
                                      </p:cBhvr>
                                    </p:animEffect>
                                  </p:childTnLst>
                                </p:cTn>
                              </p:par>
                              <p:par>
                                <p:cTn id="55" presetID="10"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500"/>
                                        <p:tgtEl>
                                          <p:spTgt spid="65"/>
                                        </p:tgtEl>
                                      </p:cBhvr>
                                    </p:animEffect>
                                  </p:childTnLst>
                                </p:cTn>
                              </p:par>
                              <p:par>
                                <p:cTn id="58" presetID="10" presetClass="entr" presetSubtype="0" fill="hold"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par>
                                <p:cTn id="61" presetID="10" presetClass="entr" presetSubtype="0" fill="hold" nodeType="with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P spid="11" grpId="0"/>
      <p:bldP spid="29" grpId="0" animBg="1"/>
      <p:bldP spid="3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Financial Markets: Fixed Income</a:t>
            </a:r>
          </a:p>
        </p:txBody>
      </p:sp>
      <p:sp>
        <p:nvSpPr>
          <p:cNvPr id="7" name="Y-Axis Label">
            <a:extLst>
              <a:ext uri="{FF2B5EF4-FFF2-40B4-BE49-F238E27FC236}">
                <a16:creationId xmlns:a16="http://schemas.microsoft.com/office/drawing/2014/main" id="{B194A890-336D-47C4-9C69-E0E44882DDE9}"/>
              </a:ext>
            </a:extLst>
          </p:cNvPr>
          <p:cNvSpPr/>
          <p:nvPr/>
        </p:nvSpPr>
        <p:spPr>
          <a:xfrm>
            <a:off x="1036530" y="1170685"/>
            <a:ext cx="659437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Peak in Rates?</a:t>
            </a:r>
          </a:p>
        </p:txBody>
      </p:sp>
      <p:graphicFrame>
        <p:nvGraphicFramePr>
          <p:cNvPr id="11" name="Gray Callout">
            <a:extLst>
              <a:ext uri="{FF2B5EF4-FFF2-40B4-BE49-F238E27FC236}">
                <a16:creationId xmlns:a16="http://schemas.microsoft.com/office/drawing/2014/main" id="{9369D0F4-70C4-46C5-9506-49D6341C26EA}"/>
              </a:ext>
            </a:extLst>
          </p:cNvPr>
          <p:cNvGraphicFramePr>
            <a:graphicFrameLocks noGrp="1"/>
          </p:cNvGraphicFramePr>
          <p:nvPr>
            <p:extLst>
              <p:ext uri="{D42A27DB-BD31-4B8C-83A1-F6EECF244321}">
                <p14:modId xmlns:p14="http://schemas.microsoft.com/office/powerpoint/2010/main" val="4026020079"/>
              </p:ext>
            </p:extLst>
          </p:nvPr>
        </p:nvGraphicFramePr>
        <p:xfrm>
          <a:off x="10941876" y="2384257"/>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27432">
                <a:tc>
                  <a:txBody>
                    <a:bodyPr/>
                    <a:lstStyle/>
                    <a:p>
                      <a:pPr algn="ctr"/>
                      <a:r>
                        <a:rPr lang="en-US" sz="1500" dirty="0">
                          <a:solidFill>
                            <a:schemeClr val="bg1"/>
                          </a:solidFill>
                        </a:rPr>
                        <a:t>3.88%</a:t>
                      </a: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12700" cmpd="sng">
                      <a:noFill/>
                      <a:prstDash val="soli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3" name="Blue Callout">
            <a:extLst>
              <a:ext uri="{FF2B5EF4-FFF2-40B4-BE49-F238E27FC236}">
                <a16:creationId xmlns:a16="http://schemas.microsoft.com/office/drawing/2014/main" id="{EA4C35F3-37B2-4177-B1BF-453440175480}"/>
              </a:ext>
            </a:extLst>
          </p:cNvPr>
          <p:cNvGraphicFramePr>
            <a:graphicFrameLocks noGrp="1"/>
          </p:cNvGraphicFramePr>
          <p:nvPr>
            <p:extLst>
              <p:ext uri="{D42A27DB-BD31-4B8C-83A1-F6EECF244321}">
                <p14:modId xmlns:p14="http://schemas.microsoft.com/office/powerpoint/2010/main" val="3138883411"/>
              </p:ext>
            </p:extLst>
          </p:nvPr>
        </p:nvGraphicFramePr>
        <p:xfrm>
          <a:off x="10941876" y="1887275"/>
          <a:ext cx="700750" cy="3810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28575" cap="flat" cmpd="sng" algn="ctr">
                      <a:solidFill>
                        <a:schemeClr val="accent6"/>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4.50%</a:t>
                      </a: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accent6"/>
                      </a:solidFill>
                      <a:prstDash val="solid"/>
                      <a:round/>
                      <a:headEnd type="none" w="med" len="med"/>
                      <a:tailEnd type="none" w="med" len="med"/>
                    </a:lnL>
                    <a:lnR w="28575" cap="flat" cmpd="sng" algn="ctr">
                      <a:solidFill>
                        <a:schemeClr val="accent6"/>
                      </a:solidFill>
                      <a:prstDash val="solid"/>
                      <a:round/>
                      <a:headEnd type="none" w="med" len="med"/>
                      <a:tailEnd type="none" w="med" len="med"/>
                    </a:lnR>
                    <a:lnT w="12700" cmpd="sng">
                      <a:noFill/>
                      <a:prstDash val="solid"/>
                    </a:lnT>
                    <a:lnB w="28575" cap="flat" cmpd="sng" algn="ctr">
                      <a:solidFill>
                        <a:schemeClr val="accent6"/>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pSp>
        <p:nvGrpSpPr>
          <p:cNvPr id="40" name="Gridlines">
            <a:extLst>
              <a:ext uri="{FF2B5EF4-FFF2-40B4-BE49-F238E27FC236}">
                <a16:creationId xmlns:a16="http://schemas.microsoft.com/office/drawing/2014/main" id="{572411AE-34BB-4303-958D-C4224D7BC174}"/>
              </a:ext>
            </a:extLst>
          </p:cNvPr>
          <p:cNvGrpSpPr/>
          <p:nvPr/>
        </p:nvGrpSpPr>
        <p:grpSpPr>
          <a:xfrm>
            <a:off x="1125538" y="1668463"/>
            <a:ext cx="9694862" cy="3979862"/>
            <a:chOff x="1125538" y="1668463"/>
            <a:chExt cx="9694862" cy="3979862"/>
          </a:xfrm>
        </p:grpSpPr>
        <p:sp>
          <p:nvSpPr>
            <p:cNvPr id="6" name="Freeform 5">
              <a:extLst>
                <a:ext uri="{FF2B5EF4-FFF2-40B4-BE49-F238E27FC236}">
                  <a16:creationId xmlns:a16="http://schemas.microsoft.com/office/drawing/2014/main" id="{360A6298-E608-41E4-AE17-95A93A7D4DCC}"/>
                </a:ext>
              </a:extLst>
            </p:cNvPr>
            <p:cNvSpPr>
              <a:spLocks noEditPoints="1"/>
            </p:cNvSpPr>
            <p:nvPr/>
          </p:nvSpPr>
          <p:spPr bwMode="auto">
            <a:xfrm>
              <a:off x="1125538" y="1668463"/>
              <a:ext cx="9694862" cy="3581400"/>
            </a:xfrm>
            <a:custGeom>
              <a:avLst/>
              <a:gdLst>
                <a:gd name="T0" fmla="*/ 0 w 6107"/>
                <a:gd name="T1" fmla="*/ 2256 h 2256"/>
                <a:gd name="T2" fmla="*/ 6107 w 6107"/>
                <a:gd name="T3" fmla="*/ 2256 h 2256"/>
                <a:gd name="T4" fmla="*/ 0 w 6107"/>
                <a:gd name="T5" fmla="*/ 2006 h 2256"/>
                <a:gd name="T6" fmla="*/ 6107 w 6107"/>
                <a:gd name="T7" fmla="*/ 2006 h 2256"/>
                <a:gd name="T8" fmla="*/ 0 w 6107"/>
                <a:gd name="T9" fmla="*/ 1755 h 2256"/>
                <a:gd name="T10" fmla="*/ 6107 w 6107"/>
                <a:gd name="T11" fmla="*/ 1755 h 2256"/>
                <a:gd name="T12" fmla="*/ 0 w 6107"/>
                <a:gd name="T13" fmla="*/ 1504 h 2256"/>
                <a:gd name="T14" fmla="*/ 6107 w 6107"/>
                <a:gd name="T15" fmla="*/ 1504 h 2256"/>
                <a:gd name="T16" fmla="*/ 0 w 6107"/>
                <a:gd name="T17" fmla="*/ 1254 h 2256"/>
                <a:gd name="T18" fmla="*/ 6107 w 6107"/>
                <a:gd name="T19" fmla="*/ 1254 h 2256"/>
                <a:gd name="T20" fmla="*/ 0 w 6107"/>
                <a:gd name="T21" fmla="*/ 1003 h 2256"/>
                <a:gd name="T22" fmla="*/ 6107 w 6107"/>
                <a:gd name="T23" fmla="*/ 1003 h 2256"/>
                <a:gd name="T24" fmla="*/ 0 w 6107"/>
                <a:gd name="T25" fmla="*/ 752 h 2256"/>
                <a:gd name="T26" fmla="*/ 6107 w 6107"/>
                <a:gd name="T27" fmla="*/ 752 h 2256"/>
                <a:gd name="T28" fmla="*/ 0 w 6107"/>
                <a:gd name="T29" fmla="*/ 502 h 2256"/>
                <a:gd name="T30" fmla="*/ 6107 w 6107"/>
                <a:gd name="T31" fmla="*/ 502 h 2256"/>
                <a:gd name="T32" fmla="*/ 0 w 6107"/>
                <a:gd name="T33" fmla="*/ 250 h 2256"/>
                <a:gd name="T34" fmla="*/ 6107 w 6107"/>
                <a:gd name="T35" fmla="*/ 250 h 2256"/>
                <a:gd name="T36" fmla="*/ 0 w 6107"/>
                <a:gd name="T37" fmla="*/ 0 h 2256"/>
                <a:gd name="T38" fmla="*/ 6107 w 6107"/>
                <a:gd name="T39" fmla="*/ 0 h 2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07" h="2256">
                  <a:moveTo>
                    <a:pt x="0" y="2256"/>
                  </a:moveTo>
                  <a:lnTo>
                    <a:pt x="6107" y="2256"/>
                  </a:lnTo>
                  <a:moveTo>
                    <a:pt x="0" y="2006"/>
                  </a:moveTo>
                  <a:lnTo>
                    <a:pt x="6107" y="2006"/>
                  </a:lnTo>
                  <a:moveTo>
                    <a:pt x="0" y="1755"/>
                  </a:moveTo>
                  <a:lnTo>
                    <a:pt x="6107" y="1755"/>
                  </a:lnTo>
                  <a:moveTo>
                    <a:pt x="0" y="1504"/>
                  </a:moveTo>
                  <a:lnTo>
                    <a:pt x="6107" y="1504"/>
                  </a:lnTo>
                  <a:moveTo>
                    <a:pt x="0" y="1254"/>
                  </a:moveTo>
                  <a:lnTo>
                    <a:pt x="6107" y="1254"/>
                  </a:lnTo>
                  <a:moveTo>
                    <a:pt x="0" y="1003"/>
                  </a:moveTo>
                  <a:lnTo>
                    <a:pt x="6107" y="1003"/>
                  </a:lnTo>
                  <a:moveTo>
                    <a:pt x="0" y="752"/>
                  </a:moveTo>
                  <a:lnTo>
                    <a:pt x="6107" y="752"/>
                  </a:lnTo>
                  <a:moveTo>
                    <a:pt x="0" y="502"/>
                  </a:moveTo>
                  <a:lnTo>
                    <a:pt x="6107" y="502"/>
                  </a:lnTo>
                  <a:moveTo>
                    <a:pt x="0" y="250"/>
                  </a:moveTo>
                  <a:lnTo>
                    <a:pt x="6107" y="250"/>
                  </a:lnTo>
                  <a:moveTo>
                    <a:pt x="0" y="0"/>
                  </a:moveTo>
                  <a:lnTo>
                    <a:pt x="6107" y="0"/>
                  </a:lnTo>
                </a:path>
              </a:pathLst>
            </a:custGeom>
            <a:noFill/>
            <a:ln w="9525"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6">
              <a:extLst>
                <a:ext uri="{FF2B5EF4-FFF2-40B4-BE49-F238E27FC236}">
                  <a16:creationId xmlns:a16="http://schemas.microsoft.com/office/drawing/2014/main" id="{B38B64E0-34E1-4D97-B3ED-C20FE588E0BB}"/>
                </a:ext>
              </a:extLst>
            </p:cNvPr>
            <p:cNvSpPr>
              <a:spLocks noChangeShapeType="1"/>
            </p:cNvSpPr>
            <p:nvPr/>
          </p:nvSpPr>
          <p:spPr bwMode="auto">
            <a:xfrm>
              <a:off x="1125538" y="5648325"/>
              <a:ext cx="9694862" cy="0"/>
            </a:xfrm>
            <a:prstGeom prst="line">
              <a:avLst/>
            </a:prstGeom>
            <a:noFill/>
            <a:ln w="9525"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9" name="Gray Line">
            <a:extLst>
              <a:ext uri="{FF2B5EF4-FFF2-40B4-BE49-F238E27FC236}">
                <a16:creationId xmlns:a16="http://schemas.microsoft.com/office/drawing/2014/main" id="{0A2228E3-472C-41BD-B477-879F3909179A}"/>
              </a:ext>
            </a:extLst>
          </p:cNvPr>
          <p:cNvSpPr>
            <a:spLocks/>
          </p:cNvSpPr>
          <p:nvPr/>
        </p:nvSpPr>
        <p:spPr bwMode="auto">
          <a:xfrm>
            <a:off x="1136650" y="2270125"/>
            <a:ext cx="9653587" cy="2306638"/>
          </a:xfrm>
          <a:custGeom>
            <a:avLst/>
            <a:gdLst>
              <a:gd name="T0" fmla="*/ 80 w 6081"/>
              <a:gd name="T1" fmla="*/ 1366 h 1453"/>
              <a:gd name="T2" fmla="*/ 186 w 6081"/>
              <a:gd name="T3" fmla="*/ 1370 h 1453"/>
              <a:gd name="T4" fmla="*/ 279 w 6081"/>
              <a:gd name="T5" fmla="*/ 1275 h 1453"/>
              <a:gd name="T6" fmla="*/ 373 w 6081"/>
              <a:gd name="T7" fmla="*/ 1335 h 1453"/>
              <a:gd name="T8" fmla="*/ 467 w 6081"/>
              <a:gd name="T9" fmla="*/ 1361 h 1453"/>
              <a:gd name="T10" fmla="*/ 573 w 6081"/>
              <a:gd name="T11" fmla="*/ 1344 h 1453"/>
              <a:gd name="T12" fmla="*/ 666 w 6081"/>
              <a:gd name="T13" fmla="*/ 1352 h 1453"/>
              <a:gd name="T14" fmla="*/ 800 w 6081"/>
              <a:gd name="T15" fmla="*/ 1376 h 1453"/>
              <a:gd name="T16" fmla="*/ 893 w 6081"/>
              <a:gd name="T17" fmla="*/ 1408 h 1453"/>
              <a:gd name="T18" fmla="*/ 986 w 6081"/>
              <a:gd name="T19" fmla="*/ 1418 h 1453"/>
              <a:gd name="T20" fmla="*/ 1080 w 6081"/>
              <a:gd name="T21" fmla="*/ 1414 h 1453"/>
              <a:gd name="T22" fmla="*/ 1173 w 6081"/>
              <a:gd name="T23" fmla="*/ 1387 h 1453"/>
              <a:gd name="T24" fmla="*/ 1266 w 6081"/>
              <a:gd name="T25" fmla="*/ 1311 h 1453"/>
              <a:gd name="T26" fmla="*/ 1360 w 6081"/>
              <a:gd name="T27" fmla="*/ 1245 h 1453"/>
              <a:gd name="T28" fmla="*/ 1466 w 6081"/>
              <a:gd name="T29" fmla="*/ 1188 h 1453"/>
              <a:gd name="T30" fmla="*/ 1560 w 6081"/>
              <a:gd name="T31" fmla="*/ 1240 h 1453"/>
              <a:gd name="T32" fmla="*/ 1653 w 6081"/>
              <a:gd name="T33" fmla="*/ 1231 h 1453"/>
              <a:gd name="T34" fmla="*/ 1746 w 6081"/>
              <a:gd name="T35" fmla="*/ 1143 h 1453"/>
              <a:gd name="T36" fmla="*/ 1840 w 6081"/>
              <a:gd name="T37" fmla="*/ 1103 h 1453"/>
              <a:gd name="T38" fmla="*/ 1946 w 6081"/>
              <a:gd name="T39" fmla="*/ 1130 h 1453"/>
              <a:gd name="T40" fmla="*/ 2040 w 6081"/>
              <a:gd name="T41" fmla="*/ 1186 h 1453"/>
              <a:gd name="T42" fmla="*/ 2133 w 6081"/>
              <a:gd name="T43" fmla="*/ 1148 h 1453"/>
              <a:gd name="T44" fmla="*/ 2227 w 6081"/>
              <a:gd name="T45" fmla="*/ 1031 h 1453"/>
              <a:gd name="T46" fmla="*/ 2320 w 6081"/>
              <a:gd name="T47" fmla="*/ 978 h 1453"/>
              <a:gd name="T48" fmla="*/ 2413 w 6081"/>
              <a:gd name="T49" fmla="*/ 949 h 1453"/>
              <a:gd name="T50" fmla="*/ 2507 w 6081"/>
              <a:gd name="T51" fmla="*/ 824 h 1453"/>
              <a:gd name="T52" fmla="*/ 2600 w 6081"/>
              <a:gd name="T53" fmla="*/ 773 h 1453"/>
              <a:gd name="T54" fmla="*/ 2693 w 6081"/>
              <a:gd name="T55" fmla="*/ 706 h 1453"/>
              <a:gd name="T56" fmla="*/ 2786 w 6081"/>
              <a:gd name="T57" fmla="*/ 707 h 1453"/>
              <a:gd name="T58" fmla="*/ 2880 w 6081"/>
              <a:gd name="T59" fmla="*/ 655 h 1453"/>
              <a:gd name="T60" fmla="*/ 2974 w 6081"/>
              <a:gd name="T61" fmla="*/ 660 h 1453"/>
              <a:gd name="T62" fmla="*/ 3067 w 6081"/>
              <a:gd name="T63" fmla="*/ 680 h 1453"/>
              <a:gd name="T64" fmla="*/ 3160 w 6081"/>
              <a:gd name="T65" fmla="*/ 750 h 1453"/>
              <a:gd name="T66" fmla="*/ 3266 w 6081"/>
              <a:gd name="T67" fmla="*/ 669 h 1453"/>
              <a:gd name="T68" fmla="*/ 3360 w 6081"/>
              <a:gd name="T69" fmla="*/ 602 h 1453"/>
              <a:gd name="T70" fmla="*/ 3454 w 6081"/>
              <a:gd name="T71" fmla="*/ 525 h 1453"/>
              <a:gd name="T72" fmla="*/ 3560 w 6081"/>
              <a:gd name="T73" fmla="*/ 556 h 1453"/>
              <a:gd name="T74" fmla="*/ 3653 w 6081"/>
              <a:gd name="T75" fmla="*/ 684 h 1453"/>
              <a:gd name="T76" fmla="*/ 3787 w 6081"/>
              <a:gd name="T77" fmla="*/ 627 h 1453"/>
              <a:gd name="T78" fmla="*/ 3880 w 6081"/>
              <a:gd name="T79" fmla="*/ 631 h 1453"/>
              <a:gd name="T80" fmla="*/ 3973 w 6081"/>
              <a:gd name="T81" fmla="*/ 726 h 1453"/>
              <a:gd name="T82" fmla="*/ 4067 w 6081"/>
              <a:gd name="T83" fmla="*/ 838 h 1453"/>
              <a:gd name="T84" fmla="*/ 4160 w 6081"/>
              <a:gd name="T85" fmla="*/ 746 h 1453"/>
              <a:gd name="T86" fmla="*/ 4253 w 6081"/>
              <a:gd name="T87" fmla="*/ 730 h 1453"/>
              <a:gd name="T88" fmla="*/ 4347 w 6081"/>
              <a:gd name="T89" fmla="*/ 617 h 1453"/>
              <a:gd name="T90" fmla="*/ 4440 w 6081"/>
              <a:gd name="T91" fmla="*/ 573 h 1453"/>
              <a:gd name="T92" fmla="*/ 4547 w 6081"/>
              <a:gd name="T93" fmla="*/ 449 h 1453"/>
              <a:gd name="T94" fmla="*/ 4640 w 6081"/>
              <a:gd name="T95" fmla="*/ 419 h 1453"/>
              <a:gd name="T96" fmla="*/ 4734 w 6081"/>
              <a:gd name="T97" fmla="*/ 341 h 1453"/>
              <a:gd name="T98" fmla="*/ 4827 w 6081"/>
              <a:gd name="T99" fmla="*/ 150 h 1453"/>
              <a:gd name="T100" fmla="*/ 4920 w 6081"/>
              <a:gd name="T101" fmla="*/ 307 h 1453"/>
              <a:gd name="T102" fmla="*/ 5027 w 6081"/>
              <a:gd name="T103" fmla="*/ 174 h 1453"/>
              <a:gd name="T104" fmla="*/ 5120 w 6081"/>
              <a:gd name="T105" fmla="*/ 55 h 1453"/>
              <a:gd name="T106" fmla="*/ 5214 w 6081"/>
              <a:gd name="T107" fmla="*/ 121 h 1453"/>
              <a:gd name="T108" fmla="*/ 5307 w 6081"/>
              <a:gd name="T109" fmla="*/ 72 h 1453"/>
              <a:gd name="T110" fmla="*/ 5400 w 6081"/>
              <a:gd name="T111" fmla="*/ 76 h 1453"/>
              <a:gd name="T112" fmla="*/ 5506 w 6081"/>
              <a:gd name="T113" fmla="*/ 240 h 1453"/>
              <a:gd name="T114" fmla="*/ 5614 w 6081"/>
              <a:gd name="T115" fmla="*/ 284 h 1453"/>
              <a:gd name="T116" fmla="*/ 5707 w 6081"/>
              <a:gd name="T117" fmla="*/ 380 h 1453"/>
              <a:gd name="T118" fmla="*/ 5800 w 6081"/>
              <a:gd name="T119" fmla="*/ 334 h 1453"/>
              <a:gd name="T120" fmla="*/ 5893 w 6081"/>
              <a:gd name="T121" fmla="*/ 382 h 1453"/>
              <a:gd name="T122" fmla="*/ 5987 w 6081"/>
              <a:gd name="T123" fmla="*/ 249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1" h="1453">
                <a:moveTo>
                  <a:pt x="0" y="1382"/>
                </a:moveTo>
                <a:lnTo>
                  <a:pt x="13" y="1395"/>
                </a:lnTo>
                <a:lnTo>
                  <a:pt x="53" y="1386"/>
                </a:lnTo>
                <a:lnTo>
                  <a:pt x="66" y="1362"/>
                </a:lnTo>
                <a:lnTo>
                  <a:pt x="80" y="1366"/>
                </a:lnTo>
                <a:lnTo>
                  <a:pt x="93" y="1339"/>
                </a:lnTo>
                <a:lnTo>
                  <a:pt x="106" y="1319"/>
                </a:lnTo>
                <a:lnTo>
                  <a:pt x="159" y="1336"/>
                </a:lnTo>
                <a:lnTo>
                  <a:pt x="173" y="1357"/>
                </a:lnTo>
                <a:lnTo>
                  <a:pt x="186" y="1370"/>
                </a:lnTo>
                <a:lnTo>
                  <a:pt x="200" y="1340"/>
                </a:lnTo>
                <a:lnTo>
                  <a:pt x="240" y="1325"/>
                </a:lnTo>
                <a:lnTo>
                  <a:pt x="253" y="1306"/>
                </a:lnTo>
                <a:lnTo>
                  <a:pt x="266" y="1297"/>
                </a:lnTo>
                <a:lnTo>
                  <a:pt x="279" y="1275"/>
                </a:lnTo>
                <a:lnTo>
                  <a:pt x="293" y="1309"/>
                </a:lnTo>
                <a:lnTo>
                  <a:pt x="333" y="1309"/>
                </a:lnTo>
                <a:lnTo>
                  <a:pt x="347" y="1322"/>
                </a:lnTo>
                <a:lnTo>
                  <a:pt x="360" y="1354"/>
                </a:lnTo>
                <a:lnTo>
                  <a:pt x="373" y="1335"/>
                </a:lnTo>
                <a:lnTo>
                  <a:pt x="386" y="1349"/>
                </a:lnTo>
                <a:lnTo>
                  <a:pt x="426" y="1348"/>
                </a:lnTo>
                <a:lnTo>
                  <a:pt x="440" y="1351"/>
                </a:lnTo>
                <a:lnTo>
                  <a:pt x="453" y="1324"/>
                </a:lnTo>
                <a:lnTo>
                  <a:pt x="467" y="1361"/>
                </a:lnTo>
                <a:lnTo>
                  <a:pt x="480" y="1400"/>
                </a:lnTo>
                <a:lnTo>
                  <a:pt x="519" y="1380"/>
                </a:lnTo>
                <a:lnTo>
                  <a:pt x="533" y="1407"/>
                </a:lnTo>
                <a:lnTo>
                  <a:pt x="546" y="1350"/>
                </a:lnTo>
                <a:lnTo>
                  <a:pt x="573" y="1344"/>
                </a:lnTo>
                <a:lnTo>
                  <a:pt x="613" y="1318"/>
                </a:lnTo>
                <a:lnTo>
                  <a:pt x="626" y="1308"/>
                </a:lnTo>
                <a:lnTo>
                  <a:pt x="639" y="1331"/>
                </a:lnTo>
                <a:lnTo>
                  <a:pt x="653" y="1333"/>
                </a:lnTo>
                <a:lnTo>
                  <a:pt x="666" y="1352"/>
                </a:lnTo>
                <a:lnTo>
                  <a:pt x="707" y="1313"/>
                </a:lnTo>
                <a:lnTo>
                  <a:pt x="720" y="1292"/>
                </a:lnTo>
                <a:lnTo>
                  <a:pt x="733" y="1307"/>
                </a:lnTo>
                <a:lnTo>
                  <a:pt x="759" y="1388"/>
                </a:lnTo>
                <a:lnTo>
                  <a:pt x="800" y="1376"/>
                </a:lnTo>
                <a:lnTo>
                  <a:pt x="813" y="1402"/>
                </a:lnTo>
                <a:lnTo>
                  <a:pt x="827" y="1424"/>
                </a:lnTo>
                <a:lnTo>
                  <a:pt x="840" y="1403"/>
                </a:lnTo>
                <a:lnTo>
                  <a:pt x="853" y="1453"/>
                </a:lnTo>
                <a:lnTo>
                  <a:pt x="893" y="1408"/>
                </a:lnTo>
                <a:lnTo>
                  <a:pt x="906" y="1388"/>
                </a:lnTo>
                <a:lnTo>
                  <a:pt x="920" y="1364"/>
                </a:lnTo>
                <a:lnTo>
                  <a:pt x="933" y="1376"/>
                </a:lnTo>
                <a:lnTo>
                  <a:pt x="947" y="1383"/>
                </a:lnTo>
                <a:lnTo>
                  <a:pt x="986" y="1418"/>
                </a:lnTo>
                <a:lnTo>
                  <a:pt x="999" y="1404"/>
                </a:lnTo>
                <a:lnTo>
                  <a:pt x="1013" y="1397"/>
                </a:lnTo>
                <a:lnTo>
                  <a:pt x="1026" y="1420"/>
                </a:lnTo>
                <a:lnTo>
                  <a:pt x="1040" y="1424"/>
                </a:lnTo>
                <a:lnTo>
                  <a:pt x="1080" y="1414"/>
                </a:lnTo>
                <a:lnTo>
                  <a:pt x="1094" y="1395"/>
                </a:lnTo>
                <a:lnTo>
                  <a:pt x="1106" y="1400"/>
                </a:lnTo>
                <a:lnTo>
                  <a:pt x="1119" y="1379"/>
                </a:lnTo>
                <a:lnTo>
                  <a:pt x="1133" y="1387"/>
                </a:lnTo>
                <a:lnTo>
                  <a:pt x="1173" y="1387"/>
                </a:lnTo>
                <a:lnTo>
                  <a:pt x="1187" y="1384"/>
                </a:lnTo>
                <a:lnTo>
                  <a:pt x="1200" y="1350"/>
                </a:lnTo>
                <a:lnTo>
                  <a:pt x="1214" y="1371"/>
                </a:lnTo>
                <a:lnTo>
                  <a:pt x="1226" y="1370"/>
                </a:lnTo>
                <a:lnTo>
                  <a:pt x="1266" y="1311"/>
                </a:lnTo>
                <a:lnTo>
                  <a:pt x="1280" y="1302"/>
                </a:lnTo>
                <a:lnTo>
                  <a:pt x="1293" y="1272"/>
                </a:lnTo>
                <a:lnTo>
                  <a:pt x="1307" y="1264"/>
                </a:lnTo>
                <a:lnTo>
                  <a:pt x="1320" y="1244"/>
                </a:lnTo>
                <a:lnTo>
                  <a:pt x="1360" y="1245"/>
                </a:lnTo>
                <a:lnTo>
                  <a:pt x="1373" y="1257"/>
                </a:lnTo>
                <a:lnTo>
                  <a:pt x="1386" y="1254"/>
                </a:lnTo>
                <a:lnTo>
                  <a:pt x="1400" y="1273"/>
                </a:lnTo>
                <a:lnTo>
                  <a:pt x="1413" y="1232"/>
                </a:lnTo>
                <a:lnTo>
                  <a:pt x="1466" y="1188"/>
                </a:lnTo>
                <a:lnTo>
                  <a:pt x="1480" y="1192"/>
                </a:lnTo>
                <a:lnTo>
                  <a:pt x="1493" y="1223"/>
                </a:lnTo>
                <a:lnTo>
                  <a:pt x="1506" y="1246"/>
                </a:lnTo>
                <a:lnTo>
                  <a:pt x="1547" y="1239"/>
                </a:lnTo>
                <a:lnTo>
                  <a:pt x="1560" y="1240"/>
                </a:lnTo>
                <a:lnTo>
                  <a:pt x="1573" y="1192"/>
                </a:lnTo>
                <a:lnTo>
                  <a:pt x="1586" y="1225"/>
                </a:lnTo>
                <a:lnTo>
                  <a:pt x="1600" y="1239"/>
                </a:lnTo>
                <a:lnTo>
                  <a:pt x="1640" y="1236"/>
                </a:lnTo>
                <a:lnTo>
                  <a:pt x="1653" y="1231"/>
                </a:lnTo>
                <a:lnTo>
                  <a:pt x="1667" y="1237"/>
                </a:lnTo>
                <a:lnTo>
                  <a:pt x="1680" y="1209"/>
                </a:lnTo>
                <a:lnTo>
                  <a:pt x="1693" y="1170"/>
                </a:lnTo>
                <a:lnTo>
                  <a:pt x="1733" y="1167"/>
                </a:lnTo>
                <a:lnTo>
                  <a:pt x="1746" y="1143"/>
                </a:lnTo>
                <a:lnTo>
                  <a:pt x="1760" y="1155"/>
                </a:lnTo>
                <a:lnTo>
                  <a:pt x="1773" y="1110"/>
                </a:lnTo>
                <a:lnTo>
                  <a:pt x="1787" y="1155"/>
                </a:lnTo>
                <a:lnTo>
                  <a:pt x="1826" y="1131"/>
                </a:lnTo>
                <a:lnTo>
                  <a:pt x="1840" y="1103"/>
                </a:lnTo>
                <a:lnTo>
                  <a:pt x="1853" y="1106"/>
                </a:lnTo>
                <a:lnTo>
                  <a:pt x="1866" y="1144"/>
                </a:lnTo>
                <a:lnTo>
                  <a:pt x="1880" y="1159"/>
                </a:lnTo>
                <a:lnTo>
                  <a:pt x="1933" y="1155"/>
                </a:lnTo>
                <a:lnTo>
                  <a:pt x="1946" y="1130"/>
                </a:lnTo>
                <a:lnTo>
                  <a:pt x="1960" y="1142"/>
                </a:lnTo>
                <a:lnTo>
                  <a:pt x="1973" y="1143"/>
                </a:lnTo>
                <a:lnTo>
                  <a:pt x="2013" y="1212"/>
                </a:lnTo>
                <a:lnTo>
                  <a:pt x="2027" y="1260"/>
                </a:lnTo>
                <a:lnTo>
                  <a:pt x="2040" y="1186"/>
                </a:lnTo>
                <a:lnTo>
                  <a:pt x="2053" y="1205"/>
                </a:lnTo>
                <a:lnTo>
                  <a:pt x="2066" y="1259"/>
                </a:lnTo>
                <a:lnTo>
                  <a:pt x="2107" y="1237"/>
                </a:lnTo>
                <a:lnTo>
                  <a:pt x="2120" y="1202"/>
                </a:lnTo>
                <a:lnTo>
                  <a:pt x="2133" y="1148"/>
                </a:lnTo>
                <a:lnTo>
                  <a:pt x="2147" y="1131"/>
                </a:lnTo>
                <a:lnTo>
                  <a:pt x="2160" y="1128"/>
                </a:lnTo>
                <a:lnTo>
                  <a:pt x="2200" y="1058"/>
                </a:lnTo>
                <a:lnTo>
                  <a:pt x="2213" y="1052"/>
                </a:lnTo>
                <a:lnTo>
                  <a:pt x="2227" y="1031"/>
                </a:lnTo>
                <a:lnTo>
                  <a:pt x="2240" y="1038"/>
                </a:lnTo>
                <a:lnTo>
                  <a:pt x="2253" y="1049"/>
                </a:lnTo>
                <a:lnTo>
                  <a:pt x="2293" y="979"/>
                </a:lnTo>
                <a:lnTo>
                  <a:pt x="2306" y="933"/>
                </a:lnTo>
                <a:lnTo>
                  <a:pt x="2320" y="978"/>
                </a:lnTo>
                <a:lnTo>
                  <a:pt x="2333" y="938"/>
                </a:lnTo>
                <a:lnTo>
                  <a:pt x="2347" y="886"/>
                </a:lnTo>
                <a:lnTo>
                  <a:pt x="2387" y="894"/>
                </a:lnTo>
                <a:lnTo>
                  <a:pt x="2400" y="926"/>
                </a:lnTo>
                <a:lnTo>
                  <a:pt x="2413" y="949"/>
                </a:lnTo>
                <a:lnTo>
                  <a:pt x="2426" y="954"/>
                </a:lnTo>
                <a:lnTo>
                  <a:pt x="2440" y="932"/>
                </a:lnTo>
                <a:lnTo>
                  <a:pt x="2480" y="926"/>
                </a:lnTo>
                <a:lnTo>
                  <a:pt x="2493" y="850"/>
                </a:lnTo>
                <a:lnTo>
                  <a:pt x="2507" y="824"/>
                </a:lnTo>
                <a:lnTo>
                  <a:pt x="2520" y="795"/>
                </a:lnTo>
                <a:lnTo>
                  <a:pt x="2533" y="772"/>
                </a:lnTo>
                <a:lnTo>
                  <a:pt x="2573" y="733"/>
                </a:lnTo>
                <a:lnTo>
                  <a:pt x="2587" y="762"/>
                </a:lnTo>
                <a:lnTo>
                  <a:pt x="2600" y="773"/>
                </a:lnTo>
                <a:lnTo>
                  <a:pt x="2613" y="710"/>
                </a:lnTo>
                <a:lnTo>
                  <a:pt x="2627" y="696"/>
                </a:lnTo>
                <a:lnTo>
                  <a:pt x="2666" y="696"/>
                </a:lnTo>
                <a:lnTo>
                  <a:pt x="2680" y="654"/>
                </a:lnTo>
                <a:lnTo>
                  <a:pt x="2693" y="706"/>
                </a:lnTo>
                <a:lnTo>
                  <a:pt x="2707" y="668"/>
                </a:lnTo>
                <a:lnTo>
                  <a:pt x="2720" y="673"/>
                </a:lnTo>
                <a:lnTo>
                  <a:pt x="2760" y="713"/>
                </a:lnTo>
                <a:lnTo>
                  <a:pt x="2773" y="763"/>
                </a:lnTo>
                <a:lnTo>
                  <a:pt x="2786" y="707"/>
                </a:lnTo>
                <a:lnTo>
                  <a:pt x="2800" y="712"/>
                </a:lnTo>
                <a:lnTo>
                  <a:pt x="2813" y="655"/>
                </a:lnTo>
                <a:lnTo>
                  <a:pt x="2854" y="631"/>
                </a:lnTo>
                <a:lnTo>
                  <a:pt x="2867" y="636"/>
                </a:lnTo>
                <a:lnTo>
                  <a:pt x="2880" y="655"/>
                </a:lnTo>
                <a:lnTo>
                  <a:pt x="2893" y="603"/>
                </a:lnTo>
                <a:lnTo>
                  <a:pt x="2906" y="558"/>
                </a:lnTo>
                <a:lnTo>
                  <a:pt x="2947" y="605"/>
                </a:lnTo>
                <a:lnTo>
                  <a:pt x="2960" y="627"/>
                </a:lnTo>
                <a:lnTo>
                  <a:pt x="2974" y="660"/>
                </a:lnTo>
                <a:lnTo>
                  <a:pt x="2987" y="699"/>
                </a:lnTo>
                <a:lnTo>
                  <a:pt x="3000" y="663"/>
                </a:lnTo>
                <a:lnTo>
                  <a:pt x="3040" y="681"/>
                </a:lnTo>
                <a:lnTo>
                  <a:pt x="3053" y="629"/>
                </a:lnTo>
                <a:lnTo>
                  <a:pt x="3067" y="680"/>
                </a:lnTo>
                <a:lnTo>
                  <a:pt x="3080" y="704"/>
                </a:lnTo>
                <a:lnTo>
                  <a:pt x="3094" y="733"/>
                </a:lnTo>
                <a:lnTo>
                  <a:pt x="3133" y="698"/>
                </a:lnTo>
                <a:lnTo>
                  <a:pt x="3146" y="748"/>
                </a:lnTo>
                <a:lnTo>
                  <a:pt x="3160" y="750"/>
                </a:lnTo>
                <a:lnTo>
                  <a:pt x="3173" y="749"/>
                </a:lnTo>
                <a:lnTo>
                  <a:pt x="3187" y="754"/>
                </a:lnTo>
                <a:lnTo>
                  <a:pt x="3240" y="700"/>
                </a:lnTo>
                <a:lnTo>
                  <a:pt x="3253" y="670"/>
                </a:lnTo>
                <a:lnTo>
                  <a:pt x="3266" y="669"/>
                </a:lnTo>
                <a:lnTo>
                  <a:pt x="3280" y="655"/>
                </a:lnTo>
                <a:lnTo>
                  <a:pt x="3320" y="603"/>
                </a:lnTo>
                <a:lnTo>
                  <a:pt x="3334" y="636"/>
                </a:lnTo>
                <a:lnTo>
                  <a:pt x="3347" y="612"/>
                </a:lnTo>
                <a:lnTo>
                  <a:pt x="3360" y="602"/>
                </a:lnTo>
                <a:lnTo>
                  <a:pt x="3373" y="545"/>
                </a:lnTo>
                <a:lnTo>
                  <a:pt x="3413" y="441"/>
                </a:lnTo>
                <a:lnTo>
                  <a:pt x="3427" y="385"/>
                </a:lnTo>
                <a:lnTo>
                  <a:pt x="3440" y="480"/>
                </a:lnTo>
                <a:lnTo>
                  <a:pt x="3454" y="525"/>
                </a:lnTo>
                <a:lnTo>
                  <a:pt x="3467" y="509"/>
                </a:lnTo>
                <a:lnTo>
                  <a:pt x="3520" y="484"/>
                </a:lnTo>
                <a:lnTo>
                  <a:pt x="3533" y="544"/>
                </a:lnTo>
                <a:lnTo>
                  <a:pt x="3547" y="579"/>
                </a:lnTo>
                <a:lnTo>
                  <a:pt x="3560" y="556"/>
                </a:lnTo>
                <a:lnTo>
                  <a:pt x="3600" y="522"/>
                </a:lnTo>
                <a:lnTo>
                  <a:pt x="3613" y="536"/>
                </a:lnTo>
                <a:lnTo>
                  <a:pt x="3626" y="578"/>
                </a:lnTo>
                <a:lnTo>
                  <a:pt x="3640" y="617"/>
                </a:lnTo>
                <a:lnTo>
                  <a:pt x="3653" y="684"/>
                </a:lnTo>
                <a:lnTo>
                  <a:pt x="3707" y="722"/>
                </a:lnTo>
                <a:lnTo>
                  <a:pt x="3720" y="660"/>
                </a:lnTo>
                <a:lnTo>
                  <a:pt x="3733" y="627"/>
                </a:lnTo>
                <a:lnTo>
                  <a:pt x="3746" y="583"/>
                </a:lnTo>
                <a:lnTo>
                  <a:pt x="3787" y="627"/>
                </a:lnTo>
                <a:lnTo>
                  <a:pt x="3800" y="640"/>
                </a:lnTo>
                <a:lnTo>
                  <a:pt x="3814" y="657"/>
                </a:lnTo>
                <a:lnTo>
                  <a:pt x="3827" y="644"/>
                </a:lnTo>
                <a:lnTo>
                  <a:pt x="3840" y="667"/>
                </a:lnTo>
                <a:lnTo>
                  <a:pt x="3880" y="631"/>
                </a:lnTo>
                <a:lnTo>
                  <a:pt x="3893" y="613"/>
                </a:lnTo>
                <a:lnTo>
                  <a:pt x="3907" y="610"/>
                </a:lnTo>
                <a:lnTo>
                  <a:pt x="3920" y="687"/>
                </a:lnTo>
                <a:lnTo>
                  <a:pt x="3934" y="749"/>
                </a:lnTo>
                <a:lnTo>
                  <a:pt x="3973" y="726"/>
                </a:lnTo>
                <a:lnTo>
                  <a:pt x="3987" y="721"/>
                </a:lnTo>
                <a:lnTo>
                  <a:pt x="4000" y="732"/>
                </a:lnTo>
                <a:lnTo>
                  <a:pt x="4013" y="786"/>
                </a:lnTo>
                <a:lnTo>
                  <a:pt x="4027" y="800"/>
                </a:lnTo>
                <a:lnTo>
                  <a:pt x="4067" y="838"/>
                </a:lnTo>
                <a:lnTo>
                  <a:pt x="4080" y="750"/>
                </a:lnTo>
                <a:lnTo>
                  <a:pt x="4093" y="772"/>
                </a:lnTo>
                <a:lnTo>
                  <a:pt x="4107" y="780"/>
                </a:lnTo>
                <a:lnTo>
                  <a:pt x="4120" y="711"/>
                </a:lnTo>
                <a:lnTo>
                  <a:pt x="4160" y="746"/>
                </a:lnTo>
                <a:lnTo>
                  <a:pt x="4174" y="736"/>
                </a:lnTo>
                <a:lnTo>
                  <a:pt x="4187" y="734"/>
                </a:lnTo>
                <a:lnTo>
                  <a:pt x="4200" y="680"/>
                </a:lnTo>
                <a:lnTo>
                  <a:pt x="4213" y="708"/>
                </a:lnTo>
                <a:lnTo>
                  <a:pt x="4253" y="730"/>
                </a:lnTo>
                <a:lnTo>
                  <a:pt x="4267" y="723"/>
                </a:lnTo>
                <a:lnTo>
                  <a:pt x="4280" y="675"/>
                </a:lnTo>
                <a:lnTo>
                  <a:pt x="4294" y="683"/>
                </a:lnTo>
                <a:lnTo>
                  <a:pt x="4307" y="638"/>
                </a:lnTo>
                <a:lnTo>
                  <a:pt x="4347" y="617"/>
                </a:lnTo>
                <a:lnTo>
                  <a:pt x="4360" y="601"/>
                </a:lnTo>
                <a:lnTo>
                  <a:pt x="4373" y="572"/>
                </a:lnTo>
                <a:lnTo>
                  <a:pt x="4387" y="611"/>
                </a:lnTo>
                <a:lnTo>
                  <a:pt x="4400" y="603"/>
                </a:lnTo>
                <a:lnTo>
                  <a:pt x="4440" y="573"/>
                </a:lnTo>
                <a:lnTo>
                  <a:pt x="4453" y="573"/>
                </a:lnTo>
                <a:lnTo>
                  <a:pt x="4467" y="528"/>
                </a:lnTo>
                <a:lnTo>
                  <a:pt x="4480" y="497"/>
                </a:lnTo>
                <a:lnTo>
                  <a:pt x="4493" y="529"/>
                </a:lnTo>
                <a:lnTo>
                  <a:pt x="4547" y="449"/>
                </a:lnTo>
                <a:lnTo>
                  <a:pt x="4560" y="492"/>
                </a:lnTo>
                <a:lnTo>
                  <a:pt x="4573" y="465"/>
                </a:lnTo>
                <a:lnTo>
                  <a:pt x="4587" y="469"/>
                </a:lnTo>
                <a:lnTo>
                  <a:pt x="4627" y="444"/>
                </a:lnTo>
                <a:lnTo>
                  <a:pt x="4640" y="419"/>
                </a:lnTo>
                <a:lnTo>
                  <a:pt x="4654" y="421"/>
                </a:lnTo>
                <a:lnTo>
                  <a:pt x="4667" y="399"/>
                </a:lnTo>
                <a:lnTo>
                  <a:pt x="4680" y="399"/>
                </a:lnTo>
                <a:lnTo>
                  <a:pt x="4720" y="378"/>
                </a:lnTo>
                <a:lnTo>
                  <a:pt x="4734" y="341"/>
                </a:lnTo>
                <a:lnTo>
                  <a:pt x="4747" y="359"/>
                </a:lnTo>
                <a:lnTo>
                  <a:pt x="4760" y="265"/>
                </a:lnTo>
                <a:lnTo>
                  <a:pt x="4774" y="281"/>
                </a:lnTo>
                <a:lnTo>
                  <a:pt x="4813" y="161"/>
                </a:lnTo>
                <a:lnTo>
                  <a:pt x="4827" y="150"/>
                </a:lnTo>
                <a:lnTo>
                  <a:pt x="4840" y="257"/>
                </a:lnTo>
                <a:lnTo>
                  <a:pt x="4854" y="230"/>
                </a:lnTo>
                <a:lnTo>
                  <a:pt x="4867" y="209"/>
                </a:lnTo>
                <a:lnTo>
                  <a:pt x="4907" y="304"/>
                </a:lnTo>
                <a:lnTo>
                  <a:pt x="4920" y="307"/>
                </a:lnTo>
                <a:lnTo>
                  <a:pt x="4933" y="246"/>
                </a:lnTo>
                <a:lnTo>
                  <a:pt x="4947" y="211"/>
                </a:lnTo>
                <a:lnTo>
                  <a:pt x="4960" y="182"/>
                </a:lnTo>
                <a:lnTo>
                  <a:pt x="5014" y="149"/>
                </a:lnTo>
                <a:lnTo>
                  <a:pt x="5027" y="174"/>
                </a:lnTo>
                <a:lnTo>
                  <a:pt x="5040" y="151"/>
                </a:lnTo>
                <a:lnTo>
                  <a:pt x="5053" y="113"/>
                </a:lnTo>
                <a:lnTo>
                  <a:pt x="5094" y="118"/>
                </a:lnTo>
                <a:lnTo>
                  <a:pt x="5107" y="119"/>
                </a:lnTo>
                <a:lnTo>
                  <a:pt x="5120" y="55"/>
                </a:lnTo>
                <a:lnTo>
                  <a:pt x="5134" y="8"/>
                </a:lnTo>
                <a:lnTo>
                  <a:pt x="5147" y="14"/>
                </a:lnTo>
                <a:lnTo>
                  <a:pt x="5187" y="0"/>
                </a:lnTo>
                <a:lnTo>
                  <a:pt x="5200" y="71"/>
                </a:lnTo>
                <a:lnTo>
                  <a:pt x="5214" y="121"/>
                </a:lnTo>
                <a:lnTo>
                  <a:pt x="5227" y="163"/>
                </a:lnTo>
                <a:lnTo>
                  <a:pt x="5240" y="117"/>
                </a:lnTo>
                <a:lnTo>
                  <a:pt x="5280" y="98"/>
                </a:lnTo>
                <a:lnTo>
                  <a:pt x="5293" y="101"/>
                </a:lnTo>
                <a:lnTo>
                  <a:pt x="5307" y="72"/>
                </a:lnTo>
                <a:lnTo>
                  <a:pt x="5320" y="48"/>
                </a:lnTo>
                <a:lnTo>
                  <a:pt x="5334" y="43"/>
                </a:lnTo>
                <a:lnTo>
                  <a:pt x="5374" y="16"/>
                </a:lnTo>
                <a:lnTo>
                  <a:pt x="5386" y="61"/>
                </a:lnTo>
                <a:lnTo>
                  <a:pt x="5400" y="76"/>
                </a:lnTo>
                <a:lnTo>
                  <a:pt x="5413" y="216"/>
                </a:lnTo>
                <a:lnTo>
                  <a:pt x="5467" y="195"/>
                </a:lnTo>
                <a:lnTo>
                  <a:pt x="5481" y="238"/>
                </a:lnTo>
                <a:lnTo>
                  <a:pt x="5494" y="278"/>
                </a:lnTo>
                <a:lnTo>
                  <a:pt x="5506" y="240"/>
                </a:lnTo>
                <a:lnTo>
                  <a:pt x="5520" y="208"/>
                </a:lnTo>
                <a:lnTo>
                  <a:pt x="5560" y="209"/>
                </a:lnTo>
                <a:lnTo>
                  <a:pt x="5574" y="245"/>
                </a:lnTo>
                <a:lnTo>
                  <a:pt x="5587" y="277"/>
                </a:lnTo>
                <a:lnTo>
                  <a:pt x="5614" y="284"/>
                </a:lnTo>
                <a:lnTo>
                  <a:pt x="5653" y="283"/>
                </a:lnTo>
                <a:lnTo>
                  <a:pt x="5667" y="251"/>
                </a:lnTo>
                <a:lnTo>
                  <a:pt x="5680" y="320"/>
                </a:lnTo>
                <a:lnTo>
                  <a:pt x="5694" y="371"/>
                </a:lnTo>
                <a:lnTo>
                  <a:pt x="5707" y="380"/>
                </a:lnTo>
                <a:lnTo>
                  <a:pt x="5746" y="337"/>
                </a:lnTo>
                <a:lnTo>
                  <a:pt x="5760" y="358"/>
                </a:lnTo>
                <a:lnTo>
                  <a:pt x="5773" y="415"/>
                </a:lnTo>
                <a:lnTo>
                  <a:pt x="5787" y="383"/>
                </a:lnTo>
                <a:lnTo>
                  <a:pt x="5800" y="334"/>
                </a:lnTo>
                <a:lnTo>
                  <a:pt x="5841" y="317"/>
                </a:lnTo>
                <a:lnTo>
                  <a:pt x="5854" y="373"/>
                </a:lnTo>
                <a:lnTo>
                  <a:pt x="5867" y="385"/>
                </a:lnTo>
                <a:lnTo>
                  <a:pt x="5880" y="400"/>
                </a:lnTo>
                <a:lnTo>
                  <a:pt x="5893" y="382"/>
                </a:lnTo>
                <a:lnTo>
                  <a:pt x="5934" y="331"/>
                </a:lnTo>
                <a:lnTo>
                  <a:pt x="5947" y="282"/>
                </a:lnTo>
                <a:lnTo>
                  <a:pt x="5961" y="292"/>
                </a:lnTo>
                <a:lnTo>
                  <a:pt x="5974" y="284"/>
                </a:lnTo>
                <a:lnTo>
                  <a:pt x="5987" y="249"/>
                </a:lnTo>
                <a:lnTo>
                  <a:pt x="6040" y="202"/>
                </a:lnTo>
                <a:lnTo>
                  <a:pt x="6054" y="181"/>
                </a:lnTo>
                <a:lnTo>
                  <a:pt x="6067" y="216"/>
                </a:lnTo>
                <a:lnTo>
                  <a:pt x="6081" y="185"/>
                </a:lnTo>
              </a:path>
            </a:pathLst>
          </a:custGeom>
          <a:noFill/>
          <a:ln w="53975" cap="rnd">
            <a:solidFill>
              <a:srgbClr val="D9D9D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Blue Line">
            <a:extLst>
              <a:ext uri="{FF2B5EF4-FFF2-40B4-BE49-F238E27FC236}">
                <a16:creationId xmlns:a16="http://schemas.microsoft.com/office/drawing/2014/main" id="{9340A2BB-7D98-41F0-903A-460B57621363}"/>
              </a:ext>
            </a:extLst>
          </p:cNvPr>
          <p:cNvSpPr>
            <a:spLocks/>
          </p:cNvSpPr>
          <p:nvPr/>
        </p:nvSpPr>
        <p:spPr bwMode="auto">
          <a:xfrm>
            <a:off x="1136650" y="2066925"/>
            <a:ext cx="9653587" cy="3382963"/>
          </a:xfrm>
          <a:custGeom>
            <a:avLst/>
            <a:gdLst>
              <a:gd name="T0" fmla="*/ 80 w 6081"/>
              <a:gd name="T1" fmla="*/ 2131 h 2131"/>
              <a:gd name="T2" fmla="*/ 186 w 6081"/>
              <a:gd name="T3" fmla="*/ 2131 h 2131"/>
              <a:gd name="T4" fmla="*/ 279 w 6081"/>
              <a:gd name="T5" fmla="*/ 2131 h 2131"/>
              <a:gd name="T6" fmla="*/ 373 w 6081"/>
              <a:gd name="T7" fmla="*/ 2131 h 2131"/>
              <a:gd name="T8" fmla="*/ 467 w 6081"/>
              <a:gd name="T9" fmla="*/ 2131 h 2131"/>
              <a:gd name="T10" fmla="*/ 573 w 6081"/>
              <a:gd name="T11" fmla="*/ 2131 h 2131"/>
              <a:gd name="T12" fmla="*/ 666 w 6081"/>
              <a:gd name="T13" fmla="*/ 2131 h 2131"/>
              <a:gd name="T14" fmla="*/ 800 w 6081"/>
              <a:gd name="T15" fmla="*/ 2131 h 2131"/>
              <a:gd name="T16" fmla="*/ 893 w 6081"/>
              <a:gd name="T17" fmla="*/ 2131 h 2131"/>
              <a:gd name="T18" fmla="*/ 986 w 6081"/>
              <a:gd name="T19" fmla="*/ 2131 h 2131"/>
              <a:gd name="T20" fmla="*/ 1080 w 6081"/>
              <a:gd name="T21" fmla="*/ 2131 h 2131"/>
              <a:gd name="T22" fmla="*/ 1173 w 6081"/>
              <a:gd name="T23" fmla="*/ 2131 h 2131"/>
              <a:gd name="T24" fmla="*/ 1266 w 6081"/>
              <a:gd name="T25" fmla="*/ 2131 h 2131"/>
              <a:gd name="T26" fmla="*/ 1360 w 6081"/>
              <a:gd name="T27" fmla="*/ 2131 h 2131"/>
              <a:gd name="T28" fmla="*/ 1466 w 6081"/>
              <a:gd name="T29" fmla="*/ 2131 h 2131"/>
              <a:gd name="T30" fmla="*/ 1560 w 6081"/>
              <a:gd name="T31" fmla="*/ 2131 h 2131"/>
              <a:gd name="T32" fmla="*/ 1653 w 6081"/>
              <a:gd name="T33" fmla="*/ 2131 h 2131"/>
              <a:gd name="T34" fmla="*/ 1746 w 6081"/>
              <a:gd name="T35" fmla="*/ 2131 h 2131"/>
              <a:gd name="T36" fmla="*/ 1840 w 6081"/>
              <a:gd name="T37" fmla="*/ 2131 h 2131"/>
              <a:gd name="T38" fmla="*/ 1946 w 6081"/>
              <a:gd name="T39" fmla="*/ 2131 h 2131"/>
              <a:gd name="T40" fmla="*/ 2040 w 6081"/>
              <a:gd name="T41" fmla="*/ 2131 h 2131"/>
              <a:gd name="T42" fmla="*/ 2133 w 6081"/>
              <a:gd name="T43" fmla="*/ 2131 h 2131"/>
              <a:gd name="T44" fmla="*/ 2227 w 6081"/>
              <a:gd name="T45" fmla="*/ 2006 h 2131"/>
              <a:gd name="T46" fmla="*/ 2320 w 6081"/>
              <a:gd name="T47" fmla="*/ 2006 h 2131"/>
              <a:gd name="T48" fmla="*/ 2413 w 6081"/>
              <a:gd name="T49" fmla="*/ 2006 h 2131"/>
              <a:gd name="T50" fmla="*/ 2507 w 6081"/>
              <a:gd name="T51" fmla="*/ 2006 h 2131"/>
              <a:gd name="T52" fmla="*/ 2600 w 6081"/>
              <a:gd name="T53" fmla="*/ 2006 h 2131"/>
              <a:gd name="T54" fmla="*/ 2693 w 6081"/>
              <a:gd name="T55" fmla="*/ 2006 h 2131"/>
              <a:gd name="T56" fmla="*/ 2786 w 6081"/>
              <a:gd name="T57" fmla="*/ 2006 h 2131"/>
              <a:gd name="T58" fmla="*/ 2880 w 6081"/>
              <a:gd name="T59" fmla="*/ 1755 h 2131"/>
              <a:gd name="T60" fmla="*/ 2974 w 6081"/>
              <a:gd name="T61" fmla="*/ 1755 h 2131"/>
              <a:gd name="T62" fmla="*/ 3067 w 6081"/>
              <a:gd name="T63" fmla="*/ 1755 h 2131"/>
              <a:gd name="T64" fmla="*/ 3160 w 6081"/>
              <a:gd name="T65" fmla="*/ 1755 h 2131"/>
              <a:gd name="T66" fmla="*/ 3266 w 6081"/>
              <a:gd name="T67" fmla="*/ 1755 h 2131"/>
              <a:gd name="T68" fmla="*/ 3360 w 6081"/>
              <a:gd name="T69" fmla="*/ 1755 h 2131"/>
              <a:gd name="T70" fmla="*/ 3454 w 6081"/>
              <a:gd name="T71" fmla="*/ 1379 h 2131"/>
              <a:gd name="T72" fmla="*/ 3560 w 6081"/>
              <a:gd name="T73" fmla="*/ 1379 h 2131"/>
              <a:gd name="T74" fmla="*/ 3653 w 6081"/>
              <a:gd name="T75" fmla="*/ 1379 h 2131"/>
              <a:gd name="T76" fmla="*/ 3787 w 6081"/>
              <a:gd name="T77" fmla="*/ 1379 h 2131"/>
              <a:gd name="T78" fmla="*/ 3880 w 6081"/>
              <a:gd name="T79" fmla="*/ 1379 h 2131"/>
              <a:gd name="T80" fmla="*/ 3973 w 6081"/>
              <a:gd name="T81" fmla="*/ 1379 h 2131"/>
              <a:gd name="T82" fmla="*/ 4067 w 6081"/>
              <a:gd name="T83" fmla="*/ 1002 h 2131"/>
              <a:gd name="T84" fmla="*/ 4160 w 6081"/>
              <a:gd name="T85" fmla="*/ 1002 h 2131"/>
              <a:gd name="T86" fmla="*/ 4253 w 6081"/>
              <a:gd name="T87" fmla="*/ 1002 h 2131"/>
              <a:gd name="T88" fmla="*/ 4347 w 6081"/>
              <a:gd name="T89" fmla="*/ 1002 h 2131"/>
              <a:gd name="T90" fmla="*/ 4440 w 6081"/>
              <a:gd name="T91" fmla="*/ 1002 h 2131"/>
              <a:gd name="T92" fmla="*/ 4547 w 6081"/>
              <a:gd name="T93" fmla="*/ 1002 h 2131"/>
              <a:gd name="T94" fmla="*/ 4640 w 6081"/>
              <a:gd name="T95" fmla="*/ 1002 h 2131"/>
              <a:gd name="T96" fmla="*/ 4734 w 6081"/>
              <a:gd name="T97" fmla="*/ 627 h 2131"/>
              <a:gd name="T98" fmla="*/ 4827 w 6081"/>
              <a:gd name="T99" fmla="*/ 627 h 2131"/>
              <a:gd name="T100" fmla="*/ 4920 w 6081"/>
              <a:gd name="T101" fmla="*/ 627 h 2131"/>
              <a:gd name="T102" fmla="*/ 5027 w 6081"/>
              <a:gd name="T103" fmla="*/ 627 h 2131"/>
              <a:gd name="T104" fmla="*/ 5120 w 6081"/>
              <a:gd name="T105" fmla="*/ 627 h 2131"/>
              <a:gd name="T106" fmla="*/ 5214 w 6081"/>
              <a:gd name="T107" fmla="*/ 627 h 2131"/>
              <a:gd name="T108" fmla="*/ 5307 w 6081"/>
              <a:gd name="T109" fmla="*/ 250 h 2131"/>
              <a:gd name="T110" fmla="*/ 5400 w 6081"/>
              <a:gd name="T111" fmla="*/ 250 h 2131"/>
              <a:gd name="T112" fmla="*/ 5506 w 6081"/>
              <a:gd name="T113" fmla="*/ 250 h 2131"/>
              <a:gd name="T114" fmla="*/ 5614 w 6081"/>
              <a:gd name="T115" fmla="*/ 250 h 2131"/>
              <a:gd name="T116" fmla="*/ 5707 w 6081"/>
              <a:gd name="T117" fmla="*/ 250 h 2131"/>
              <a:gd name="T118" fmla="*/ 5800 w 6081"/>
              <a:gd name="T119" fmla="*/ 250 h 2131"/>
              <a:gd name="T120" fmla="*/ 5893 w 6081"/>
              <a:gd name="T121" fmla="*/ 0 h 2131"/>
              <a:gd name="T122" fmla="*/ 5987 w 6081"/>
              <a:gd name="T123" fmla="*/ 0 h 2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81" h="2131">
                <a:moveTo>
                  <a:pt x="0" y="2131"/>
                </a:moveTo>
                <a:lnTo>
                  <a:pt x="13" y="2131"/>
                </a:lnTo>
                <a:lnTo>
                  <a:pt x="53" y="2131"/>
                </a:lnTo>
                <a:lnTo>
                  <a:pt x="66" y="2131"/>
                </a:lnTo>
                <a:lnTo>
                  <a:pt x="80" y="2131"/>
                </a:lnTo>
                <a:lnTo>
                  <a:pt x="93" y="2131"/>
                </a:lnTo>
                <a:lnTo>
                  <a:pt x="106" y="2131"/>
                </a:lnTo>
                <a:lnTo>
                  <a:pt x="159" y="2131"/>
                </a:lnTo>
                <a:lnTo>
                  <a:pt x="173" y="2131"/>
                </a:lnTo>
                <a:lnTo>
                  <a:pt x="186" y="2131"/>
                </a:lnTo>
                <a:lnTo>
                  <a:pt x="200" y="2131"/>
                </a:lnTo>
                <a:lnTo>
                  <a:pt x="240" y="2131"/>
                </a:lnTo>
                <a:lnTo>
                  <a:pt x="253" y="2131"/>
                </a:lnTo>
                <a:lnTo>
                  <a:pt x="266" y="2131"/>
                </a:lnTo>
                <a:lnTo>
                  <a:pt x="279" y="2131"/>
                </a:lnTo>
                <a:lnTo>
                  <a:pt x="293" y="2131"/>
                </a:lnTo>
                <a:lnTo>
                  <a:pt x="333" y="2131"/>
                </a:lnTo>
                <a:lnTo>
                  <a:pt x="347" y="2131"/>
                </a:lnTo>
                <a:lnTo>
                  <a:pt x="360" y="2131"/>
                </a:lnTo>
                <a:lnTo>
                  <a:pt x="373" y="2131"/>
                </a:lnTo>
                <a:lnTo>
                  <a:pt x="386" y="2131"/>
                </a:lnTo>
                <a:lnTo>
                  <a:pt x="426" y="2131"/>
                </a:lnTo>
                <a:lnTo>
                  <a:pt x="440" y="2131"/>
                </a:lnTo>
                <a:lnTo>
                  <a:pt x="453" y="2131"/>
                </a:lnTo>
                <a:lnTo>
                  <a:pt x="467" y="2131"/>
                </a:lnTo>
                <a:lnTo>
                  <a:pt x="480" y="2131"/>
                </a:lnTo>
                <a:lnTo>
                  <a:pt x="519" y="2131"/>
                </a:lnTo>
                <a:lnTo>
                  <a:pt x="533" y="2131"/>
                </a:lnTo>
                <a:lnTo>
                  <a:pt x="546" y="2131"/>
                </a:lnTo>
                <a:lnTo>
                  <a:pt x="573" y="2131"/>
                </a:lnTo>
                <a:lnTo>
                  <a:pt x="613" y="2131"/>
                </a:lnTo>
                <a:lnTo>
                  <a:pt x="626" y="2131"/>
                </a:lnTo>
                <a:lnTo>
                  <a:pt x="639" y="2131"/>
                </a:lnTo>
                <a:lnTo>
                  <a:pt x="653" y="2131"/>
                </a:lnTo>
                <a:lnTo>
                  <a:pt x="666" y="2131"/>
                </a:lnTo>
                <a:lnTo>
                  <a:pt x="707" y="2131"/>
                </a:lnTo>
                <a:lnTo>
                  <a:pt x="720" y="2131"/>
                </a:lnTo>
                <a:lnTo>
                  <a:pt x="733" y="2131"/>
                </a:lnTo>
                <a:lnTo>
                  <a:pt x="759" y="2131"/>
                </a:lnTo>
                <a:lnTo>
                  <a:pt x="800" y="2131"/>
                </a:lnTo>
                <a:lnTo>
                  <a:pt x="813" y="2131"/>
                </a:lnTo>
                <a:lnTo>
                  <a:pt x="827" y="2131"/>
                </a:lnTo>
                <a:lnTo>
                  <a:pt x="840" y="2131"/>
                </a:lnTo>
                <a:lnTo>
                  <a:pt x="853" y="2131"/>
                </a:lnTo>
                <a:lnTo>
                  <a:pt x="893" y="2131"/>
                </a:lnTo>
                <a:lnTo>
                  <a:pt x="906" y="2131"/>
                </a:lnTo>
                <a:lnTo>
                  <a:pt x="920" y="2131"/>
                </a:lnTo>
                <a:lnTo>
                  <a:pt x="933" y="2131"/>
                </a:lnTo>
                <a:lnTo>
                  <a:pt x="947" y="2131"/>
                </a:lnTo>
                <a:lnTo>
                  <a:pt x="986" y="2131"/>
                </a:lnTo>
                <a:lnTo>
                  <a:pt x="999" y="2131"/>
                </a:lnTo>
                <a:lnTo>
                  <a:pt x="1013" y="2131"/>
                </a:lnTo>
                <a:lnTo>
                  <a:pt x="1026" y="2131"/>
                </a:lnTo>
                <a:lnTo>
                  <a:pt x="1040" y="2131"/>
                </a:lnTo>
                <a:lnTo>
                  <a:pt x="1080" y="2131"/>
                </a:lnTo>
                <a:lnTo>
                  <a:pt x="1094" y="2131"/>
                </a:lnTo>
                <a:lnTo>
                  <a:pt x="1106" y="2131"/>
                </a:lnTo>
                <a:lnTo>
                  <a:pt x="1119" y="2131"/>
                </a:lnTo>
                <a:lnTo>
                  <a:pt x="1133" y="2131"/>
                </a:lnTo>
                <a:lnTo>
                  <a:pt x="1173" y="2131"/>
                </a:lnTo>
                <a:lnTo>
                  <a:pt x="1187" y="2131"/>
                </a:lnTo>
                <a:lnTo>
                  <a:pt x="1200" y="2131"/>
                </a:lnTo>
                <a:lnTo>
                  <a:pt x="1214" y="2131"/>
                </a:lnTo>
                <a:lnTo>
                  <a:pt x="1226" y="2131"/>
                </a:lnTo>
                <a:lnTo>
                  <a:pt x="1266" y="2131"/>
                </a:lnTo>
                <a:lnTo>
                  <a:pt x="1280" y="2131"/>
                </a:lnTo>
                <a:lnTo>
                  <a:pt x="1293" y="2131"/>
                </a:lnTo>
                <a:lnTo>
                  <a:pt x="1307" y="2131"/>
                </a:lnTo>
                <a:lnTo>
                  <a:pt x="1320" y="2131"/>
                </a:lnTo>
                <a:lnTo>
                  <a:pt x="1360" y="2131"/>
                </a:lnTo>
                <a:lnTo>
                  <a:pt x="1373" y="2131"/>
                </a:lnTo>
                <a:lnTo>
                  <a:pt x="1386" y="2131"/>
                </a:lnTo>
                <a:lnTo>
                  <a:pt x="1400" y="2131"/>
                </a:lnTo>
                <a:lnTo>
                  <a:pt x="1413" y="2131"/>
                </a:lnTo>
                <a:lnTo>
                  <a:pt x="1466" y="2131"/>
                </a:lnTo>
                <a:lnTo>
                  <a:pt x="1480" y="2131"/>
                </a:lnTo>
                <a:lnTo>
                  <a:pt x="1493" y="2131"/>
                </a:lnTo>
                <a:lnTo>
                  <a:pt x="1506" y="2131"/>
                </a:lnTo>
                <a:lnTo>
                  <a:pt x="1547" y="2131"/>
                </a:lnTo>
                <a:lnTo>
                  <a:pt x="1560" y="2131"/>
                </a:lnTo>
                <a:lnTo>
                  <a:pt x="1573" y="2131"/>
                </a:lnTo>
                <a:lnTo>
                  <a:pt x="1586" y="2131"/>
                </a:lnTo>
                <a:lnTo>
                  <a:pt x="1600" y="2131"/>
                </a:lnTo>
                <a:lnTo>
                  <a:pt x="1640" y="2131"/>
                </a:lnTo>
                <a:lnTo>
                  <a:pt x="1653" y="2131"/>
                </a:lnTo>
                <a:lnTo>
                  <a:pt x="1667" y="2131"/>
                </a:lnTo>
                <a:lnTo>
                  <a:pt x="1680" y="2131"/>
                </a:lnTo>
                <a:lnTo>
                  <a:pt x="1693" y="2131"/>
                </a:lnTo>
                <a:lnTo>
                  <a:pt x="1733" y="2131"/>
                </a:lnTo>
                <a:lnTo>
                  <a:pt x="1746" y="2131"/>
                </a:lnTo>
                <a:lnTo>
                  <a:pt x="1760" y="2131"/>
                </a:lnTo>
                <a:lnTo>
                  <a:pt x="1773" y="2131"/>
                </a:lnTo>
                <a:lnTo>
                  <a:pt x="1787" y="2131"/>
                </a:lnTo>
                <a:lnTo>
                  <a:pt x="1826" y="2131"/>
                </a:lnTo>
                <a:lnTo>
                  <a:pt x="1840" y="2131"/>
                </a:lnTo>
                <a:lnTo>
                  <a:pt x="1853" y="2131"/>
                </a:lnTo>
                <a:lnTo>
                  <a:pt x="1866" y="2131"/>
                </a:lnTo>
                <a:lnTo>
                  <a:pt x="1880" y="2131"/>
                </a:lnTo>
                <a:lnTo>
                  <a:pt x="1933" y="2131"/>
                </a:lnTo>
                <a:lnTo>
                  <a:pt x="1946" y="2131"/>
                </a:lnTo>
                <a:lnTo>
                  <a:pt x="1960" y="2131"/>
                </a:lnTo>
                <a:lnTo>
                  <a:pt x="1973" y="2131"/>
                </a:lnTo>
                <a:lnTo>
                  <a:pt x="2013" y="2131"/>
                </a:lnTo>
                <a:lnTo>
                  <a:pt x="2027" y="2131"/>
                </a:lnTo>
                <a:lnTo>
                  <a:pt x="2040" y="2131"/>
                </a:lnTo>
                <a:lnTo>
                  <a:pt x="2053" y="2131"/>
                </a:lnTo>
                <a:lnTo>
                  <a:pt x="2066" y="2131"/>
                </a:lnTo>
                <a:lnTo>
                  <a:pt x="2107" y="2131"/>
                </a:lnTo>
                <a:lnTo>
                  <a:pt x="2120" y="2131"/>
                </a:lnTo>
                <a:lnTo>
                  <a:pt x="2133" y="2131"/>
                </a:lnTo>
                <a:lnTo>
                  <a:pt x="2147" y="2131"/>
                </a:lnTo>
                <a:lnTo>
                  <a:pt x="2160" y="2131"/>
                </a:lnTo>
                <a:lnTo>
                  <a:pt x="2200" y="2131"/>
                </a:lnTo>
                <a:lnTo>
                  <a:pt x="2213" y="2131"/>
                </a:lnTo>
                <a:lnTo>
                  <a:pt x="2227" y="2006"/>
                </a:lnTo>
                <a:lnTo>
                  <a:pt x="2240" y="2006"/>
                </a:lnTo>
                <a:lnTo>
                  <a:pt x="2253" y="2006"/>
                </a:lnTo>
                <a:lnTo>
                  <a:pt x="2293" y="2006"/>
                </a:lnTo>
                <a:lnTo>
                  <a:pt x="2306" y="2006"/>
                </a:lnTo>
                <a:lnTo>
                  <a:pt x="2320" y="2006"/>
                </a:lnTo>
                <a:lnTo>
                  <a:pt x="2333" y="2006"/>
                </a:lnTo>
                <a:lnTo>
                  <a:pt x="2347" y="2006"/>
                </a:lnTo>
                <a:lnTo>
                  <a:pt x="2387" y="2006"/>
                </a:lnTo>
                <a:lnTo>
                  <a:pt x="2400" y="2006"/>
                </a:lnTo>
                <a:lnTo>
                  <a:pt x="2413" y="2006"/>
                </a:lnTo>
                <a:lnTo>
                  <a:pt x="2426" y="2006"/>
                </a:lnTo>
                <a:lnTo>
                  <a:pt x="2440" y="2006"/>
                </a:lnTo>
                <a:lnTo>
                  <a:pt x="2480" y="2006"/>
                </a:lnTo>
                <a:lnTo>
                  <a:pt x="2493" y="2006"/>
                </a:lnTo>
                <a:lnTo>
                  <a:pt x="2507" y="2006"/>
                </a:lnTo>
                <a:lnTo>
                  <a:pt x="2520" y="2006"/>
                </a:lnTo>
                <a:lnTo>
                  <a:pt x="2533" y="2006"/>
                </a:lnTo>
                <a:lnTo>
                  <a:pt x="2573" y="2006"/>
                </a:lnTo>
                <a:lnTo>
                  <a:pt x="2587" y="2006"/>
                </a:lnTo>
                <a:lnTo>
                  <a:pt x="2600" y="2006"/>
                </a:lnTo>
                <a:lnTo>
                  <a:pt x="2613" y="2006"/>
                </a:lnTo>
                <a:lnTo>
                  <a:pt x="2627" y="2006"/>
                </a:lnTo>
                <a:lnTo>
                  <a:pt x="2666" y="2006"/>
                </a:lnTo>
                <a:lnTo>
                  <a:pt x="2680" y="2006"/>
                </a:lnTo>
                <a:lnTo>
                  <a:pt x="2693" y="2006"/>
                </a:lnTo>
                <a:lnTo>
                  <a:pt x="2707" y="2006"/>
                </a:lnTo>
                <a:lnTo>
                  <a:pt x="2720" y="2006"/>
                </a:lnTo>
                <a:lnTo>
                  <a:pt x="2760" y="2006"/>
                </a:lnTo>
                <a:lnTo>
                  <a:pt x="2773" y="2006"/>
                </a:lnTo>
                <a:lnTo>
                  <a:pt x="2786" y="2006"/>
                </a:lnTo>
                <a:lnTo>
                  <a:pt x="2800" y="2006"/>
                </a:lnTo>
                <a:lnTo>
                  <a:pt x="2813" y="2006"/>
                </a:lnTo>
                <a:lnTo>
                  <a:pt x="2854" y="2006"/>
                </a:lnTo>
                <a:lnTo>
                  <a:pt x="2867" y="2006"/>
                </a:lnTo>
                <a:lnTo>
                  <a:pt x="2880" y="1755"/>
                </a:lnTo>
                <a:lnTo>
                  <a:pt x="2893" y="1755"/>
                </a:lnTo>
                <a:lnTo>
                  <a:pt x="2906" y="1755"/>
                </a:lnTo>
                <a:lnTo>
                  <a:pt x="2947" y="1755"/>
                </a:lnTo>
                <a:lnTo>
                  <a:pt x="2960" y="1755"/>
                </a:lnTo>
                <a:lnTo>
                  <a:pt x="2974" y="1755"/>
                </a:lnTo>
                <a:lnTo>
                  <a:pt x="2987" y="1755"/>
                </a:lnTo>
                <a:lnTo>
                  <a:pt x="3000" y="1755"/>
                </a:lnTo>
                <a:lnTo>
                  <a:pt x="3040" y="1755"/>
                </a:lnTo>
                <a:lnTo>
                  <a:pt x="3053" y="1755"/>
                </a:lnTo>
                <a:lnTo>
                  <a:pt x="3067" y="1755"/>
                </a:lnTo>
                <a:lnTo>
                  <a:pt x="3080" y="1755"/>
                </a:lnTo>
                <a:lnTo>
                  <a:pt x="3094" y="1755"/>
                </a:lnTo>
                <a:lnTo>
                  <a:pt x="3133" y="1755"/>
                </a:lnTo>
                <a:lnTo>
                  <a:pt x="3146" y="1755"/>
                </a:lnTo>
                <a:lnTo>
                  <a:pt x="3160" y="1755"/>
                </a:lnTo>
                <a:lnTo>
                  <a:pt x="3173" y="1755"/>
                </a:lnTo>
                <a:lnTo>
                  <a:pt x="3187" y="1755"/>
                </a:lnTo>
                <a:lnTo>
                  <a:pt x="3240" y="1755"/>
                </a:lnTo>
                <a:lnTo>
                  <a:pt x="3253" y="1755"/>
                </a:lnTo>
                <a:lnTo>
                  <a:pt x="3266" y="1755"/>
                </a:lnTo>
                <a:lnTo>
                  <a:pt x="3280" y="1755"/>
                </a:lnTo>
                <a:lnTo>
                  <a:pt x="3320" y="1755"/>
                </a:lnTo>
                <a:lnTo>
                  <a:pt x="3334" y="1755"/>
                </a:lnTo>
                <a:lnTo>
                  <a:pt x="3347" y="1755"/>
                </a:lnTo>
                <a:lnTo>
                  <a:pt x="3360" y="1755"/>
                </a:lnTo>
                <a:lnTo>
                  <a:pt x="3373" y="1755"/>
                </a:lnTo>
                <a:lnTo>
                  <a:pt x="3413" y="1755"/>
                </a:lnTo>
                <a:lnTo>
                  <a:pt x="3427" y="1755"/>
                </a:lnTo>
                <a:lnTo>
                  <a:pt x="3440" y="1379"/>
                </a:lnTo>
                <a:lnTo>
                  <a:pt x="3454" y="1379"/>
                </a:lnTo>
                <a:lnTo>
                  <a:pt x="3467" y="1379"/>
                </a:lnTo>
                <a:lnTo>
                  <a:pt x="3520" y="1379"/>
                </a:lnTo>
                <a:lnTo>
                  <a:pt x="3533" y="1379"/>
                </a:lnTo>
                <a:lnTo>
                  <a:pt x="3547" y="1379"/>
                </a:lnTo>
                <a:lnTo>
                  <a:pt x="3560" y="1379"/>
                </a:lnTo>
                <a:lnTo>
                  <a:pt x="3600" y="1379"/>
                </a:lnTo>
                <a:lnTo>
                  <a:pt x="3613" y="1379"/>
                </a:lnTo>
                <a:lnTo>
                  <a:pt x="3626" y="1379"/>
                </a:lnTo>
                <a:lnTo>
                  <a:pt x="3640" y="1379"/>
                </a:lnTo>
                <a:lnTo>
                  <a:pt x="3653" y="1379"/>
                </a:lnTo>
                <a:lnTo>
                  <a:pt x="3707" y="1379"/>
                </a:lnTo>
                <a:lnTo>
                  <a:pt x="3720" y="1379"/>
                </a:lnTo>
                <a:lnTo>
                  <a:pt x="3733" y="1379"/>
                </a:lnTo>
                <a:lnTo>
                  <a:pt x="3746" y="1379"/>
                </a:lnTo>
                <a:lnTo>
                  <a:pt x="3787" y="1379"/>
                </a:lnTo>
                <a:lnTo>
                  <a:pt x="3800" y="1379"/>
                </a:lnTo>
                <a:lnTo>
                  <a:pt x="3814" y="1379"/>
                </a:lnTo>
                <a:lnTo>
                  <a:pt x="3827" y="1379"/>
                </a:lnTo>
                <a:lnTo>
                  <a:pt x="3840" y="1379"/>
                </a:lnTo>
                <a:lnTo>
                  <a:pt x="3880" y="1379"/>
                </a:lnTo>
                <a:lnTo>
                  <a:pt x="3893" y="1379"/>
                </a:lnTo>
                <a:lnTo>
                  <a:pt x="3907" y="1379"/>
                </a:lnTo>
                <a:lnTo>
                  <a:pt x="3920" y="1379"/>
                </a:lnTo>
                <a:lnTo>
                  <a:pt x="3934" y="1379"/>
                </a:lnTo>
                <a:lnTo>
                  <a:pt x="3973" y="1379"/>
                </a:lnTo>
                <a:lnTo>
                  <a:pt x="3987" y="1379"/>
                </a:lnTo>
                <a:lnTo>
                  <a:pt x="4000" y="1002"/>
                </a:lnTo>
                <a:lnTo>
                  <a:pt x="4013" y="1002"/>
                </a:lnTo>
                <a:lnTo>
                  <a:pt x="4027" y="1002"/>
                </a:lnTo>
                <a:lnTo>
                  <a:pt x="4067" y="1002"/>
                </a:lnTo>
                <a:lnTo>
                  <a:pt x="4080" y="1002"/>
                </a:lnTo>
                <a:lnTo>
                  <a:pt x="4093" y="1002"/>
                </a:lnTo>
                <a:lnTo>
                  <a:pt x="4107" y="1002"/>
                </a:lnTo>
                <a:lnTo>
                  <a:pt x="4120" y="1002"/>
                </a:lnTo>
                <a:lnTo>
                  <a:pt x="4160" y="1002"/>
                </a:lnTo>
                <a:lnTo>
                  <a:pt x="4174" y="1002"/>
                </a:lnTo>
                <a:lnTo>
                  <a:pt x="4187" y="1002"/>
                </a:lnTo>
                <a:lnTo>
                  <a:pt x="4200" y="1002"/>
                </a:lnTo>
                <a:lnTo>
                  <a:pt x="4213" y="1002"/>
                </a:lnTo>
                <a:lnTo>
                  <a:pt x="4253" y="1002"/>
                </a:lnTo>
                <a:lnTo>
                  <a:pt x="4267" y="1002"/>
                </a:lnTo>
                <a:lnTo>
                  <a:pt x="4280" y="1002"/>
                </a:lnTo>
                <a:lnTo>
                  <a:pt x="4294" y="1002"/>
                </a:lnTo>
                <a:lnTo>
                  <a:pt x="4307" y="1002"/>
                </a:lnTo>
                <a:lnTo>
                  <a:pt x="4347" y="1002"/>
                </a:lnTo>
                <a:lnTo>
                  <a:pt x="4360" y="1002"/>
                </a:lnTo>
                <a:lnTo>
                  <a:pt x="4373" y="1002"/>
                </a:lnTo>
                <a:lnTo>
                  <a:pt x="4387" y="1002"/>
                </a:lnTo>
                <a:lnTo>
                  <a:pt x="4400" y="1002"/>
                </a:lnTo>
                <a:lnTo>
                  <a:pt x="4440" y="1002"/>
                </a:lnTo>
                <a:lnTo>
                  <a:pt x="4453" y="1002"/>
                </a:lnTo>
                <a:lnTo>
                  <a:pt x="4467" y="1002"/>
                </a:lnTo>
                <a:lnTo>
                  <a:pt x="4480" y="1002"/>
                </a:lnTo>
                <a:lnTo>
                  <a:pt x="4493" y="1002"/>
                </a:lnTo>
                <a:lnTo>
                  <a:pt x="4547" y="1002"/>
                </a:lnTo>
                <a:lnTo>
                  <a:pt x="4560" y="1002"/>
                </a:lnTo>
                <a:lnTo>
                  <a:pt x="4573" y="1002"/>
                </a:lnTo>
                <a:lnTo>
                  <a:pt x="4587" y="1002"/>
                </a:lnTo>
                <a:lnTo>
                  <a:pt x="4627" y="1002"/>
                </a:lnTo>
                <a:lnTo>
                  <a:pt x="4640" y="1002"/>
                </a:lnTo>
                <a:lnTo>
                  <a:pt x="4654" y="1002"/>
                </a:lnTo>
                <a:lnTo>
                  <a:pt x="4667" y="1002"/>
                </a:lnTo>
                <a:lnTo>
                  <a:pt x="4680" y="1002"/>
                </a:lnTo>
                <a:lnTo>
                  <a:pt x="4720" y="627"/>
                </a:lnTo>
                <a:lnTo>
                  <a:pt x="4734" y="627"/>
                </a:lnTo>
                <a:lnTo>
                  <a:pt x="4747" y="627"/>
                </a:lnTo>
                <a:lnTo>
                  <a:pt x="4760" y="627"/>
                </a:lnTo>
                <a:lnTo>
                  <a:pt x="4774" y="627"/>
                </a:lnTo>
                <a:lnTo>
                  <a:pt x="4813" y="627"/>
                </a:lnTo>
                <a:lnTo>
                  <a:pt x="4827" y="627"/>
                </a:lnTo>
                <a:lnTo>
                  <a:pt x="4840" y="627"/>
                </a:lnTo>
                <a:lnTo>
                  <a:pt x="4854" y="627"/>
                </a:lnTo>
                <a:lnTo>
                  <a:pt x="4867" y="627"/>
                </a:lnTo>
                <a:lnTo>
                  <a:pt x="4907" y="627"/>
                </a:lnTo>
                <a:lnTo>
                  <a:pt x="4920" y="627"/>
                </a:lnTo>
                <a:lnTo>
                  <a:pt x="4933" y="627"/>
                </a:lnTo>
                <a:lnTo>
                  <a:pt x="4947" y="627"/>
                </a:lnTo>
                <a:lnTo>
                  <a:pt x="4960" y="627"/>
                </a:lnTo>
                <a:lnTo>
                  <a:pt x="5014" y="627"/>
                </a:lnTo>
                <a:lnTo>
                  <a:pt x="5027" y="627"/>
                </a:lnTo>
                <a:lnTo>
                  <a:pt x="5040" y="627"/>
                </a:lnTo>
                <a:lnTo>
                  <a:pt x="5053" y="627"/>
                </a:lnTo>
                <a:lnTo>
                  <a:pt x="5094" y="627"/>
                </a:lnTo>
                <a:lnTo>
                  <a:pt x="5107" y="627"/>
                </a:lnTo>
                <a:lnTo>
                  <a:pt x="5120" y="627"/>
                </a:lnTo>
                <a:lnTo>
                  <a:pt x="5134" y="627"/>
                </a:lnTo>
                <a:lnTo>
                  <a:pt x="5147" y="627"/>
                </a:lnTo>
                <a:lnTo>
                  <a:pt x="5187" y="627"/>
                </a:lnTo>
                <a:lnTo>
                  <a:pt x="5200" y="627"/>
                </a:lnTo>
                <a:lnTo>
                  <a:pt x="5214" y="627"/>
                </a:lnTo>
                <a:lnTo>
                  <a:pt x="5227" y="627"/>
                </a:lnTo>
                <a:lnTo>
                  <a:pt x="5240" y="627"/>
                </a:lnTo>
                <a:lnTo>
                  <a:pt x="5280" y="627"/>
                </a:lnTo>
                <a:lnTo>
                  <a:pt x="5293" y="627"/>
                </a:lnTo>
                <a:lnTo>
                  <a:pt x="5307" y="250"/>
                </a:lnTo>
                <a:lnTo>
                  <a:pt x="5320" y="250"/>
                </a:lnTo>
                <a:lnTo>
                  <a:pt x="5334" y="250"/>
                </a:lnTo>
                <a:lnTo>
                  <a:pt x="5374" y="250"/>
                </a:lnTo>
                <a:lnTo>
                  <a:pt x="5386" y="250"/>
                </a:lnTo>
                <a:lnTo>
                  <a:pt x="5400" y="250"/>
                </a:lnTo>
                <a:lnTo>
                  <a:pt x="5413" y="250"/>
                </a:lnTo>
                <a:lnTo>
                  <a:pt x="5467" y="250"/>
                </a:lnTo>
                <a:lnTo>
                  <a:pt x="5481" y="250"/>
                </a:lnTo>
                <a:lnTo>
                  <a:pt x="5494" y="250"/>
                </a:lnTo>
                <a:lnTo>
                  <a:pt x="5506" y="250"/>
                </a:lnTo>
                <a:lnTo>
                  <a:pt x="5520" y="250"/>
                </a:lnTo>
                <a:lnTo>
                  <a:pt x="5560" y="250"/>
                </a:lnTo>
                <a:lnTo>
                  <a:pt x="5574" y="250"/>
                </a:lnTo>
                <a:lnTo>
                  <a:pt x="5587" y="250"/>
                </a:lnTo>
                <a:lnTo>
                  <a:pt x="5614" y="250"/>
                </a:lnTo>
                <a:lnTo>
                  <a:pt x="5653" y="250"/>
                </a:lnTo>
                <a:lnTo>
                  <a:pt x="5667" y="250"/>
                </a:lnTo>
                <a:lnTo>
                  <a:pt x="5680" y="250"/>
                </a:lnTo>
                <a:lnTo>
                  <a:pt x="5694" y="250"/>
                </a:lnTo>
                <a:lnTo>
                  <a:pt x="5707" y="250"/>
                </a:lnTo>
                <a:lnTo>
                  <a:pt x="5746" y="250"/>
                </a:lnTo>
                <a:lnTo>
                  <a:pt x="5760" y="250"/>
                </a:lnTo>
                <a:lnTo>
                  <a:pt x="5773" y="250"/>
                </a:lnTo>
                <a:lnTo>
                  <a:pt x="5787" y="250"/>
                </a:lnTo>
                <a:lnTo>
                  <a:pt x="5800" y="250"/>
                </a:lnTo>
                <a:lnTo>
                  <a:pt x="5841" y="250"/>
                </a:lnTo>
                <a:lnTo>
                  <a:pt x="5854" y="250"/>
                </a:lnTo>
                <a:lnTo>
                  <a:pt x="5867" y="0"/>
                </a:lnTo>
                <a:lnTo>
                  <a:pt x="5880" y="0"/>
                </a:lnTo>
                <a:lnTo>
                  <a:pt x="5893" y="0"/>
                </a:lnTo>
                <a:lnTo>
                  <a:pt x="5934" y="0"/>
                </a:lnTo>
                <a:lnTo>
                  <a:pt x="5947" y="0"/>
                </a:lnTo>
                <a:lnTo>
                  <a:pt x="5961" y="0"/>
                </a:lnTo>
                <a:lnTo>
                  <a:pt x="5974" y="0"/>
                </a:lnTo>
                <a:lnTo>
                  <a:pt x="5987" y="0"/>
                </a:lnTo>
                <a:lnTo>
                  <a:pt x="6040" y="0"/>
                </a:lnTo>
                <a:lnTo>
                  <a:pt x="6054" y="0"/>
                </a:lnTo>
                <a:lnTo>
                  <a:pt x="6067" y="0"/>
                </a:lnTo>
                <a:lnTo>
                  <a:pt x="6081" y="0"/>
                </a:lnTo>
              </a:path>
            </a:pathLst>
          </a:custGeom>
          <a:noFill/>
          <a:ln w="53975" cap="rnd">
            <a:solidFill>
              <a:schemeClr val="accent6"/>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39" name="Y Axis">
            <a:extLst>
              <a:ext uri="{FF2B5EF4-FFF2-40B4-BE49-F238E27FC236}">
                <a16:creationId xmlns:a16="http://schemas.microsoft.com/office/drawing/2014/main" id="{DA972572-79DF-40C7-B570-44329EF2E1D0}"/>
              </a:ext>
            </a:extLst>
          </p:cNvPr>
          <p:cNvGrpSpPr/>
          <p:nvPr/>
        </p:nvGrpSpPr>
        <p:grpSpPr>
          <a:xfrm>
            <a:off x="695292" y="1565681"/>
            <a:ext cx="297749" cy="4210695"/>
            <a:chOff x="581025" y="1546225"/>
            <a:chExt cx="266098" cy="4210695"/>
          </a:xfrm>
        </p:grpSpPr>
        <p:sp>
          <p:nvSpPr>
            <p:cNvPr id="14" name="Rectangle 9">
              <a:extLst>
                <a:ext uri="{FF2B5EF4-FFF2-40B4-BE49-F238E27FC236}">
                  <a16:creationId xmlns:a16="http://schemas.microsoft.com/office/drawing/2014/main" id="{BF00D209-9D2F-43CE-8A3C-49DD2381087B}"/>
                </a:ext>
              </a:extLst>
            </p:cNvPr>
            <p:cNvSpPr>
              <a:spLocks noChangeArrowheads="1"/>
            </p:cNvSpPr>
            <p:nvPr/>
          </p:nvSpPr>
          <p:spPr bwMode="auto">
            <a:xfrm>
              <a:off x="581025" y="5526088"/>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Rectangle 10">
              <a:extLst>
                <a:ext uri="{FF2B5EF4-FFF2-40B4-BE49-F238E27FC236}">
                  <a16:creationId xmlns:a16="http://schemas.microsoft.com/office/drawing/2014/main" id="{65CA4E30-DB08-4EA1-9547-B6DC83200CB5}"/>
                </a:ext>
              </a:extLst>
            </p:cNvPr>
            <p:cNvSpPr>
              <a:spLocks noChangeArrowheads="1"/>
            </p:cNvSpPr>
            <p:nvPr/>
          </p:nvSpPr>
          <p:spPr bwMode="auto">
            <a:xfrm>
              <a:off x="581025" y="5127625"/>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0.5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6" name="Rectangle 11">
              <a:extLst>
                <a:ext uri="{FF2B5EF4-FFF2-40B4-BE49-F238E27FC236}">
                  <a16:creationId xmlns:a16="http://schemas.microsoft.com/office/drawing/2014/main" id="{8A4BE4B7-FA71-411A-9407-53E687449423}"/>
                </a:ext>
              </a:extLst>
            </p:cNvPr>
            <p:cNvSpPr>
              <a:spLocks noChangeArrowheads="1"/>
            </p:cNvSpPr>
            <p:nvPr/>
          </p:nvSpPr>
          <p:spPr bwMode="auto">
            <a:xfrm>
              <a:off x="581025" y="4727575"/>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7" name="Rectangle 12">
              <a:extLst>
                <a:ext uri="{FF2B5EF4-FFF2-40B4-BE49-F238E27FC236}">
                  <a16:creationId xmlns:a16="http://schemas.microsoft.com/office/drawing/2014/main" id="{FEA5FDC6-3D5A-42D1-9D35-FF29EF6863B2}"/>
                </a:ext>
              </a:extLst>
            </p:cNvPr>
            <p:cNvSpPr>
              <a:spLocks noChangeArrowheads="1"/>
            </p:cNvSpPr>
            <p:nvPr/>
          </p:nvSpPr>
          <p:spPr bwMode="auto">
            <a:xfrm>
              <a:off x="581025" y="4332288"/>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1.5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8" name="Rectangle 13">
              <a:extLst>
                <a:ext uri="{FF2B5EF4-FFF2-40B4-BE49-F238E27FC236}">
                  <a16:creationId xmlns:a16="http://schemas.microsoft.com/office/drawing/2014/main" id="{21D72771-5145-4656-A75A-003A65CEE355}"/>
                </a:ext>
              </a:extLst>
            </p:cNvPr>
            <p:cNvSpPr>
              <a:spLocks noChangeArrowheads="1"/>
            </p:cNvSpPr>
            <p:nvPr/>
          </p:nvSpPr>
          <p:spPr bwMode="auto">
            <a:xfrm>
              <a:off x="581025" y="3933825"/>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9" name="Rectangle 14">
              <a:extLst>
                <a:ext uri="{FF2B5EF4-FFF2-40B4-BE49-F238E27FC236}">
                  <a16:creationId xmlns:a16="http://schemas.microsoft.com/office/drawing/2014/main" id="{B47BDDD0-1DD2-4D36-8197-2682AD8DC45A}"/>
                </a:ext>
              </a:extLst>
            </p:cNvPr>
            <p:cNvSpPr>
              <a:spLocks noChangeArrowheads="1"/>
            </p:cNvSpPr>
            <p:nvPr/>
          </p:nvSpPr>
          <p:spPr bwMode="auto">
            <a:xfrm>
              <a:off x="581025" y="3533775"/>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2.5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0" name="Rectangle 15">
              <a:extLst>
                <a:ext uri="{FF2B5EF4-FFF2-40B4-BE49-F238E27FC236}">
                  <a16:creationId xmlns:a16="http://schemas.microsoft.com/office/drawing/2014/main" id="{DA1C23B1-DA8D-4DFB-9353-766B432D180D}"/>
                </a:ext>
              </a:extLst>
            </p:cNvPr>
            <p:cNvSpPr>
              <a:spLocks noChangeArrowheads="1"/>
            </p:cNvSpPr>
            <p:nvPr/>
          </p:nvSpPr>
          <p:spPr bwMode="auto">
            <a:xfrm>
              <a:off x="581025" y="3138488"/>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3.0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1" name="Rectangle 16">
              <a:extLst>
                <a:ext uri="{FF2B5EF4-FFF2-40B4-BE49-F238E27FC236}">
                  <a16:creationId xmlns:a16="http://schemas.microsoft.com/office/drawing/2014/main" id="{4A5A28F5-9D4C-4EFF-AF0B-CEB4C34EEFA7}"/>
                </a:ext>
              </a:extLst>
            </p:cNvPr>
            <p:cNvSpPr>
              <a:spLocks noChangeArrowheads="1"/>
            </p:cNvSpPr>
            <p:nvPr/>
          </p:nvSpPr>
          <p:spPr bwMode="auto">
            <a:xfrm>
              <a:off x="581025" y="2740025"/>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3.5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2" name="Rectangle 17">
              <a:extLst>
                <a:ext uri="{FF2B5EF4-FFF2-40B4-BE49-F238E27FC236}">
                  <a16:creationId xmlns:a16="http://schemas.microsoft.com/office/drawing/2014/main" id="{75D0FFCA-8219-428C-9C44-06B0B34E744D}"/>
                </a:ext>
              </a:extLst>
            </p:cNvPr>
            <p:cNvSpPr>
              <a:spLocks noChangeArrowheads="1"/>
            </p:cNvSpPr>
            <p:nvPr/>
          </p:nvSpPr>
          <p:spPr bwMode="auto">
            <a:xfrm>
              <a:off x="581025" y="2341563"/>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4.0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3" name="Rectangle 18">
              <a:extLst>
                <a:ext uri="{FF2B5EF4-FFF2-40B4-BE49-F238E27FC236}">
                  <a16:creationId xmlns:a16="http://schemas.microsoft.com/office/drawing/2014/main" id="{4E6C6BE4-2A87-4487-9F86-490D04BBEFB3}"/>
                </a:ext>
              </a:extLst>
            </p:cNvPr>
            <p:cNvSpPr>
              <a:spLocks noChangeArrowheads="1"/>
            </p:cNvSpPr>
            <p:nvPr/>
          </p:nvSpPr>
          <p:spPr bwMode="auto">
            <a:xfrm>
              <a:off x="581025" y="1941513"/>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4.5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4" name="Rectangle 19">
              <a:extLst>
                <a:ext uri="{FF2B5EF4-FFF2-40B4-BE49-F238E27FC236}">
                  <a16:creationId xmlns:a16="http://schemas.microsoft.com/office/drawing/2014/main" id="{52A5F7D5-DFE1-4D2C-80C0-71A313FC9B53}"/>
                </a:ext>
              </a:extLst>
            </p:cNvPr>
            <p:cNvSpPr>
              <a:spLocks noChangeArrowheads="1"/>
            </p:cNvSpPr>
            <p:nvPr/>
          </p:nvSpPr>
          <p:spPr bwMode="auto">
            <a:xfrm>
              <a:off x="581025" y="1546225"/>
              <a:ext cx="26609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38" name="X Axis">
            <a:extLst>
              <a:ext uri="{FF2B5EF4-FFF2-40B4-BE49-F238E27FC236}">
                <a16:creationId xmlns:a16="http://schemas.microsoft.com/office/drawing/2014/main" id="{9D4881F0-E631-47FC-BA71-5CB17FCC1B45}"/>
              </a:ext>
            </a:extLst>
          </p:cNvPr>
          <p:cNvGrpSpPr/>
          <p:nvPr/>
        </p:nvGrpSpPr>
        <p:grpSpPr>
          <a:xfrm>
            <a:off x="842963" y="5770563"/>
            <a:ext cx="10299412" cy="230832"/>
            <a:chOff x="842963" y="5770563"/>
            <a:chExt cx="10299412" cy="230832"/>
          </a:xfrm>
        </p:grpSpPr>
        <p:sp>
          <p:nvSpPr>
            <p:cNvPr id="25" name="Rectangle 20">
              <a:extLst>
                <a:ext uri="{FF2B5EF4-FFF2-40B4-BE49-F238E27FC236}">
                  <a16:creationId xmlns:a16="http://schemas.microsoft.com/office/drawing/2014/main" id="{8C14A867-93A1-4D7D-84F1-9BDAD2C711C8}"/>
                </a:ext>
              </a:extLst>
            </p:cNvPr>
            <p:cNvSpPr>
              <a:spLocks noChangeArrowheads="1"/>
            </p:cNvSpPr>
            <p:nvPr/>
          </p:nvSpPr>
          <p:spPr bwMode="auto">
            <a:xfrm>
              <a:off x="842963" y="5770563"/>
              <a:ext cx="6203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Sep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6" name="Rectangle 21">
              <a:extLst>
                <a:ext uri="{FF2B5EF4-FFF2-40B4-BE49-F238E27FC236}">
                  <a16:creationId xmlns:a16="http://schemas.microsoft.com/office/drawing/2014/main" id="{7985AF6D-66A7-4E28-8BD2-4D2D9B0835ED}"/>
                </a:ext>
              </a:extLst>
            </p:cNvPr>
            <p:cNvSpPr>
              <a:spLocks noChangeArrowheads="1"/>
            </p:cNvSpPr>
            <p:nvPr/>
          </p:nvSpPr>
          <p:spPr bwMode="auto">
            <a:xfrm>
              <a:off x="2787650" y="5770563"/>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7" name="Rectangle 22">
              <a:extLst>
                <a:ext uri="{FF2B5EF4-FFF2-40B4-BE49-F238E27FC236}">
                  <a16:creationId xmlns:a16="http://schemas.microsoft.com/office/drawing/2014/main" id="{6DBAF1C6-C5F1-4DB5-AB23-B201D1C9FE25}"/>
                </a:ext>
              </a:extLst>
            </p:cNvPr>
            <p:cNvSpPr>
              <a:spLocks noChangeArrowheads="1"/>
            </p:cNvSpPr>
            <p:nvPr/>
          </p:nvSpPr>
          <p:spPr bwMode="auto">
            <a:xfrm>
              <a:off x="4689475" y="5770563"/>
              <a:ext cx="63478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Mar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8" name="Rectangle 23">
              <a:extLst>
                <a:ext uri="{FF2B5EF4-FFF2-40B4-BE49-F238E27FC236}">
                  <a16:creationId xmlns:a16="http://schemas.microsoft.com/office/drawing/2014/main" id="{988E50CE-CEDE-46A3-9344-BA9A9923209E}"/>
                </a:ext>
              </a:extLst>
            </p:cNvPr>
            <p:cNvSpPr>
              <a:spLocks noChangeArrowheads="1"/>
            </p:cNvSpPr>
            <p:nvPr/>
          </p:nvSpPr>
          <p:spPr bwMode="auto">
            <a:xfrm>
              <a:off x="6624638" y="5770563"/>
              <a:ext cx="61395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Jun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29" name="Rectangle 24">
              <a:extLst>
                <a:ext uri="{FF2B5EF4-FFF2-40B4-BE49-F238E27FC236}">
                  <a16:creationId xmlns:a16="http://schemas.microsoft.com/office/drawing/2014/main" id="{6869C461-85DE-482A-A0DC-F968CD682EED}"/>
                </a:ext>
              </a:extLst>
            </p:cNvPr>
            <p:cNvSpPr>
              <a:spLocks noChangeArrowheads="1"/>
            </p:cNvSpPr>
            <p:nvPr/>
          </p:nvSpPr>
          <p:spPr bwMode="auto">
            <a:xfrm>
              <a:off x="8569325" y="5770563"/>
              <a:ext cx="62036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Sep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0" name="Rectangle 25">
              <a:extLst>
                <a:ext uri="{FF2B5EF4-FFF2-40B4-BE49-F238E27FC236}">
                  <a16:creationId xmlns:a16="http://schemas.microsoft.com/office/drawing/2014/main" id="{BB21693E-E017-451C-B7ED-F72919590FE4}"/>
                </a:ext>
              </a:extLst>
            </p:cNvPr>
            <p:cNvSpPr>
              <a:spLocks noChangeArrowheads="1"/>
            </p:cNvSpPr>
            <p:nvPr/>
          </p:nvSpPr>
          <p:spPr bwMode="auto">
            <a:xfrm>
              <a:off x="10515600" y="5770563"/>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37" name="10 Yr">
            <a:extLst>
              <a:ext uri="{FF2B5EF4-FFF2-40B4-BE49-F238E27FC236}">
                <a16:creationId xmlns:a16="http://schemas.microsoft.com/office/drawing/2014/main" id="{07FDBE42-9A06-4051-BA37-D74A8B2C6BAD}"/>
              </a:ext>
            </a:extLst>
          </p:cNvPr>
          <p:cNvGrpSpPr/>
          <p:nvPr/>
        </p:nvGrpSpPr>
        <p:grpSpPr>
          <a:xfrm>
            <a:off x="4670425" y="6178550"/>
            <a:ext cx="1281370" cy="184666"/>
            <a:chOff x="4670425" y="6178550"/>
            <a:chExt cx="1281370" cy="184666"/>
          </a:xfrm>
        </p:grpSpPr>
        <p:sp>
          <p:nvSpPr>
            <p:cNvPr id="31" name="Line 26">
              <a:extLst>
                <a:ext uri="{FF2B5EF4-FFF2-40B4-BE49-F238E27FC236}">
                  <a16:creationId xmlns:a16="http://schemas.microsoft.com/office/drawing/2014/main" id="{D67F2572-212D-49FE-8729-80D69907CE85}"/>
                </a:ext>
              </a:extLst>
            </p:cNvPr>
            <p:cNvSpPr>
              <a:spLocks noChangeShapeType="1"/>
            </p:cNvSpPr>
            <p:nvPr/>
          </p:nvSpPr>
          <p:spPr bwMode="auto">
            <a:xfrm>
              <a:off x="4670425" y="6278563"/>
              <a:ext cx="242887" cy="0"/>
            </a:xfrm>
            <a:prstGeom prst="line">
              <a:avLst/>
            </a:prstGeom>
            <a:noFill/>
            <a:ln w="53975" cap="rnd">
              <a:solidFill>
                <a:srgbClr val="D9D9D9"/>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Rectangle 27">
              <a:extLst>
                <a:ext uri="{FF2B5EF4-FFF2-40B4-BE49-F238E27FC236}">
                  <a16:creationId xmlns:a16="http://schemas.microsoft.com/office/drawing/2014/main" id="{F8C29BFC-9AA7-4D46-A50D-9F629160BDE1}"/>
                </a:ext>
              </a:extLst>
            </p:cNvPr>
            <p:cNvSpPr>
              <a:spLocks noChangeArrowheads="1"/>
            </p:cNvSpPr>
            <p:nvPr/>
          </p:nvSpPr>
          <p:spPr bwMode="auto">
            <a:xfrm>
              <a:off x="4940300" y="6178550"/>
              <a:ext cx="101149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10-yr Treasury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36" name="Fed Funds">
            <a:extLst>
              <a:ext uri="{FF2B5EF4-FFF2-40B4-BE49-F238E27FC236}">
                <a16:creationId xmlns:a16="http://schemas.microsoft.com/office/drawing/2014/main" id="{FA6C4F10-4DA9-4D8C-B21A-7603AC8AD0D0}"/>
              </a:ext>
            </a:extLst>
          </p:cNvPr>
          <p:cNvGrpSpPr/>
          <p:nvPr/>
        </p:nvGrpSpPr>
        <p:grpSpPr>
          <a:xfrm>
            <a:off x="6091238" y="6178550"/>
            <a:ext cx="1023271" cy="184666"/>
            <a:chOff x="6091238" y="6178550"/>
            <a:chExt cx="1023271" cy="184666"/>
          </a:xfrm>
        </p:grpSpPr>
        <p:sp>
          <p:nvSpPr>
            <p:cNvPr id="33" name="Line 28">
              <a:extLst>
                <a:ext uri="{FF2B5EF4-FFF2-40B4-BE49-F238E27FC236}">
                  <a16:creationId xmlns:a16="http://schemas.microsoft.com/office/drawing/2014/main" id="{A2E76C6B-FED0-40EC-8E80-1A6A75A37911}"/>
                </a:ext>
              </a:extLst>
            </p:cNvPr>
            <p:cNvSpPr>
              <a:spLocks noChangeShapeType="1"/>
            </p:cNvSpPr>
            <p:nvPr/>
          </p:nvSpPr>
          <p:spPr bwMode="auto">
            <a:xfrm>
              <a:off x="6091238" y="6278563"/>
              <a:ext cx="244475" cy="0"/>
            </a:xfrm>
            <a:prstGeom prst="line">
              <a:avLst/>
            </a:prstGeom>
            <a:noFill/>
            <a:ln w="53975" cap="rnd">
              <a:solidFill>
                <a:schemeClr val="accent6"/>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4" name="Rectangle 29">
              <a:extLst>
                <a:ext uri="{FF2B5EF4-FFF2-40B4-BE49-F238E27FC236}">
                  <a16:creationId xmlns:a16="http://schemas.microsoft.com/office/drawing/2014/main" id="{62E9E8AB-8032-4611-95DA-123B655EA63C}"/>
                </a:ext>
              </a:extLst>
            </p:cNvPr>
            <p:cNvSpPr>
              <a:spLocks noChangeArrowheads="1"/>
            </p:cNvSpPr>
            <p:nvPr/>
          </p:nvSpPr>
          <p:spPr bwMode="auto">
            <a:xfrm>
              <a:off x="6362700" y="6178550"/>
              <a:ext cx="75180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rgbClr val="FFFFFF"/>
                  </a:solidFill>
                  <a:effectLst/>
                  <a:latin typeface="Roboto" panose="02000000000000000000" pitchFamily="2" charset="0"/>
                </a:rPr>
                <a:t> Fed Funds</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42" name="Gray Arrow">
            <a:extLst>
              <a:ext uri="{FF2B5EF4-FFF2-40B4-BE49-F238E27FC236}">
                <a16:creationId xmlns:a16="http://schemas.microsoft.com/office/drawing/2014/main" id="{7FD5ACED-A669-473B-AF50-3300223E7FB0}"/>
              </a:ext>
            </a:extLst>
          </p:cNvPr>
          <p:cNvCxnSpPr>
            <a:cxnSpLocks/>
          </p:cNvCxnSpPr>
          <p:nvPr/>
        </p:nvCxnSpPr>
        <p:spPr>
          <a:xfrm>
            <a:off x="7811311" y="2066925"/>
            <a:ext cx="1264595" cy="201350"/>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1" name="Blue Callout">
            <a:extLst>
              <a:ext uri="{FF2B5EF4-FFF2-40B4-BE49-F238E27FC236}">
                <a16:creationId xmlns:a16="http://schemas.microsoft.com/office/drawing/2014/main" id="{25AB4D49-6970-4F72-91EB-507DF60B4100}"/>
              </a:ext>
            </a:extLst>
          </p:cNvPr>
          <p:cNvGraphicFramePr>
            <a:graphicFrameLocks noGrp="1"/>
          </p:cNvGraphicFramePr>
          <p:nvPr>
            <p:extLst>
              <p:ext uri="{D42A27DB-BD31-4B8C-83A1-F6EECF244321}">
                <p14:modId xmlns:p14="http://schemas.microsoft.com/office/powerpoint/2010/main" val="737299058"/>
              </p:ext>
            </p:extLst>
          </p:nvPr>
        </p:nvGraphicFramePr>
        <p:xfrm>
          <a:off x="7291187" y="1757606"/>
          <a:ext cx="700750" cy="609600"/>
        </p:xfrm>
        <a:graphic>
          <a:graphicData uri="http://schemas.openxmlformats.org/drawingml/2006/table">
            <a:tbl>
              <a:tblPr firstRow="1" bandRow="1"/>
              <a:tblGrid>
                <a:gridCol w="70075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4.24%</a:t>
                      </a:r>
                    </a:p>
                    <a:p>
                      <a:pPr algn="ctr"/>
                      <a:r>
                        <a:rPr lang="en-US" sz="1500" dirty="0">
                          <a:solidFill>
                            <a:schemeClr val="bg1"/>
                          </a:solidFill>
                        </a:rPr>
                        <a:t>Peak?</a:t>
                      </a: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prstDash val="soli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Tree>
    <p:extLst>
      <p:ext uri="{BB962C8B-B14F-4D97-AF65-F5344CB8AC3E}">
        <p14:creationId xmlns:p14="http://schemas.microsoft.com/office/powerpoint/2010/main" val="1155157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wipe(left)">
                                      <p:cBhvr>
                                        <p:cTn id="13" dur="500"/>
                                        <p:tgtEl>
                                          <p:spTgt spid="40"/>
                                        </p:tgtEl>
                                      </p:cBhvr>
                                    </p:animEffect>
                                  </p:childTnLst>
                                </p:cTn>
                              </p:par>
                              <p:par>
                                <p:cTn id="14" presetID="22" presetClass="entr" presetSubtype="4"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down)">
                                      <p:cBhvr>
                                        <p:cTn id="16" dur="500"/>
                                        <p:tgtEl>
                                          <p:spTgt spid="39"/>
                                        </p:tgtEl>
                                      </p:cBhvr>
                                    </p:animEffect>
                                  </p:childTnLst>
                                </p:cTn>
                              </p:par>
                              <p:par>
                                <p:cTn id="17" presetID="22" presetClass="entr" presetSubtype="8" fill="hold"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par>
                          <p:cTn id="27" fill="hold">
                            <p:stCondLst>
                              <p:cond delay="1000"/>
                            </p:stCondLst>
                            <p:childTnLst>
                              <p:par>
                                <p:cTn id="28" presetID="10"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left)">
                                      <p:cBhvr>
                                        <p:cTn id="35" dur="500"/>
                                        <p:tgtEl>
                                          <p:spTgt spid="12"/>
                                        </p:tgtEl>
                                      </p:cBhvr>
                                    </p:animEffect>
                                  </p:childTnLst>
                                </p:cTn>
                              </p:par>
                              <p:par>
                                <p:cTn id="36" presetID="10" presetClass="entr" presetSubtype="0"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500"/>
                            </p:stCondLst>
                            <p:childTnLst>
                              <p:par>
                                <p:cTn id="40" presetID="10" presetClass="entr" presetSubtype="0" fill="hold"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500"/>
                                        <p:tgtEl>
                                          <p:spTgt spid="41"/>
                                        </p:tgtEl>
                                      </p:cBhvr>
                                    </p:animEffect>
                                  </p:childTnLst>
                                </p:cTn>
                              </p:par>
                              <p:par>
                                <p:cTn id="48" presetID="10" presetClass="entr" presetSubtype="0"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 grpId="0"/>
      <p:bldP spid="9"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86102-27E1-4485-B631-3AFB23BB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3DF226AC-19BF-4CC4-ADCA-A60820452BCC}"/>
              </a:ext>
            </a:extLst>
          </p:cNvPr>
          <p:cNvSpPr>
            <a:spLocks noGrp="1"/>
          </p:cNvSpPr>
          <p:nvPr>
            <p:ph type="body" sz="quarter" idx="10"/>
          </p:nvPr>
        </p:nvSpPr>
        <p:spPr/>
        <p:txBody>
          <a:bodyPr/>
          <a:lstStyle/>
          <a:p>
            <a:r>
              <a:rPr lang="en-US" dirty="0"/>
              <a:t>FORECASTS</a:t>
            </a:r>
          </a:p>
        </p:txBody>
      </p:sp>
    </p:spTree>
    <p:extLst>
      <p:ext uri="{BB962C8B-B14F-4D97-AF65-F5344CB8AC3E}">
        <p14:creationId xmlns:p14="http://schemas.microsoft.com/office/powerpoint/2010/main" val="141355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74" name="Dark Blue Shade">
            <a:extLst>
              <a:ext uri="{FF2B5EF4-FFF2-40B4-BE49-F238E27FC236}">
                <a16:creationId xmlns:a16="http://schemas.microsoft.com/office/drawing/2014/main" id="{82E76FF5-86F1-4901-B495-54A897995620}"/>
              </a:ext>
            </a:extLst>
          </p:cNvPr>
          <p:cNvSpPr/>
          <p:nvPr/>
        </p:nvSpPr>
        <p:spPr>
          <a:xfrm>
            <a:off x="9150642" y="1612901"/>
            <a:ext cx="2108199" cy="49180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4" name="Subtitle">
            <a:extLst>
              <a:ext uri="{FF2B5EF4-FFF2-40B4-BE49-F238E27FC236}">
                <a16:creationId xmlns:a16="http://schemas.microsoft.com/office/drawing/2014/main" id="{A30D563F-65C2-4B13-979C-A5448CF7076E}"/>
              </a:ext>
            </a:extLst>
          </p:cNvPr>
          <p:cNvSpPr>
            <a:spLocks noChangeArrowheads="1"/>
          </p:cNvSpPr>
          <p:nvPr/>
        </p:nvSpPr>
        <p:spPr bwMode="auto">
          <a:xfrm>
            <a:off x="1057276" y="1320801"/>
            <a:ext cx="366077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1" u="none" strike="noStrike" cap="none" normalizeH="0" baseline="0" dirty="0">
                <a:ln>
                  <a:noFill/>
                </a:ln>
                <a:solidFill>
                  <a:srgbClr val="FFFFFF"/>
                </a:solidFill>
                <a:effectLst/>
                <a:latin typeface="Roboto" panose="02000000000000000000" pitchFamily="2" charset="0"/>
              </a:rPr>
              <a:t>FUNDAMENTALS OF THE US ECONOMY</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9282" name="Group 9281">
            <a:extLst>
              <a:ext uri="{FF2B5EF4-FFF2-40B4-BE49-F238E27FC236}">
                <a16:creationId xmlns:a16="http://schemas.microsoft.com/office/drawing/2014/main" id="{231C0818-0918-4527-A86F-F9F1B21E51B7}"/>
              </a:ext>
            </a:extLst>
          </p:cNvPr>
          <p:cNvGrpSpPr/>
          <p:nvPr/>
        </p:nvGrpSpPr>
        <p:grpSpPr>
          <a:xfrm>
            <a:off x="9546547" y="1824038"/>
            <a:ext cx="1280880" cy="4497318"/>
            <a:chOff x="9546547" y="1824038"/>
            <a:chExt cx="1280880" cy="4497318"/>
          </a:xfrm>
        </p:grpSpPr>
        <p:sp>
          <p:nvSpPr>
            <p:cNvPr id="9273" name="2023: 7.0%">
              <a:extLst>
                <a:ext uri="{FF2B5EF4-FFF2-40B4-BE49-F238E27FC236}">
                  <a16:creationId xmlns:a16="http://schemas.microsoft.com/office/drawing/2014/main" id="{8C69B8DD-60FA-42E2-B74F-D07F28E7EE32}"/>
                </a:ext>
              </a:extLst>
            </p:cNvPr>
            <p:cNvSpPr>
              <a:spLocks noChangeArrowheads="1"/>
            </p:cNvSpPr>
            <p:nvPr/>
          </p:nvSpPr>
          <p:spPr bwMode="auto">
            <a:xfrm>
              <a:off x="9869488" y="5967413"/>
              <a:ext cx="621965" cy="353943"/>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68" name="2023: 3.50%">
              <a:extLst>
                <a:ext uri="{FF2B5EF4-FFF2-40B4-BE49-F238E27FC236}">
                  <a16:creationId xmlns:a16="http://schemas.microsoft.com/office/drawing/2014/main" id="{3C04DA49-C6C3-409A-AB98-9A750A8511BF}"/>
                </a:ext>
              </a:extLst>
            </p:cNvPr>
            <p:cNvSpPr>
              <a:spLocks noChangeArrowheads="1"/>
            </p:cNvSpPr>
            <p:nvPr/>
          </p:nvSpPr>
          <p:spPr bwMode="auto">
            <a:xfrm>
              <a:off x="9786938" y="5281613"/>
              <a:ext cx="952500" cy="423863"/>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3.50%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57" name="2023: 4.50%">
              <a:extLst>
                <a:ext uri="{FF2B5EF4-FFF2-40B4-BE49-F238E27FC236}">
                  <a16:creationId xmlns:a16="http://schemas.microsoft.com/office/drawing/2014/main" id="{44B624A0-3BCF-411E-8EE2-56E633E68336}"/>
                </a:ext>
              </a:extLst>
            </p:cNvPr>
            <p:cNvSpPr>
              <a:spLocks noChangeArrowheads="1"/>
            </p:cNvSpPr>
            <p:nvPr/>
          </p:nvSpPr>
          <p:spPr bwMode="auto">
            <a:xfrm>
              <a:off x="9786938" y="4595813"/>
              <a:ext cx="785471" cy="353943"/>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5.00%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51" name="2023: 4.2%">
              <a:extLst>
                <a:ext uri="{FF2B5EF4-FFF2-40B4-BE49-F238E27FC236}">
                  <a16:creationId xmlns:a16="http://schemas.microsoft.com/office/drawing/2014/main" id="{10B1FCF9-2D43-4F62-8F44-67624DE4EE41}"/>
                </a:ext>
              </a:extLst>
            </p:cNvPr>
            <p:cNvSpPr>
              <a:spLocks noChangeArrowheads="1"/>
            </p:cNvSpPr>
            <p:nvPr/>
          </p:nvSpPr>
          <p:spPr bwMode="auto">
            <a:xfrm>
              <a:off x="9869488" y="3910013"/>
              <a:ext cx="621965" cy="353943"/>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4.2%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nvGrpSpPr>
            <p:cNvPr id="9277" name="2023: 4.5% - 4.7%">
              <a:extLst>
                <a:ext uri="{FF2B5EF4-FFF2-40B4-BE49-F238E27FC236}">
                  <a16:creationId xmlns:a16="http://schemas.microsoft.com/office/drawing/2014/main" id="{5CE29890-99B9-492A-8177-97A4AD2CFD2B}"/>
                </a:ext>
              </a:extLst>
            </p:cNvPr>
            <p:cNvGrpSpPr/>
            <p:nvPr/>
          </p:nvGrpSpPr>
          <p:grpSpPr>
            <a:xfrm>
              <a:off x="9546547" y="3224213"/>
              <a:ext cx="1280880" cy="353943"/>
              <a:chOff x="9546547" y="3224213"/>
              <a:chExt cx="1280880" cy="353943"/>
            </a:xfrm>
          </p:grpSpPr>
          <p:sp>
            <p:nvSpPr>
              <p:cNvPr id="9242" name="Rectangle 64">
                <a:extLst>
                  <a:ext uri="{FF2B5EF4-FFF2-40B4-BE49-F238E27FC236}">
                    <a16:creationId xmlns:a16="http://schemas.microsoft.com/office/drawing/2014/main" id="{BB21BF3A-9BB0-4928-A67B-3118CE8F51B3}"/>
                  </a:ext>
                </a:extLst>
              </p:cNvPr>
              <p:cNvSpPr>
                <a:spLocks noChangeArrowheads="1"/>
              </p:cNvSpPr>
              <p:nvPr/>
            </p:nvSpPr>
            <p:spPr bwMode="auto">
              <a:xfrm>
                <a:off x="9546547" y="3224213"/>
                <a:ext cx="1280880" cy="353943"/>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3.75%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44" name="Rectangle 65">
                <a:extLst>
                  <a:ext uri="{FF2B5EF4-FFF2-40B4-BE49-F238E27FC236}">
                    <a16:creationId xmlns:a16="http://schemas.microsoft.com/office/drawing/2014/main" id="{F6EEC1C9-B253-4322-8BAF-8C64A5771109}"/>
                  </a:ext>
                </a:extLst>
              </p:cNvPr>
              <p:cNvSpPr>
                <a:spLocks noChangeArrowheads="1"/>
              </p:cNvSpPr>
              <p:nvPr/>
            </p:nvSpPr>
            <p:spPr bwMode="auto">
              <a:xfrm>
                <a:off x="10123488" y="3224213"/>
                <a:ext cx="65" cy="276999"/>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45" name="Rectangle 66">
                <a:extLst>
                  <a:ext uri="{FF2B5EF4-FFF2-40B4-BE49-F238E27FC236}">
                    <a16:creationId xmlns:a16="http://schemas.microsoft.com/office/drawing/2014/main" id="{3733F25F-F5FE-444D-85F8-E8D5916BD3CE}"/>
                  </a:ext>
                </a:extLst>
              </p:cNvPr>
              <p:cNvSpPr>
                <a:spLocks noChangeArrowheads="1"/>
              </p:cNvSpPr>
              <p:nvPr/>
            </p:nvSpPr>
            <p:spPr bwMode="auto">
              <a:xfrm>
                <a:off x="10306051" y="3224213"/>
                <a:ext cx="65" cy="276999"/>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9236" name="2023: 0.8%">
              <a:extLst>
                <a:ext uri="{FF2B5EF4-FFF2-40B4-BE49-F238E27FC236}">
                  <a16:creationId xmlns:a16="http://schemas.microsoft.com/office/drawing/2014/main" id="{27AFAEC9-7AD8-4E6B-A912-7506BAF30AA2}"/>
                </a:ext>
              </a:extLst>
            </p:cNvPr>
            <p:cNvSpPr>
              <a:spLocks noChangeArrowheads="1"/>
            </p:cNvSpPr>
            <p:nvPr/>
          </p:nvSpPr>
          <p:spPr bwMode="auto">
            <a:xfrm>
              <a:off x="9869488" y="2538413"/>
              <a:ext cx="621965" cy="353943"/>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29" name="2023">
              <a:extLst>
                <a:ext uri="{FF2B5EF4-FFF2-40B4-BE49-F238E27FC236}">
                  <a16:creationId xmlns:a16="http://schemas.microsoft.com/office/drawing/2014/main" id="{1519E5BA-E53F-42AE-85EB-2E100EDDEC7E}"/>
                </a:ext>
              </a:extLst>
            </p:cNvPr>
            <p:cNvSpPr>
              <a:spLocks noChangeArrowheads="1"/>
            </p:cNvSpPr>
            <p:nvPr/>
          </p:nvSpPr>
          <p:spPr bwMode="auto">
            <a:xfrm>
              <a:off x="9850438" y="1824038"/>
              <a:ext cx="820738" cy="422275"/>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1" u="none" strike="noStrike" cap="none" normalizeH="0" baseline="0" dirty="0">
                  <a:ln>
                    <a:noFill/>
                  </a:ln>
                  <a:solidFill>
                    <a:srgbClr val="FFFFFF"/>
                  </a:solidFill>
                  <a:effectLst/>
                  <a:latin typeface="Roboto" panose="02000000000000000000" pitchFamily="2" charset="0"/>
                </a:rPr>
                <a:t>2023</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9281" name="Group 9280">
            <a:extLst>
              <a:ext uri="{FF2B5EF4-FFF2-40B4-BE49-F238E27FC236}">
                <a16:creationId xmlns:a16="http://schemas.microsoft.com/office/drawing/2014/main" id="{E3477DD7-93F8-4ED6-8DEE-6C6767AB144A}"/>
              </a:ext>
            </a:extLst>
          </p:cNvPr>
          <p:cNvGrpSpPr/>
          <p:nvPr/>
        </p:nvGrpSpPr>
        <p:grpSpPr>
          <a:xfrm>
            <a:off x="7229476" y="1824038"/>
            <a:ext cx="1087437" cy="4567238"/>
            <a:chOff x="7229476" y="1824038"/>
            <a:chExt cx="1087437" cy="4567238"/>
          </a:xfrm>
        </p:grpSpPr>
        <p:grpSp>
          <p:nvGrpSpPr>
            <p:cNvPr id="9275" name="2022: -18.1%">
              <a:extLst>
                <a:ext uri="{FF2B5EF4-FFF2-40B4-BE49-F238E27FC236}">
                  <a16:creationId xmlns:a16="http://schemas.microsoft.com/office/drawing/2014/main" id="{7EB1E346-3810-433B-B005-2F5ABA0FE321}"/>
                </a:ext>
              </a:extLst>
            </p:cNvPr>
            <p:cNvGrpSpPr/>
            <p:nvPr/>
          </p:nvGrpSpPr>
          <p:grpSpPr>
            <a:xfrm>
              <a:off x="7229476" y="5967413"/>
              <a:ext cx="1087437" cy="423863"/>
              <a:chOff x="7229476" y="5967413"/>
              <a:chExt cx="1087437" cy="423863"/>
            </a:xfrm>
          </p:grpSpPr>
          <p:sp>
            <p:nvSpPr>
              <p:cNvPr id="9271" name="Rectangle 83">
                <a:extLst>
                  <a:ext uri="{FF2B5EF4-FFF2-40B4-BE49-F238E27FC236}">
                    <a16:creationId xmlns:a16="http://schemas.microsoft.com/office/drawing/2014/main" id="{A2F7DE0A-F3CC-48AE-8374-FE7B233F0682}"/>
                  </a:ext>
                </a:extLst>
              </p:cNvPr>
              <p:cNvSpPr>
                <a:spLocks noChangeArrowheads="1"/>
              </p:cNvSpPr>
              <p:nvPr/>
            </p:nvSpPr>
            <p:spPr bwMode="auto">
              <a:xfrm>
                <a:off x="7229476" y="5967413"/>
                <a:ext cx="2825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72" name="Rectangle 84">
                <a:extLst>
                  <a:ext uri="{FF2B5EF4-FFF2-40B4-BE49-F238E27FC236}">
                    <a16:creationId xmlns:a16="http://schemas.microsoft.com/office/drawing/2014/main" id="{7EF983F5-92DC-49E2-849A-D47AEDE683CF}"/>
                  </a:ext>
                </a:extLst>
              </p:cNvPr>
              <p:cNvSpPr>
                <a:spLocks noChangeArrowheads="1"/>
              </p:cNvSpPr>
              <p:nvPr/>
            </p:nvSpPr>
            <p:spPr bwMode="auto">
              <a:xfrm>
                <a:off x="7342188" y="5967413"/>
                <a:ext cx="9747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18.1%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65" name="2022: 3.88%">
              <a:extLst>
                <a:ext uri="{FF2B5EF4-FFF2-40B4-BE49-F238E27FC236}">
                  <a16:creationId xmlns:a16="http://schemas.microsoft.com/office/drawing/2014/main" id="{849FB7AC-B592-407E-9F1A-209A816051AB}"/>
                </a:ext>
              </a:extLst>
            </p:cNvPr>
            <p:cNvSpPr>
              <a:spLocks noChangeArrowheads="1"/>
            </p:cNvSpPr>
            <p:nvPr/>
          </p:nvSpPr>
          <p:spPr bwMode="auto">
            <a:xfrm>
              <a:off x="7285038" y="5281613"/>
              <a:ext cx="9763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3.88%</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56" name="2022: 4.50%">
              <a:extLst>
                <a:ext uri="{FF2B5EF4-FFF2-40B4-BE49-F238E27FC236}">
                  <a16:creationId xmlns:a16="http://schemas.microsoft.com/office/drawing/2014/main" id="{29F7CDC6-3AA9-4A20-82F3-6DD1C1DDA762}"/>
                </a:ext>
              </a:extLst>
            </p:cNvPr>
            <p:cNvSpPr>
              <a:spLocks noChangeArrowheads="1"/>
            </p:cNvSpPr>
            <p:nvPr/>
          </p:nvSpPr>
          <p:spPr bwMode="auto">
            <a:xfrm>
              <a:off x="7285038" y="4595813"/>
              <a:ext cx="97631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4.50%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50" name="2022: 3.5%">
              <a:extLst>
                <a:ext uri="{FF2B5EF4-FFF2-40B4-BE49-F238E27FC236}">
                  <a16:creationId xmlns:a16="http://schemas.microsoft.com/office/drawing/2014/main" id="{714F86FF-E37D-4B60-8377-1898F1EE778A}"/>
                </a:ext>
              </a:extLst>
            </p:cNvPr>
            <p:cNvSpPr>
              <a:spLocks noChangeArrowheads="1"/>
            </p:cNvSpPr>
            <p:nvPr/>
          </p:nvSpPr>
          <p:spPr bwMode="auto">
            <a:xfrm>
              <a:off x="7369176" y="3910013"/>
              <a:ext cx="8080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3.5%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1" name="2022: 8.0%">
              <a:extLst>
                <a:ext uri="{FF2B5EF4-FFF2-40B4-BE49-F238E27FC236}">
                  <a16:creationId xmlns:a16="http://schemas.microsoft.com/office/drawing/2014/main" id="{43A1E62D-32B3-478D-976A-6CE6EA110FEF}"/>
                </a:ext>
              </a:extLst>
            </p:cNvPr>
            <p:cNvSpPr>
              <a:spLocks noChangeArrowheads="1"/>
            </p:cNvSpPr>
            <p:nvPr/>
          </p:nvSpPr>
          <p:spPr bwMode="auto">
            <a:xfrm>
              <a:off x="7369176" y="3224213"/>
              <a:ext cx="64280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6.5%</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33" name="Rectangle 58">
              <a:extLst>
                <a:ext uri="{FF2B5EF4-FFF2-40B4-BE49-F238E27FC236}">
                  <a16:creationId xmlns:a16="http://schemas.microsoft.com/office/drawing/2014/main" id="{73002FA6-1CB0-460B-9F38-A49E5EC21FCC}"/>
                </a:ext>
              </a:extLst>
            </p:cNvPr>
            <p:cNvSpPr>
              <a:spLocks noChangeArrowheads="1"/>
            </p:cNvSpPr>
            <p:nvPr/>
          </p:nvSpPr>
          <p:spPr bwMode="auto">
            <a:xfrm>
              <a:off x="7372061" y="2538413"/>
              <a:ext cx="716543"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2.1%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27" name="2022">
              <a:extLst>
                <a:ext uri="{FF2B5EF4-FFF2-40B4-BE49-F238E27FC236}">
                  <a16:creationId xmlns:a16="http://schemas.microsoft.com/office/drawing/2014/main" id="{E2756309-5DCF-4BC0-9C2B-7CD9D8554844}"/>
                </a:ext>
              </a:extLst>
            </p:cNvPr>
            <p:cNvSpPr>
              <a:spLocks noChangeArrowheads="1"/>
            </p:cNvSpPr>
            <p:nvPr/>
          </p:nvSpPr>
          <p:spPr bwMode="auto">
            <a:xfrm>
              <a:off x="7351713" y="1824038"/>
              <a:ext cx="844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2022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9280" name="Group 9279">
            <a:extLst>
              <a:ext uri="{FF2B5EF4-FFF2-40B4-BE49-F238E27FC236}">
                <a16:creationId xmlns:a16="http://schemas.microsoft.com/office/drawing/2014/main" id="{818E5CC8-BE6C-41E8-B2F1-F8E51EA62B2F}"/>
              </a:ext>
            </a:extLst>
          </p:cNvPr>
          <p:cNvGrpSpPr/>
          <p:nvPr/>
        </p:nvGrpSpPr>
        <p:grpSpPr>
          <a:xfrm>
            <a:off x="4741863" y="1824038"/>
            <a:ext cx="974725" cy="4567238"/>
            <a:chOff x="4741863" y="1824038"/>
            <a:chExt cx="974725" cy="4567238"/>
          </a:xfrm>
        </p:grpSpPr>
        <p:sp>
          <p:nvSpPr>
            <p:cNvPr id="9270" name="2021: 28.7%">
              <a:extLst>
                <a:ext uri="{FF2B5EF4-FFF2-40B4-BE49-F238E27FC236}">
                  <a16:creationId xmlns:a16="http://schemas.microsoft.com/office/drawing/2014/main" id="{302BE0B5-B6E1-47D4-A5F3-D2D5F10F9B31}"/>
                </a:ext>
              </a:extLst>
            </p:cNvPr>
            <p:cNvSpPr>
              <a:spLocks noChangeArrowheads="1"/>
            </p:cNvSpPr>
            <p:nvPr/>
          </p:nvSpPr>
          <p:spPr bwMode="auto">
            <a:xfrm>
              <a:off x="4741863" y="5967413"/>
              <a:ext cx="9747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28.7%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63" name="2021: 1.51%">
              <a:extLst>
                <a:ext uri="{FF2B5EF4-FFF2-40B4-BE49-F238E27FC236}">
                  <a16:creationId xmlns:a16="http://schemas.microsoft.com/office/drawing/2014/main" id="{4A70418D-F158-488E-824D-4B0C117B3938}"/>
                </a:ext>
              </a:extLst>
            </p:cNvPr>
            <p:cNvSpPr>
              <a:spLocks noChangeArrowheads="1"/>
            </p:cNvSpPr>
            <p:nvPr/>
          </p:nvSpPr>
          <p:spPr bwMode="auto">
            <a:xfrm>
              <a:off x="4741863" y="5281613"/>
              <a:ext cx="9747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1.51%</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54" name="2021: 0.25%">
              <a:extLst>
                <a:ext uri="{FF2B5EF4-FFF2-40B4-BE49-F238E27FC236}">
                  <a16:creationId xmlns:a16="http://schemas.microsoft.com/office/drawing/2014/main" id="{1FAB9E2A-6D81-45CD-9D89-4C382CFE1ED2}"/>
                </a:ext>
              </a:extLst>
            </p:cNvPr>
            <p:cNvSpPr>
              <a:spLocks noChangeArrowheads="1"/>
            </p:cNvSpPr>
            <p:nvPr/>
          </p:nvSpPr>
          <p:spPr bwMode="auto">
            <a:xfrm>
              <a:off x="4741863" y="4595813"/>
              <a:ext cx="9747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0.25%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8" name="2021: 3.9%">
              <a:extLst>
                <a:ext uri="{FF2B5EF4-FFF2-40B4-BE49-F238E27FC236}">
                  <a16:creationId xmlns:a16="http://schemas.microsoft.com/office/drawing/2014/main" id="{3488855F-1733-447A-9995-18F6D46FD4FC}"/>
                </a:ext>
              </a:extLst>
            </p:cNvPr>
            <p:cNvSpPr>
              <a:spLocks noChangeArrowheads="1"/>
            </p:cNvSpPr>
            <p:nvPr/>
          </p:nvSpPr>
          <p:spPr bwMode="auto">
            <a:xfrm>
              <a:off x="4826001" y="3910013"/>
              <a:ext cx="8080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3.9%</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9" name="2021: 4.7%">
              <a:extLst>
                <a:ext uri="{FF2B5EF4-FFF2-40B4-BE49-F238E27FC236}">
                  <a16:creationId xmlns:a16="http://schemas.microsoft.com/office/drawing/2014/main" id="{64C01C1A-3E7B-469B-B52D-AEC627D81719}"/>
                </a:ext>
              </a:extLst>
            </p:cNvPr>
            <p:cNvSpPr>
              <a:spLocks noChangeArrowheads="1"/>
            </p:cNvSpPr>
            <p:nvPr/>
          </p:nvSpPr>
          <p:spPr bwMode="auto">
            <a:xfrm>
              <a:off x="4826001" y="3224213"/>
              <a:ext cx="642805"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7.0%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32" name="2021: 5.7%">
              <a:extLst>
                <a:ext uri="{FF2B5EF4-FFF2-40B4-BE49-F238E27FC236}">
                  <a16:creationId xmlns:a16="http://schemas.microsoft.com/office/drawing/2014/main" id="{5248B61B-CC0A-43E5-8187-6E4124B4C14E}"/>
                </a:ext>
              </a:extLst>
            </p:cNvPr>
            <p:cNvSpPr>
              <a:spLocks noChangeArrowheads="1"/>
            </p:cNvSpPr>
            <p:nvPr/>
          </p:nvSpPr>
          <p:spPr bwMode="auto">
            <a:xfrm>
              <a:off x="4826001" y="2538413"/>
              <a:ext cx="8080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5.7%</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226" name="2021">
              <a:extLst>
                <a:ext uri="{FF2B5EF4-FFF2-40B4-BE49-F238E27FC236}">
                  <a16:creationId xmlns:a16="http://schemas.microsoft.com/office/drawing/2014/main" id="{365EDBF0-E5B8-4A3E-8281-0CEEB3FB6B49}"/>
                </a:ext>
              </a:extLst>
            </p:cNvPr>
            <p:cNvSpPr>
              <a:spLocks noChangeArrowheads="1"/>
            </p:cNvSpPr>
            <p:nvPr/>
          </p:nvSpPr>
          <p:spPr bwMode="auto">
            <a:xfrm>
              <a:off x="4808538" y="1824038"/>
              <a:ext cx="8445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2021</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9279" name="Group 9278">
            <a:extLst>
              <a:ext uri="{FF2B5EF4-FFF2-40B4-BE49-F238E27FC236}">
                <a16:creationId xmlns:a16="http://schemas.microsoft.com/office/drawing/2014/main" id="{C5EFA7A4-9900-4F2C-9D1E-B5E2B83C78E1}"/>
              </a:ext>
            </a:extLst>
          </p:cNvPr>
          <p:cNvGrpSpPr/>
          <p:nvPr/>
        </p:nvGrpSpPr>
        <p:grpSpPr>
          <a:xfrm>
            <a:off x="1057276" y="2538413"/>
            <a:ext cx="2462213" cy="3852863"/>
            <a:chOff x="1057276" y="2538413"/>
            <a:chExt cx="2462213" cy="3852863"/>
          </a:xfrm>
        </p:grpSpPr>
        <p:sp>
          <p:nvSpPr>
            <p:cNvPr id="9269" name="S&amp;P 500">
              <a:extLst>
                <a:ext uri="{FF2B5EF4-FFF2-40B4-BE49-F238E27FC236}">
                  <a16:creationId xmlns:a16="http://schemas.microsoft.com/office/drawing/2014/main" id="{D28D6636-66FA-40BC-8D55-0EAA4A0D9190}"/>
                </a:ext>
              </a:extLst>
            </p:cNvPr>
            <p:cNvSpPr>
              <a:spLocks noChangeArrowheads="1"/>
            </p:cNvSpPr>
            <p:nvPr/>
          </p:nvSpPr>
          <p:spPr bwMode="auto">
            <a:xfrm>
              <a:off x="1057276" y="5967413"/>
              <a:ext cx="130968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S&amp;P 500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nvGrpSpPr>
            <p:cNvPr id="9276" name="10-Yr">
              <a:extLst>
                <a:ext uri="{FF2B5EF4-FFF2-40B4-BE49-F238E27FC236}">
                  <a16:creationId xmlns:a16="http://schemas.microsoft.com/office/drawing/2014/main" id="{BA9DC394-CAE9-4F09-AE45-1196545D1171}"/>
                </a:ext>
              </a:extLst>
            </p:cNvPr>
            <p:cNvGrpSpPr/>
            <p:nvPr/>
          </p:nvGrpSpPr>
          <p:grpSpPr>
            <a:xfrm>
              <a:off x="1057276" y="5281613"/>
              <a:ext cx="2462213" cy="423863"/>
              <a:chOff x="1057276" y="5281613"/>
              <a:chExt cx="2462213" cy="423863"/>
            </a:xfrm>
          </p:grpSpPr>
          <p:sp>
            <p:nvSpPr>
              <p:cNvPr id="9259" name="Rectangle 75">
                <a:extLst>
                  <a:ext uri="{FF2B5EF4-FFF2-40B4-BE49-F238E27FC236}">
                    <a16:creationId xmlns:a16="http://schemas.microsoft.com/office/drawing/2014/main" id="{DBC96EC3-6062-4988-9132-E9296F5B6DE0}"/>
                  </a:ext>
                </a:extLst>
              </p:cNvPr>
              <p:cNvSpPr>
                <a:spLocks noChangeArrowheads="1"/>
              </p:cNvSpPr>
              <p:nvPr/>
            </p:nvSpPr>
            <p:spPr bwMode="auto">
              <a:xfrm>
                <a:off x="1057276" y="5281613"/>
                <a:ext cx="5080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10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60" name="Rectangle 76">
                <a:extLst>
                  <a:ext uri="{FF2B5EF4-FFF2-40B4-BE49-F238E27FC236}">
                    <a16:creationId xmlns:a16="http://schemas.microsoft.com/office/drawing/2014/main" id="{1D55D2C2-93B6-4F83-BEFE-C34B0BC1F99C}"/>
                  </a:ext>
                </a:extLst>
              </p:cNvPr>
              <p:cNvSpPr>
                <a:spLocks noChangeArrowheads="1"/>
              </p:cNvSpPr>
              <p:nvPr/>
            </p:nvSpPr>
            <p:spPr bwMode="auto">
              <a:xfrm>
                <a:off x="1392238" y="5281613"/>
                <a:ext cx="2841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62" name="Rectangle 77">
                <a:extLst>
                  <a:ext uri="{FF2B5EF4-FFF2-40B4-BE49-F238E27FC236}">
                    <a16:creationId xmlns:a16="http://schemas.microsoft.com/office/drawing/2014/main" id="{524FEFC7-7AA6-427C-BF03-05A69D35F319}"/>
                  </a:ext>
                </a:extLst>
              </p:cNvPr>
              <p:cNvSpPr>
                <a:spLocks noChangeArrowheads="1"/>
              </p:cNvSpPr>
              <p:nvPr/>
            </p:nvSpPr>
            <p:spPr bwMode="auto">
              <a:xfrm>
                <a:off x="1504951" y="5281613"/>
                <a:ext cx="2014538"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Year Treasury</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sp>
          <p:nvSpPr>
            <p:cNvPr id="9253" name="Fed Funds">
              <a:extLst>
                <a:ext uri="{FF2B5EF4-FFF2-40B4-BE49-F238E27FC236}">
                  <a16:creationId xmlns:a16="http://schemas.microsoft.com/office/drawing/2014/main" id="{3436940A-990B-4595-B176-3DD139A8FA7D}"/>
                </a:ext>
              </a:extLst>
            </p:cNvPr>
            <p:cNvSpPr>
              <a:spLocks noChangeArrowheads="1"/>
            </p:cNvSpPr>
            <p:nvPr/>
          </p:nvSpPr>
          <p:spPr bwMode="auto">
            <a:xfrm>
              <a:off x="1057276" y="4595813"/>
              <a:ext cx="1528763"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Fed Funds</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47" name="Unemployment">
              <a:extLst>
                <a:ext uri="{FF2B5EF4-FFF2-40B4-BE49-F238E27FC236}">
                  <a16:creationId xmlns:a16="http://schemas.microsoft.com/office/drawing/2014/main" id="{A088DA07-0957-416D-A647-1229C4C7C2AE}"/>
                </a:ext>
              </a:extLst>
            </p:cNvPr>
            <p:cNvSpPr>
              <a:spLocks noChangeArrowheads="1"/>
            </p:cNvSpPr>
            <p:nvPr/>
          </p:nvSpPr>
          <p:spPr bwMode="auto">
            <a:xfrm>
              <a:off x="1057276" y="3910013"/>
              <a:ext cx="21621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Unemployment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8" name="Inflation (CPI)">
              <a:extLst>
                <a:ext uri="{FF2B5EF4-FFF2-40B4-BE49-F238E27FC236}">
                  <a16:creationId xmlns:a16="http://schemas.microsoft.com/office/drawing/2014/main" id="{0DE9FFFC-E669-42F7-A22B-E8C87710FBE3}"/>
                </a:ext>
              </a:extLst>
            </p:cNvPr>
            <p:cNvSpPr>
              <a:spLocks noChangeArrowheads="1"/>
            </p:cNvSpPr>
            <p:nvPr/>
          </p:nvSpPr>
          <p:spPr bwMode="auto">
            <a:xfrm>
              <a:off x="1057276" y="3224213"/>
              <a:ext cx="20097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a:ln>
                    <a:noFill/>
                  </a:ln>
                  <a:solidFill>
                    <a:srgbClr val="FFFFFF"/>
                  </a:solidFill>
                  <a:effectLst/>
                  <a:latin typeface="Roboto" panose="02000000000000000000" pitchFamily="2" charset="0"/>
                </a:rPr>
                <a:t>Inflation (CPI)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230" name="Real GDP">
              <a:extLst>
                <a:ext uri="{FF2B5EF4-FFF2-40B4-BE49-F238E27FC236}">
                  <a16:creationId xmlns:a16="http://schemas.microsoft.com/office/drawing/2014/main" id="{D296A705-7FF6-4477-BE52-36687AD7EBBE}"/>
                </a:ext>
              </a:extLst>
            </p:cNvPr>
            <p:cNvSpPr>
              <a:spLocks noChangeArrowheads="1"/>
            </p:cNvSpPr>
            <p:nvPr/>
          </p:nvSpPr>
          <p:spPr bwMode="auto">
            <a:xfrm>
              <a:off x="1057276" y="2538413"/>
              <a:ext cx="14001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300" b="1" i="0" u="none" strike="noStrike" cap="none" normalizeH="0" baseline="0" dirty="0">
                  <a:ln>
                    <a:noFill/>
                  </a:ln>
                  <a:solidFill>
                    <a:srgbClr val="FFFFFF"/>
                  </a:solidFill>
                  <a:effectLst/>
                  <a:latin typeface="Roboto" panose="02000000000000000000" pitchFamily="2" charset="0"/>
                </a:rPr>
                <a:t>Real GDP</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sp>
        <p:nvSpPr>
          <p:cNvPr id="10" name="Title 9">
            <a:extLst>
              <a:ext uri="{FF2B5EF4-FFF2-40B4-BE49-F238E27FC236}">
                <a16:creationId xmlns:a16="http://schemas.microsoft.com/office/drawing/2014/main" id="{686A2830-1A94-4FDE-9DAF-639440EFE312}"/>
              </a:ext>
            </a:extLst>
          </p:cNvPr>
          <p:cNvSpPr>
            <a:spLocks noGrp="1"/>
          </p:cNvSpPr>
          <p:nvPr>
            <p:ph type="title"/>
          </p:nvPr>
        </p:nvSpPr>
        <p:spPr/>
        <p:txBody>
          <a:bodyPr/>
          <a:lstStyle/>
          <a:p>
            <a:r>
              <a:rPr lang="en-US" dirty="0"/>
              <a:t>2023 Forecast</a:t>
            </a:r>
          </a:p>
        </p:txBody>
      </p:sp>
    </p:spTree>
    <p:extLst>
      <p:ext uri="{BB962C8B-B14F-4D97-AF65-F5344CB8AC3E}">
        <p14:creationId xmlns:p14="http://schemas.microsoft.com/office/powerpoint/2010/main" val="264270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224"/>
                                        </p:tgtEl>
                                        <p:attrNameLst>
                                          <p:attrName>style.visibility</p:attrName>
                                        </p:attrNameLst>
                                      </p:cBhvr>
                                      <p:to>
                                        <p:strVal val="visible"/>
                                      </p:to>
                                    </p:set>
                                    <p:animEffect transition="in" filter="wipe(left)">
                                      <p:cBhvr>
                                        <p:cTn id="7" dur="500"/>
                                        <p:tgtEl>
                                          <p:spTgt spid="9224"/>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279"/>
                                        </p:tgtEl>
                                        <p:attrNameLst>
                                          <p:attrName>style.visibility</p:attrName>
                                        </p:attrNameLst>
                                      </p:cBhvr>
                                      <p:to>
                                        <p:strVal val="visible"/>
                                      </p:to>
                                    </p:set>
                                    <p:animEffect transition="in" filter="wipe(up)">
                                      <p:cBhvr>
                                        <p:cTn id="11" dur="750"/>
                                        <p:tgtEl>
                                          <p:spTgt spid="9279"/>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9280"/>
                                        </p:tgtEl>
                                        <p:attrNameLst>
                                          <p:attrName>style.visibility</p:attrName>
                                        </p:attrNameLst>
                                      </p:cBhvr>
                                      <p:to>
                                        <p:strVal val="visible"/>
                                      </p:to>
                                    </p:set>
                                    <p:animEffect transition="in" filter="wipe(up)">
                                      <p:cBhvr>
                                        <p:cTn id="15" dur="750"/>
                                        <p:tgtEl>
                                          <p:spTgt spid="9280"/>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9281"/>
                                        </p:tgtEl>
                                        <p:attrNameLst>
                                          <p:attrName>style.visibility</p:attrName>
                                        </p:attrNameLst>
                                      </p:cBhvr>
                                      <p:to>
                                        <p:strVal val="visible"/>
                                      </p:to>
                                    </p:set>
                                    <p:animEffect transition="in" filter="wipe(up)">
                                      <p:cBhvr>
                                        <p:cTn id="19" dur="750"/>
                                        <p:tgtEl>
                                          <p:spTgt spid="9281"/>
                                        </p:tgtEl>
                                      </p:cBhvr>
                                    </p:animEffect>
                                  </p:childTnLst>
                                </p:cTn>
                              </p:par>
                            </p:childTnLst>
                          </p:cTn>
                        </p:par>
                        <p:par>
                          <p:cTn id="20" fill="hold">
                            <p:stCondLst>
                              <p:cond delay="2750"/>
                            </p:stCondLst>
                            <p:childTnLst>
                              <p:par>
                                <p:cTn id="21" presetID="22" presetClass="entr" presetSubtype="1" fill="hold" nodeType="afterEffect">
                                  <p:stCondLst>
                                    <p:cond delay="0"/>
                                  </p:stCondLst>
                                  <p:childTnLst>
                                    <p:set>
                                      <p:cBhvr>
                                        <p:cTn id="22" dur="1" fill="hold">
                                          <p:stCondLst>
                                            <p:cond delay="0"/>
                                          </p:stCondLst>
                                        </p:cTn>
                                        <p:tgtEl>
                                          <p:spTgt spid="9282"/>
                                        </p:tgtEl>
                                        <p:attrNameLst>
                                          <p:attrName>style.visibility</p:attrName>
                                        </p:attrNameLst>
                                      </p:cBhvr>
                                      <p:to>
                                        <p:strVal val="visible"/>
                                      </p:to>
                                    </p:set>
                                    <p:animEffect transition="in" filter="wipe(up)">
                                      <p:cBhvr>
                                        <p:cTn id="23" dur="750"/>
                                        <p:tgtEl>
                                          <p:spTgt spid="928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274"/>
                                        </p:tgtEl>
                                        <p:attrNameLst>
                                          <p:attrName>style.visibility</p:attrName>
                                        </p:attrNameLst>
                                      </p:cBhvr>
                                      <p:to>
                                        <p:strVal val="visible"/>
                                      </p:to>
                                    </p:set>
                                    <p:animEffect transition="in" filter="fade">
                                      <p:cBhvr>
                                        <p:cTn id="26" dur="1500"/>
                                        <p:tgtEl>
                                          <p:spTgt spid="92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74" grpId="0" animBg="1"/>
      <p:bldP spid="92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86102-27E1-4485-B631-3AFB23BB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 Placeholder 1">
            <a:extLst>
              <a:ext uri="{FF2B5EF4-FFF2-40B4-BE49-F238E27FC236}">
                <a16:creationId xmlns:a16="http://schemas.microsoft.com/office/drawing/2014/main" id="{3DF226AC-19BF-4CC4-ADCA-A60820452BCC}"/>
              </a:ext>
            </a:extLst>
          </p:cNvPr>
          <p:cNvSpPr>
            <a:spLocks noGrp="1"/>
          </p:cNvSpPr>
          <p:nvPr>
            <p:ph type="body" sz="quarter" idx="10"/>
          </p:nvPr>
        </p:nvSpPr>
        <p:spPr/>
        <p:txBody>
          <a:bodyPr/>
          <a:lstStyle/>
          <a:p>
            <a:r>
              <a:rPr lang="en-US" dirty="0"/>
              <a:t>QUESTIONS?</a:t>
            </a:r>
          </a:p>
        </p:txBody>
      </p:sp>
    </p:spTree>
    <p:extLst>
      <p:ext uri="{BB962C8B-B14F-4D97-AF65-F5344CB8AC3E}">
        <p14:creationId xmlns:p14="http://schemas.microsoft.com/office/powerpoint/2010/main" val="257431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F226AC-19BF-4CC4-ADCA-A60820452BCC}"/>
              </a:ext>
            </a:extLst>
          </p:cNvPr>
          <p:cNvSpPr>
            <a:spLocks noGrp="1"/>
          </p:cNvSpPr>
          <p:nvPr>
            <p:ph type="body" sz="quarter" idx="10"/>
          </p:nvPr>
        </p:nvSpPr>
        <p:spPr>
          <a:xfrm>
            <a:off x="314960" y="197213"/>
            <a:ext cx="6807200" cy="2435575"/>
          </a:xfrm>
        </p:spPr>
        <p:txBody>
          <a:bodyPr lIns="548640" tIns="0"/>
          <a:lstStyle/>
          <a:p>
            <a:pPr algn="l"/>
            <a:r>
              <a:rPr lang="en-US" sz="6600" dirty="0">
                <a:latin typeface="+mn-lt"/>
              </a:rPr>
              <a:t>Did you know…</a:t>
            </a:r>
          </a:p>
          <a:p>
            <a:pPr algn="l"/>
            <a:r>
              <a:rPr lang="en-US" sz="4800" b="0" dirty="0">
                <a:solidFill>
                  <a:schemeClr val="accent6"/>
                </a:solidFill>
                <a:latin typeface="+mn-lt"/>
              </a:rPr>
              <a:t>You can follow UMB</a:t>
            </a:r>
          </a:p>
        </p:txBody>
      </p:sp>
      <p:grpSp>
        <p:nvGrpSpPr>
          <p:cNvPr id="6" name="Group 5">
            <a:extLst>
              <a:ext uri="{FF2B5EF4-FFF2-40B4-BE49-F238E27FC236}">
                <a16:creationId xmlns:a16="http://schemas.microsoft.com/office/drawing/2014/main" id="{506BA907-D076-4EA7-8549-AB73D3566279}"/>
              </a:ext>
            </a:extLst>
          </p:cNvPr>
          <p:cNvGrpSpPr/>
          <p:nvPr/>
        </p:nvGrpSpPr>
        <p:grpSpPr>
          <a:xfrm>
            <a:off x="1330364" y="3128645"/>
            <a:ext cx="9531270" cy="1555827"/>
            <a:chOff x="906786" y="3878563"/>
            <a:chExt cx="9531270" cy="1555827"/>
          </a:xfrm>
        </p:grpSpPr>
        <p:pic>
          <p:nvPicPr>
            <p:cNvPr id="3" name="Picture 7" descr="C:\Users\CXW033\Documents\Reference\Logos\linkedin_logo_package\linkedin_logo_package\LinkedIn logo\Screen\2-Color\Logo-2C-128px-R.png">
              <a:extLst>
                <a:ext uri="{FF2B5EF4-FFF2-40B4-BE49-F238E27FC236}">
                  <a16:creationId xmlns:a16="http://schemas.microsoft.com/office/drawing/2014/main" id="{405CB4E6-A36A-49D3-8FAE-E2E26AE53321}"/>
                </a:ext>
              </a:extLst>
            </p:cNvPr>
            <p:cNvPicPr>
              <a:picLocks noChangeAspect="1" noChangeArrowheads="1"/>
            </p:cNvPicPr>
            <p:nvPr/>
          </p:nvPicPr>
          <p:blipFill>
            <a:blip r:embed="rId2" cstate="print"/>
            <a:srcRect/>
            <a:stretch>
              <a:fillRect/>
            </a:stretch>
          </p:blipFill>
          <p:spPr bwMode="auto">
            <a:xfrm>
              <a:off x="906786" y="4244996"/>
              <a:ext cx="3208784" cy="822960"/>
            </a:xfrm>
            <a:prstGeom prst="rect">
              <a:avLst/>
            </a:prstGeom>
            <a:noFill/>
          </p:spPr>
        </p:pic>
        <p:sp>
          <p:nvSpPr>
            <p:cNvPr id="4" name="TextBox 3">
              <a:extLst>
                <a:ext uri="{FF2B5EF4-FFF2-40B4-BE49-F238E27FC236}">
                  <a16:creationId xmlns:a16="http://schemas.microsoft.com/office/drawing/2014/main" id="{4E3A4AB7-D573-45F1-801E-3A6BC2BC6FDC}"/>
                </a:ext>
              </a:extLst>
            </p:cNvPr>
            <p:cNvSpPr txBox="1"/>
            <p:nvPr/>
          </p:nvSpPr>
          <p:spPr>
            <a:xfrm>
              <a:off x="4582160" y="4309106"/>
              <a:ext cx="3764167" cy="694743"/>
            </a:xfrm>
            <a:prstGeom prst="rect">
              <a:avLst/>
            </a:prstGeom>
            <a:noFill/>
          </p:spPr>
          <p:txBody>
            <a:bodyPr wrap="square" lIns="37725" tIns="18860" rIns="37725" bIns="18860" rtlCol="0">
              <a:spAutoFit/>
            </a:bodyPr>
            <a:lstStyle/>
            <a:p>
              <a:pPr defTabSz="913623"/>
              <a:r>
                <a:rPr lang="en-US" sz="4267" dirty="0">
                  <a:solidFill>
                    <a:schemeClr val="bg1"/>
                  </a:solidFill>
                  <a:latin typeface="Roboto Black" panose="02000000000000000000" pitchFamily="2" charset="0"/>
                  <a:ea typeface="Roboto Black" panose="02000000000000000000" pitchFamily="2" charset="0"/>
                  <a:cs typeface="Arial" panose="020B0604020202020204" pitchFamily="34" charset="0"/>
                </a:rPr>
                <a:t>UMB.com/blog</a:t>
              </a:r>
            </a:p>
          </p:txBody>
        </p:sp>
        <p:pic>
          <p:nvPicPr>
            <p:cNvPr id="5" name="Picture 6">
              <a:extLst>
                <a:ext uri="{FF2B5EF4-FFF2-40B4-BE49-F238E27FC236}">
                  <a16:creationId xmlns:a16="http://schemas.microsoft.com/office/drawing/2014/main" id="{1748C134-BA8F-4F24-8DA9-45F8D9D0B776}"/>
                </a:ext>
              </a:extLst>
            </p:cNvPr>
            <p:cNvPicPr>
              <a:picLocks noChangeAspect="1" noChangeArrowheads="1"/>
            </p:cNvPicPr>
            <p:nvPr/>
          </p:nvPicPr>
          <p:blipFill>
            <a:blip r:embed="rId3" cstate="print"/>
            <a:srcRect/>
            <a:stretch>
              <a:fillRect/>
            </a:stretch>
          </p:blipFill>
          <p:spPr bwMode="auto">
            <a:xfrm>
              <a:off x="8940800" y="3878563"/>
              <a:ext cx="1497256" cy="1555827"/>
            </a:xfrm>
            <a:prstGeom prst="rect">
              <a:avLst/>
            </a:prstGeom>
            <a:noFill/>
            <a:ln w="9525">
              <a:noFill/>
              <a:miter lim="800000"/>
              <a:headEnd/>
              <a:tailEnd/>
            </a:ln>
          </p:spPr>
        </p:pic>
      </p:grpSp>
      <p:sp>
        <p:nvSpPr>
          <p:cNvPr id="7" name="Text Placeholder 1">
            <a:extLst>
              <a:ext uri="{FF2B5EF4-FFF2-40B4-BE49-F238E27FC236}">
                <a16:creationId xmlns:a16="http://schemas.microsoft.com/office/drawing/2014/main" id="{D4E95460-B681-434D-8F6A-762DCFAFA9A3}"/>
              </a:ext>
            </a:extLst>
          </p:cNvPr>
          <p:cNvSpPr txBox="1">
            <a:spLocks/>
          </p:cNvSpPr>
          <p:nvPr/>
        </p:nvSpPr>
        <p:spPr>
          <a:xfrm>
            <a:off x="3995092" y="5436475"/>
            <a:ext cx="4201815" cy="1250406"/>
          </a:xfrm>
          <a:prstGeom prst="rect">
            <a:avLst/>
          </a:prstGeom>
        </p:spPr>
        <p:txBody>
          <a:bodyPr lIns="548640" tIns="0" anchor="ctr"/>
          <a:lstStyle>
            <a:lvl1pPr marL="0" indent="0" algn="ctr" defTabSz="914400" rtl="0" eaLnBrk="1" latinLnBrk="0" hangingPunct="1">
              <a:lnSpc>
                <a:spcPct val="90000"/>
              </a:lnSpc>
              <a:spcBef>
                <a:spcPts val="1000"/>
              </a:spcBef>
              <a:buFontTx/>
              <a:buNone/>
              <a:defRPr sz="8000" b="1" kern="1200">
                <a:solidFill>
                  <a:schemeClr val="accent6">
                    <a:lumMod val="20000"/>
                    <a:lumOff val="80000"/>
                  </a:schemeClr>
                </a:solidFill>
                <a:latin typeface="Roboto Black" panose="02000000000000000000" pitchFamily="2" charset="0"/>
                <a:ea typeface="Roboto Black"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800" b="0" dirty="0">
                <a:solidFill>
                  <a:schemeClr val="bg1"/>
                </a:solidFill>
                <a:latin typeface="+mn-lt"/>
              </a:rPr>
              <a:t>Thank you!</a:t>
            </a:r>
            <a:endParaRPr lang="en-US" sz="3600" b="0" dirty="0">
              <a:solidFill>
                <a:schemeClr val="bg1"/>
              </a:solidFill>
              <a:latin typeface="+mn-lt"/>
            </a:endParaRPr>
          </a:p>
        </p:txBody>
      </p:sp>
    </p:spTree>
    <p:extLst>
      <p:ext uri="{BB962C8B-B14F-4D97-AF65-F5344CB8AC3E}">
        <p14:creationId xmlns:p14="http://schemas.microsoft.com/office/powerpoint/2010/main" val="244538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586102-27E1-4485-B631-3AFB23BB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F1EE569A-1399-4B49-8D43-39B96C5CE7D6}"/>
              </a:ext>
            </a:extLst>
          </p:cNvPr>
          <p:cNvSpPr>
            <a:spLocks/>
          </p:cNvSpPr>
          <p:nvPr/>
        </p:nvSpPr>
        <p:spPr>
          <a:xfrm>
            <a:off x="490416" y="448733"/>
            <a:ext cx="11211168" cy="5401479"/>
          </a:xfrm>
          <a:prstGeom prst="rect">
            <a:avLst/>
          </a:prstGeom>
        </p:spPr>
        <p:txBody>
          <a:bodyPr wrap="square">
            <a:spAutoFit/>
          </a:bodyPr>
          <a:lstStyle/>
          <a:p>
            <a:r>
              <a:rPr lang="en-US" sz="1150" dirty="0">
                <a:solidFill>
                  <a:srgbClr val="DBDBDB"/>
                </a:solidFill>
                <a:latin typeface="Arial"/>
                <a:cs typeface="Arial"/>
              </a:rPr>
              <a:t>Disclosure and Important Considerations</a:t>
            </a:r>
          </a:p>
          <a:p>
            <a:endParaRPr lang="en-US" sz="1150" dirty="0">
              <a:solidFill>
                <a:srgbClr val="DBDBDB"/>
              </a:solidFill>
              <a:latin typeface="Arial"/>
              <a:cs typeface="Arial"/>
            </a:endParaRPr>
          </a:p>
          <a:p>
            <a:r>
              <a:rPr lang="en-US" sz="1150" dirty="0">
                <a:solidFill>
                  <a:srgbClr val="DBDBDB"/>
                </a:solidFill>
                <a:latin typeface="Arial"/>
                <a:cs typeface="Arial"/>
              </a:rPr>
              <a:t>UMB Investment Management is a division within UMB Bank, n.a. that manages active portfolios for employee benefit plans, endowments and foundations, fiduciary accounts and individuals. UMB Financial Services, Inc.* is a wholly owned subsidiary of UMB Financial Corporation and an affiliate of UMB Bank, n.a. UMB Bank, n.a., is an affiliate within UMB Financial Corporation.</a:t>
            </a:r>
          </a:p>
          <a:p>
            <a:endParaRPr lang="en-US" sz="1150" dirty="0">
              <a:solidFill>
                <a:srgbClr val="DBDBDB"/>
              </a:solidFill>
              <a:latin typeface="Arial"/>
              <a:cs typeface="Arial"/>
            </a:endParaRPr>
          </a:p>
          <a:p>
            <a:r>
              <a:rPr lang="en-US" sz="1150" dirty="0">
                <a:solidFill>
                  <a:srgbClr val="DBDBDB"/>
                </a:solidFill>
                <a:latin typeface="Arial"/>
                <a:cs typeface="Arial"/>
              </a:rPr>
              <a:t>This report is provided for informational purposes only and contains no investment advice or recommendations to buy or sell any specific securities. Statements in this report are based on the opinions of UMB Investment Management and the information available at the time this report was published.</a:t>
            </a:r>
          </a:p>
          <a:p>
            <a:endParaRPr lang="en-US" sz="1150" dirty="0">
              <a:solidFill>
                <a:srgbClr val="DBDBDB"/>
              </a:solidFill>
              <a:latin typeface="Arial"/>
              <a:cs typeface="Arial"/>
            </a:endParaRPr>
          </a:p>
          <a:p>
            <a:r>
              <a:rPr lang="en-US" sz="1150" dirty="0">
                <a:solidFill>
                  <a:srgbClr val="DBDBDB"/>
                </a:solidFill>
                <a:latin typeface="Arial"/>
                <a:cs typeface="Arial"/>
              </a:rPr>
              <a:t>All opinions represent UMB Investment Management’s judgments as of the date of this report and are subject to change at any time without notice. You should not use this report as a substitute for your own judgment, and you should consult professional advisors before making any tax, legal, financial planning or investment decisions. This report contains no investment recommendations, and you should not interpret the statements in this report as investment, tax, legal, or financial planning advice. UMB Investment Management obtained information used in this report from third-party sources it believes to be reliable, but this information is not necessarily comprehensive and UMB Investment Management does not guarantee that it is accurate.</a:t>
            </a:r>
          </a:p>
          <a:p>
            <a:endParaRPr lang="en-US" sz="1150" dirty="0">
              <a:solidFill>
                <a:srgbClr val="DBDBDB"/>
              </a:solidFill>
              <a:latin typeface="Arial"/>
              <a:cs typeface="Arial"/>
            </a:endParaRPr>
          </a:p>
          <a:p>
            <a:r>
              <a:rPr lang="en-US" sz="1150" dirty="0">
                <a:solidFill>
                  <a:srgbClr val="DBDBDB"/>
                </a:solidFill>
                <a:latin typeface="Arial"/>
                <a:cs typeface="Arial"/>
              </a:rPr>
              <a:t>All investments involve risk, including the possible loss of principal. Past performance is no guarantee of future results. Neither UMB Investment Management nor its affiliates, directors, officers, employees or agents accepts any liability for any loss or damage arising out of your use of all or any part of this report.</a:t>
            </a:r>
          </a:p>
          <a:p>
            <a:endParaRPr lang="en-US" sz="1150" dirty="0">
              <a:solidFill>
                <a:srgbClr val="DBDBDB"/>
              </a:solidFill>
              <a:latin typeface="Arial"/>
              <a:cs typeface="Arial"/>
            </a:endParaRPr>
          </a:p>
          <a:p>
            <a:r>
              <a:rPr lang="en-US" sz="1150" dirty="0">
                <a:solidFill>
                  <a:srgbClr val="DBDBDB"/>
                </a:solidFill>
                <a:latin typeface="Arial"/>
                <a:cs typeface="Arial"/>
              </a:rPr>
              <a:t>“UMB” – Reg. U.S. Pat. &amp; Tm. Off. Copyright © 2023 UMB Financial Corporation.  All Rights Reserved.</a:t>
            </a:r>
          </a:p>
          <a:p>
            <a:endParaRPr lang="en-US" sz="1150" dirty="0">
              <a:solidFill>
                <a:srgbClr val="DBDBDB"/>
              </a:solidFill>
              <a:latin typeface="Arial"/>
              <a:cs typeface="Arial"/>
            </a:endParaRPr>
          </a:p>
          <a:p>
            <a:r>
              <a:rPr lang="en-US" sz="1150" dirty="0">
                <a:solidFill>
                  <a:srgbClr val="DBDBDB"/>
                </a:solidFill>
                <a:latin typeface="Arial"/>
                <a:cs typeface="Arial"/>
              </a:rPr>
              <a:t>* Securities offered through UMB Financial Services, Inc. Member FINRA, SIPC, </a:t>
            </a:r>
            <a:r>
              <a:rPr lang="en-US" sz="1150" dirty="0" err="1">
                <a:solidFill>
                  <a:srgbClr val="DBDBDB"/>
                </a:solidFill>
                <a:latin typeface="Arial"/>
                <a:cs typeface="Arial"/>
              </a:rPr>
              <a:t>ot</a:t>
            </a:r>
            <a:r>
              <a:rPr lang="en-US" sz="1150" dirty="0">
                <a:solidFill>
                  <a:srgbClr val="DBDBDB"/>
                </a:solidFill>
                <a:latin typeface="Arial"/>
                <a:cs typeface="Arial"/>
              </a:rPr>
              <a:t> the UMB Bank, </a:t>
            </a:r>
            <a:r>
              <a:rPr lang="en-US" sz="1150" dirty="0" err="1">
                <a:solidFill>
                  <a:srgbClr val="DBDBDB"/>
                </a:solidFill>
                <a:latin typeface="Arial"/>
                <a:cs typeface="Arial"/>
              </a:rPr>
              <a:t>n.a.</a:t>
            </a:r>
            <a:r>
              <a:rPr lang="en-US" sz="1150" dirty="0">
                <a:solidFill>
                  <a:srgbClr val="DBDBDB"/>
                </a:solidFill>
                <a:latin typeface="Arial"/>
                <a:cs typeface="Arial"/>
              </a:rPr>
              <a:t> Capital Markets Division.</a:t>
            </a:r>
          </a:p>
          <a:p>
            <a:endParaRPr lang="en-US" sz="1150" dirty="0">
              <a:solidFill>
                <a:srgbClr val="DBDBDB"/>
              </a:solidFill>
              <a:latin typeface="Arial"/>
              <a:cs typeface="Arial"/>
            </a:endParaRPr>
          </a:p>
          <a:p>
            <a:r>
              <a:rPr lang="en-US" sz="1150" dirty="0">
                <a:solidFill>
                  <a:srgbClr val="DBDBDB"/>
                </a:solidFill>
                <a:latin typeface="Arial"/>
                <a:cs typeface="Arial"/>
              </a:rPr>
              <a:t>KC Mathews is not registered with UMB Bank, </a:t>
            </a:r>
            <a:r>
              <a:rPr lang="en-US" sz="1150" dirty="0" err="1">
                <a:solidFill>
                  <a:srgbClr val="DBDBDB"/>
                </a:solidFill>
                <a:latin typeface="Arial"/>
                <a:cs typeface="Arial"/>
              </a:rPr>
              <a:t>n.a.</a:t>
            </a:r>
            <a:r>
              <a:rPr lang="en-US" sz="1150" dirty="0">
                <a:solidFill>
                  <a:srgbClr val="DBDBDB"/>
                </a:solidFill>
                <a:latin typeface="Arial"/>
                <a:cs typeface="Arial"/>
              </a:rPr>
              <a:t> Capital Markets Division or UMB Financial Services, Inc.</a:t>
            </a:r>
          </a:p>
          <a:p>
            <a:endParaRPr lang="en-US" sz="1150" dirty="0">
              <a:solidFill>
                <a:srgbClr val="DBDBDB"/>
              </a:solidFill>
              <a:latin typeface="Arial"/>
              <a:cs typeface="Arial"/>
            </a:endParaRPr>
          </a:p>
          <a:p>
            <a:r>
              <a:rPr lang="en-US" sz="1150" dirty="0">
                <a:solidFill>
                  <a:srgbClr val="DBDBDB"/>
                </a:solidFill>
                <a:latin typeface="Arial"/>
                <a:cs typeface="Arial"/>
              </a:rPr>
              <a:t>Insurance products offered through UMB Insurance Inc.</a:t>
            </a:r>
          </a:p>
          <a:p>
            <a:endParaRPr lang="en-US" sz="1150" dirty="0">
              <a:solidFill>
                <a:srgbClr val="DBDBDB"/>
              </a:solidFill>
              <a:latin typeface="Arial"/>
              <a:cs typeface="Arial"/>
            </a:endParaRPr>
          </a:p>
          <a:p>
            <a:r>
              <a:rPr lang="en-US" sz="1150" dirty="0">
                <a:solidFill>
                  <a:srgbClr val="DBDBDB"/>
                </a:solidFill>
                <a:latin typeface="Arial"/>
                <a:cs typeface="Arial"/>
              </a:rPr>
              <a:t>You may not have an account with all of these entities.</a:t>
            </a:r>
          </a:p>
          <a:p>
            <a:endParaRPr lang="en-US" sz="1150" dirty="0">
              <a:solidFill>
                <a:srgbClr val="DBDBDB"/>
              </a:solidFill>
              <a:latin typeface="Arial"/>
              <a:cs typeface="Arial"/>
            </a:endParaRPr>
          </a:p>
          <a:p>
            <a:r>
              <a:rPr lang="en-US" sz="1150" dirty="0">
                <a:solidFill>
                  <a:srgbClr val="DBDBDB"/>
                </a:solidFill>
                <a:latin typeface="Arial"/>
                <a:cs typeface="Arial"/>
              </a:rPr>
              <a:t>Contact your UMB representative if you have any questions.</a:t>
            </a:r>
          </a:p>
        </p:txBody>
      </p:sp>
      <p:sp>
        <p:nvSpPr>
          <p:cNvPr id="7" name="Rectangle 1">
            <a:extLst>
              <a:ext uri="{FF2B5EF4-FFF2-40B4-BE49-F238E27FC236}">
                <a16:creationId xmlns:a16="http://schemas.microsoft.com/office/drawing/2014/main" id="{CF5F68A2-B576-4DBE-956B-E52900C421AC}"/>
              </a:ext>
            </a:extLst>
          </p:cNvPr>
          <p:cNvSpPr>
            <a:spLocks noChangeArrowheads="1"/>
          </p:cNvSpPr>
          <p:nvPr/>
        </p:nvSpPr>
        <p:spPr bwMode="auto">
          <a:xfrm>
            <a:off x="843063" y="6018308"/>
            <a:ext cx="10505874" cy="390959"/>
          </a:xfrm>
          <a:prstGeom prst="rect">
            <a:avLst/>
          </a:prstGeom>
          <a:noFill/>
          <a:ln w="6350">
            <a:solidFill>
              <a:schemeClr val="bg1">
                <a:lumMod val="75000"/>
              </a:schemeClr>
            </a:solidFill>
            <a:miter lim="800000"/>
            <a:headEnd/>
            <a:tailEnd/>
          </a:ln>
          <a:effectLst/>
        </p:spPr>
        <p:txBody>
          <a:bodyPr vert="horz" wrap="square" lIns="0" tIns="0" rIns="0" bIns="0" numCol="1" anchor="ctr" anchorCtr="0" compatLnSpc="1">
            <a:prstTxWarp prst="textNoShape">
              <a:avLst/>
            </a:prstTxWarp>
            <a:noAutofit/>
          </a:bodyPr>
          <a:lstStyle/>
          <a:p>
            <a:pPr algn="ctr" defTabSz="914446" eaLnBrk="0" fontAlgn="base" hangingPunct="0">
              <a:lnSpc>
                <a:spcPts val="1500"/>
              </a:lnSpc>
              <a:spcBef>
                <a:spcPct val="0"/>
              </a:spcBef>
              <a:spcAft>
                <a:spcPct val="0"/>
              </a:spcAft>
            </a:pPr>
            <a:r>
              <a:rPr lang="en-US" sz="1150" dirty="0">
                <a:solidFill>
                  <a:schemeClr val="bg1">
                    <a:lumMod val="85000"/>
                  </a:schemeClr>
                </a:solidFill>
                <a:latin typeface="Arial" pitchFamily="34" charset="0"/>
                <a:ea typeface="Calibri" pitchFamily="34" charset="0"/>
                <a:cs typeface="Arial" pitchFamily="34" charset="0"/>
              </a:rPr>
              <a:t>Securities and Insurance products are:</a:t>
            </a:r>
            <a:endParaRPr lang="en-US" sz="1150" dirty="0">
              <a:solidFill>
                <a:schemeClr val="bg1">
                  <a:lumMod val="85000"/>
                </a:schemeClr>
              </a:solidFill>
              <a:latin typeface="Arial" pitchFamily="34" charset="0"/>
              <a:cs typeface="Arial" pitchFamily="34" charset="0"/>
            </a:endParaRPr>
          </a:p>
          <a:p>
            <a:pPr algn="ctr" defTabSz="914446" eaLnBrk="0" fontAlgn="base" hangingPunct="0">
              <a:lnSpc>
                <a:spcPts val="1500"/>
              </a:lnSpc>
              <a:spcBef>
                <a:spcPct val="0"/>
              </a:spcBef>
              <a:spcAft>
                <a:spcPct val="0"/>
              </a:spcAft>
            </a:pPr>
            <a:r>
              <a:rPr lang="en-US" sz="1150" b="1" dirty="0">
                <a:solidFill>
                  <a:schemeClr val="bg1">
                    <a:lumMod val="85000"/>
                  </a:schemeClr>
                </a:solidFill>
                <a:latin typeface="Arial" pitchFamily="34" charset="0"/>
                <a:ea typeface="Calibri" pitchFamily="34" charset="0"/>
                <a:cs typeface="Arial" pitchFamily="34" charset="0"/>
              </a:rPr>
              <a:t>Not FDIC Insured  </a:t>
            </a:r>
            <a:r>
              <a:rPr lang="en-US" sz="1150" b="1" dirty="0">
                <a:solidFill>
                  <a:schemeClr val="bg1">
                    <a:lumMod val="85000"/>
                  </a:schemeClr>
                </a:solidFill>
                <a:latin typeface="Arial"/>
                <a:ea typeface="Calibri" pitchFamily="34" charset="0"/>
                <a:cs typeface="Arial"/>
              </a:rPr>
              <a:t>•</a:t>
            </a:r>
            <a:r>
              <a:rPr lang="en-US" sz="1150" b="1" dirty="0">
                <a:solidFill>
                  <a:schemeClr val="bg1">
                    <a:lumMod val="85000"/>
                  </a:schemeClr>
                </a:solidFill>
                <a:latin typeface="Arial" pitchFamily="34" charset="0"/>
                <a:ea typeface="Calibri" pitchFamily="34" charset="0"/>
                <a:cs typeface="Arial" pitchFamily="34" charset="0"/>
              </a:rPr>
              <a:t>  No Bank Guarantee  </a:t>
            </a:r>
            <a:r>
              <a:rPr lang="en-US" sz="1150" b="1" dirty="0">
                <a:solidFill>
                  <a:schemeClr val="bg1">
                    <a:lumMod val="85000"/>
                  </a:schemeClr>
                </a:solidFill>
                <a:latin typeface="Arial"/>
                <a:ea typeface="Calibri" pitchFamily="34" charset="0"/>
                <a:cs typeface="Arial"/>
              </a:rPr>
              <a:t>•</a:t>
            </a:r>
            <a:r>
              <a:rPr lang="en-US" sz="1150" b="1" dirty="0">
                <a:solidFill>
                  <a:schemeClr val="bg1">
                    <a:lumMod val="85000"/>
                  </a:schemeClr>
                </a:solidFill>
                <a:latin typeface="Arial" pitchFamily="34" charset="0"/>
                <a:ea typeface="Calibri" pitchFamily="34" charset="0"/>
                <a:cs typeface="Arial" pitchFamily="34" charset="0"/>
              </a:rPr>
              <a:t>  Not a Deposit  </a:t>
            </a:r>
            <a:r>
              <a:rPr lang="en-US" sz="1150" b="1" dirty="0">
                <a:solidFill>
                  <a:schemeClr val="bg1">
                    <a:lumMod val="85000"/>
                  </a:schemeClr>
                </a:solidFill>
                <a:latin typeface="Arial"/>
                <a:ea typeface="Calibri" pitchFamily="34" charset="0"/>
                <a:cs typeface="Arial"/>
              </a:rPr>
              <a:t>•</a:t>
            </a:r>
            <a:r>
              <a:rPr lang="en-US" sz="1150" b="1" dirty="0">
                <a:solidFill>
                  <a:schemeClr val="bg1">
                    <a:lumMod val="85000"/>
                  </a:schemeClr>
                </a:solidFill>
                <a:latin typeface="Arial" pitchFamily="34" charset="0"/>
                <a:ea typeface="Calibri" pitchFamily="34" charset="0"/>
                <a:cs typeface="Arial" pitchFamily="34" charset="0"/>
              </a:rPr>
              <a:t>  Not Insured by any Government Agency  </a:t>
            </a:r>
            <a:r>
              <a:rPr lang="en-US" sz="1150" b="1" dirty="0">
                <a:solidFill>
                  <a:schemeClr val="bg1">
                    <a:lumMod val="85000"/>
                  </a:schemeClr>
                </a:solidFill>
                <a:latin typeface="Arial"/>
                <a:ea typeface="Calibri" pitchFamily="34" charset="0"/>
                <a:cs typeface="Arial"/>
              </a:rPr>
              <a:t>•</a:t>
            </a:r>
            <a:r>
              <a:rPr lang="en-US" sz="1150" b="1" dirty="0">
                <a:solidFill>
                  <a:schemeClr val="bg1">
                    <a:lumMod val="85000"/>
                  </a:schemeClr>
                </a:solidFill>
                <a:latin typeface="Arial" pitchFamily="34" charset="0"/>
                <a:ea typeface="Calibri" pitchFamily="34" charset="0"/>
                <a:cs typeface="Arial" pitchFamily="34" charset="0"/>
              </a:rPr>
              <a:t>  May Lose Value</a:t>
            </a:r>
            <a:endParaRPr lang="en-US" sz="1150" b="1" dirty="0">
              <a:solidFill>
                <a:schemeClr val="bg1">
                  <a:lumMod val="85000"/>
                </a:schemeClr>
              </a:solidFill>
              <a:latin typeface="Arial" pitchFamily="34" charset="0"/>
              <a:cs typeface="Arial" pitchFamily="34" charset="0"/>
            </a:endParaRPr>
          </a:p>
        </p:txBody>
      </p:sp>
    </p:spTree>
    <p:extLst>
      <p:ext uri="{BB962C8B-B14F-4D97-AF65-F5344CB8AC3E}">
        <p14:creationId xmlns:p14="http://schemas.microsoft.com/office/powerpoint/2010/main" val="225141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B4430-2FC0-4959-A05E-17D7283596CC}"/>
              </a:ext>
            </a:extLst>
          </p:cNvPr>
          <p:cNvSpPr txBox="1">
            <a:spLocks/>
          </p:cNvSpPr>
          <p:nvPr/>
        </p:nvSpPr>
        <p:spPr>
          <a:xfrm>
            <a:off x="275409" y="290960"/>
            <a:ext cx="7319103" cy="1508760"/>
          </a:xfrm>
          <a:prstGeom prst="rect">
            <a:avLst/>
          </a:prstGeom>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Capital Markets Division</a:t>
            </a:r>
            <a:br>
              <a:rPr lang="en-US" sz="4000" b="1" dirty="0"/>
            </a:br>
            <a:r>
              <a:rPr lang="en-US" sz="4000" b="1" dirty="0"/>
              <a:t>Disclosure</a:t>
            </a:r>
          </a:p>
        </p:txBody>
      </p:sp>
      <p:sp>
        <p:nvSpPr>
          <p:cNvPr id="3" name="Content Placeholder 2">
            <a:extLst>
              <a:ext uri="{FF2B5EF4-FFF2-40B4-BE49-F238E27FC236}">
                <a16:creationId xmlns:a16="http://schemas.microsoft.com/office/drawing/2014/main" id="{E762F483-4D13-4C4A-81BD-AE7B9DD996CE}"/>
              </a:ext>
            </a:extLst>
          </p:cNvPr>
          <p:cNvSpPr txBox="1">
            <a:spLocks/>
          </p:cNvSpPr>
          <p:nvPr/>
        </p:nvSpPr>
        <p:spPr>
          <a:xfrm>
            <a:off x="275409" y="1698439"/>
            <a:ext cx="11296105" cy="439756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ct val="0"/>
              </a:spcBef>
              <a:buFont typeface="Arial" panose="020B0604020202020204" pitchFamily="34" charset="0"/>
              <a:buNone/>
              <a:defRPr/>
            </a:pPr>
            <a:r>
              <a:rPr lang="en-US" sz="1500" dirty="0">
                <a:solidFill>
                  <a:prstClr val="black"/>
                </a:solidFill>
                <a:latin typeface="Arial" panose="020B0604020202020204" pitchFamily="34" charset="0"/>
                <a:cs typeface="Arial" panose="020B0604020202020204" pitchFamily="34" charset="0"/>
              </a:rPr>
              <a:t>This communication is provided for informational purposes only. UMB Bank, </a:t>
            </a:r>
            <a:r>
              <a:rPr lang="en-US" sz="1500" dirty="0" err="1">
                <a:solidFill>
                  <a:prstClr val="black"/>
                </a:solidFill>
                <a:latin typeface="Arial" panose="020B0604020202020204" pitchFamily="34" charset="0"/>
                <a:cs typeface="Arial" panose="020B0604020202020204" pitchFamily="34" charset="0"/>
              </a:rPr>
              <a:t>n.a.</a:t>
            </a:r>
            <a:r>
              <a:rPr lang="en-US" sz="1500" dirty="0">
                <a:solidFill>
                  <a:prstClr val="black"/>
                </a:solidFill>
                <a:latin typeface="Arial" panose="020B0604020202020204" pitchFamily="34" charset="0"/>
                <a:cs typeface="Arial" panose="020B0604020202020204" pitchFamily="34" charset="0"/>
              </a:rPr>
              <a:t> and UMB Financial Corporation are not liable for any errors, omissions, or misstatements. This is not an offer or solicitation for the purchase or sale of any financial instrument, nor a solicitation to participate in any trading strategy, nor an official confirmation of any transaction. The information is believed to be reliable, but we do not warrant its completeness or accuracy. Past performance is no indication of future results. The numbers cited are for illustrative purposes only. UMB Financial Corporation, its affiliates, and its employees are not in the business of providing tax or legal advice. Any materials or tax‐related statements are not intended or written to be used, and cannot be used or relied upon, by any such taxpayer for the purpose of avoiding tax penalties. Any such taxpayer should seek advice based on the taxpayer's particular circumstances from an independent tax advisor. The opinions expressed herein are those of the author and do not necessarily represent the  opinions of UMB Bank, </a:t>
            </a:r>
            <a:r>
              <a:rPr lang="en-US" sz="1500" dirty="0" err="1">
                <a:solidFill>
                  <a:prstClr val="black"/>
                </a:solidFill>
                <a:latin typeface="Arial" panose="020B0604020202020204" pitchFamily="34" charset="0"/>
                <a:cs typeface="Arial" panose="020B0604020202020204" pitchFamily="34" charset="0"/>
              </a:rPr>
              <a:t>n.a.</a:t>
            </a:r>
            <a:r>
              <a:rPr lang="en-US" sz="1500" dirty="0">
                <a:solidFill>
                  <a:prstClr val="black"/>
                </a:solidFill>
                <a:latin typeface="Arial" panose="020B0604020202020204" pitchFamily="34" charset="0"/>
                <a:cs typeface="Arial" panose="020B0604020202020204" pitchFamily="34" charset="0"/>
              </a:rPr>
              <a:t> or UMB Financial Corporation. </a:t>
            </a:r>
          </a:p>
          <a:p>
            <a:pPr>
              <a:spcBef>
                <a:spcPct val="0"/>
              </a:spcBef>
              <a:defRPr/>
            </a:pPr>
            <a:endParaRPr lang="en-US" sz="1500" b="1" dirty="0">
              <a:solidFill>
                <a:prstClr val="black"/>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r>
              <a:rPr lang="en-US" sz="1500" b="1" dirty="0">
                <a:solidFill>
                  <a:prstClr val="black"/>
                </a:solidFill>
                <a:latin typeface="Arial" panose="020B0604020202020204" pitchFamily="34" charset="0"/>
                <a:cs typeface="Arial" panose="020B0604020202020204" pitchFamily="34" charset="0"/>
              </a:rPr>
              <a:t>Products, Services and Securities offered through UMB Bank, </a:t>
            </a:r>
            <a:r>
              <a:rPr lang="en-US" sz="1500" b="1" dirty="0" err="1">
                <a:solidFill>
                  <a:prstClr val="black"/>
                </a:solidFill>
                <a:latin typeface="Arial" panose="020B0604020202020204" pitchFamily="34" charset="0"/>
                <a:cs typeface="Arial" panose="020B0604020202020204" pitchFamily="34" charset="0"/>
              </a:rPr>
              <a:t>n.a.</a:t>
            </a:r>
            <a:r>
              <a:rPr lang="en-US" sz="1500" b="1" dirty="0">
                <a:solidFill>
                  <a:prstClr val="black"/>
                </a:solidFill>
                <a:latin typeface="Arial" panose="020B0604020202020204" pitchFamily="34" charset="0"/>
                <a:cs typeface="Arial" panose="020B0604020202020204" pitchFamily="34" charset="0"/>
              </a:rPr>
              <a:t> Capital Markets Division are:  </a:t>
            </a:r>
          </a:p>
          <a:p>
            <a:pPr marL="0" indent="0">
              <a:spcBef>
                <a:spcPct val="0"/>
              </a:spcBef>
              <a:buFont typeface="Arial" panose="020B0604020202020204" pitchFamily="34" charset="0"/>
              <a:buNone/>
              <a:defRPr/>
            </a:pPr>
            <a:r>
              <a:rPr lang="en-US" sz="1500" b="1" dirty="0">
                <a:solidFill>
                  <a:prstClr val="black"/>
                </a:solidFill>
                <a:latin typeface="Arial" panose="020B0604020202020204" pitchFamily="34" charset="0"/>
                <a:cs typeface="Arial" panose="020B0604020202020204" pitchFamily="34" charset="0"/>
              </a:rPr>
              <a:t>Not FDIC Insured, May Lose Value, Not Bank Guaranteed.</a:t>
            </a:r>
          </a:p>
          <a:p>
            <a:pPr marL="0" indent="0">
              <a:spcBef>
                <a:spcPct val="0"/>
              </a:spcBef>
              <a:buFont typeface="Arial" panose="020B0604020202020204" pitchFamily="34" charset="0"/>
              <a:buNone/>
              <a:defRPr/>
            </a:pPr>
            <a:endParaRPr lang="en-US" sz="1500" dirty="0">
              <a:solidFill>
                <a:prstClr val="black"/>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sz="1500" dirty="0">
              <a:solidFill>
                <a:prstClr val="black"/>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endParaRPr lang="en-US" sz="1500" dirty="0">
              <a:solidFill>
                <a:prstClr val="black"/>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r>
              <a:rPr lang="en-US" sz="1500" dirty="0">
                <a:solidFill>
                  <a:prstClr val="black"/>
                </a:solidFill>
                <a:latin typeface="Arial" panose="020B0604020202020204" pitchFamily="34" charset="0"/>
                <a:cs typeface="Arial" panose="020B0604020202020204" pitchFamily="34" charset="0"/>
              </a:rPr>
              <a:t>UMB Bank, </a:t>
            </a:r>
            <a:r>
              <a:rPr lang="en-US" sz="1500" dirty="0" err="1">
                <a:solidFill>
                  <a:prstClr val="black"/>
                </a:solidFill>
                <a:latin typeface="Arial" panose="020B0604020202020204" pitchFamily="34" charset="0"/>
                <a:cs typeface="Arial" panose="020B0604020202020204" pitchFamily="34" charset="0"/>
              </a:rPr>
              <a:t>n.a.</a:t>
            </a:r>
            <a:endParaRPr lang="en-US" sz="1500" dirty="0">
              <a:solidFill>
                <a:prstClr val="black"/>
              </a:solidFill>
              <a:latin typeface="Arial" panose="020B0604020202020204" pitchFamily="34" charset="0"/>
              <a:cs typeface="Arial" panose="020B0604020202020204" pitchFamily="34" charset="0"/>
            </a:endParaRPr>
          </a:p>
          <a:p>
            <a:pPr marL="0" indent="0">
              <a:spcBef>
                <a:spcPct val="0"/>
              </a:spcBef>
              <a:buFont typeface="Arial" panose="020B0604020202020204" pitchFamily="34" charset="0"/>
              <a:buNone/>
              <a:defRPr/>
            </a:pPr>
            <a:r>
              <a:rPr lang="en-US" sz="1500" dirty="0">
                <a:solidFill>
                  <a:prstClr val="black"/>
                </a:solidFill>
                <a:latin typeface="Arial" panose="020B0604020202020204" pitchFamily="34" charset="0"/>
                <a:cs typeface="Arial" panose="020B0604020202020204" pitchFamily="34" charset="0"/>
              </a:rPr>
              <a:t>Capital Markets Division</a:t>
            </a:r>
          </a:p>
          <a:p>
            <a:pPr marL="0" indent="0">
              <a:spcBef>
                <a:spcPct val="0"/>
              </a:spcBef>
              <a:buFont typeface="Arial" panose="020B0604020202020204" pitchFamily="34" charset="0"/>
              <a:buNone/>
              <a:defRPr/>
            </a:pPr>
            <a:r>
              <a:rPr lang="en-US" sz="1500" dirty="0">
                <a:solidFill>
                  <a:prstClr val="black"/>
                </a:solidFill>
                <a:latin typeface="Arial" panose="020B0604020202020204" pitchFamily="34" charset="0"/>
                <a:cs typeface="Arial" panose="020B0604020202020204" pitchFamily="34" charset="0"/>
              </a:rPr>
              <a:t>928 Grand Blvd 13</a:t>
            </a:r>
            <a:r>
              <a:rPr lang="en-US" sz="1500" baseline="30000" dirty="0">
                <a:solidFill>
                  <a:prstClr val="black"/>
                </a:solidFill>
                <a:latin typeface="Arial" panose="020B0604020202020204" pitchFamily="34" charset="0"/>
                <a:cs typeface="Arial" panose="020B0604020202020204" pitchFamily="34" charset="0"/>
              </a:rPr>
              <a:t>th</a:t>
            </a:r>
            <a:r>
              <a:rPr lang="en-US" sz="1500" dirty="0">
                <a:solidFill>
                  <a:prstClr val="black"/>
                </a:solidFill>
                <a:latin typeface="Arial" panose="020B0604020202020204" pitchFamily="34" charset="0"/>
                <a:cs typeface="Arial" panose="020B0604020202020204" pitchFamily="34" charset="0"/>
              </a:rPr>
              <a:t> Floor</a:t>
            </a:r>
          </a:p>
          <a:p>
            <a:pPr marL="0" indent="0">
              <a:spcBef>
                <a:spcPct val="0"/>
              </a:spcBef>
              <a:buFont typeface="Arial" panose="020B0604020202020204" pitchFamily="34" charset="0"/>
              <a:buNone/>
              <a:defRPr/>
            </a:pPr>
            <a:r>
              <a:rPr lang="en-US" sz="1500" dirty="0">
                <a:solidFill>
                  <a:prstClr val="black"/>
                </a:solidFill>
                <a:latin typeface="Arial" panose="020B0604020202020204" pitchFamily="34" charset="0"/>
                <a:cs typeface="Arial" panose="020B0604020202020204" pitchFamily="34" charset="0"/>
              </a:rPr>
              <a:t>Kansas City, MO 64106</a:t>
            </a:r>
          </a:p>
          <a:p>
            <a:pPr marL="0" indent="0">
              <a:spcBef>
                <a:spcPct val="0"/>
              </a:spcBef>
              <a:buFont typeface="Arial" panose="020B0604020202020204" pitchFamily="34" charset="0"/>
              <a:buNone/>
              <a:defRPr/>
            </a:pPr>
            <a:r>
              <a:rPr lang="en-US" sz="1500" dirty="0">
                <a:solidFill>
                  <a:prstClr val="black"/>
                </a:solidFill>
                <a:latin typeface="Arial" panose="020B0604020202020204" pitchFamily="34" charset="0"/>
                <a:cs typeface="Arial" panose="020B0604020202020204" pitchFamily="34" charset="0"/>
              </a:rPr>
              <a:t>866.651.9262</a:t>
            </a:r>
            <a:endParaRPr lang="en-US" sz="1500" dirty="0"/>
          </a:p>
        </p:txBody>
      </p:sp>
    </p:spTree>
    <p:extLst>
      <p:ext uri="{BB962C8B-B14F-4D97-AF65-F5344CB8AC3E}">
        <p14:creationId xmlns:p14="http://schemas.microsoft.com/office/powerpoint/2010/main" val="320680610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 Title">
            <a:extLst>
              <a:ext uri="{FF2B5EF4-FFF2-40B4-BE49-F238E27FC236}">
                <a16:creationId xmlns:a16="http://schemas.microsoft.com/office/drawing/2014/main" id="{D3493E0B-9A82-4BF1-BE2A-8D834ACC555B}"/>
              </a:ext>
            </a:extLst>
          </p:cNvPr>
          <p:cNvSpPr txBox="1">
            <a:spLocks/>
          </p:cNvSpPr>
          <p:nvPr/>
        </p:nvSpPr>
        <p:spPr>
          <a:xfrm>
            <a:off x="296740" y="28599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accent6"/>
                </a:solidFill>
                <a:latin typeface="Roboto Black" panose="02000000000000000000" pitchFamily="2" charset="0"/>
                <a:ea typeface="Roboto Black" panose="02000000000000000000" pitchFamily="2" charset="0"/>
              </a:rPr>
              <a:t>CONNECT WITH US</a:t>
            </a:r>
          </a:p>
        </p:txBody>
      </p:sp>
      <p:sp>
        <p:nvSpPr>
          <p:cNvPr id="4" name="TextBox 3">
            <a:extLst>
              <a:ext uri="{FF2B5EF4-FFF2-40B4-BE49-F238E27FC236}">
                <a16:creationId xmlns:a16="http://schemas.microsoft.com/office/drawing/2014/main" id="{365883B2-8E36-454B-A07C-D67B71122FBD}"/>
              </a:ext>
            </a:extLst>
          </p:cNvPr>
          <p:cNvSpPr txBox="1"/>
          <p:nvPr/>
        </p:nvSpPr>
        <p:spPr>
          <a:xfrm>
            <a:off x="361950" y="1493818"/>
            <a:ext cx="6096000" cy="2431435"/>
          </a:xfrm>
          <a:prstGeom prst="rect">
            <a:avLst/>
          </a:prstGeom>
          <a:noFill/>
        </p:spPr>
        <p:txBody>
          <a:bodyPr wrap="square">
            <a:spAutoFit/>
          </a:bodyPr>
          <a:lstStyle/>
          <a:p>
            <a:r>
              <a:rPr lang="en-US" sz="2000" dirty="0">
                <a:solidFill>
                  <a:schemeClr val="bg2"/>
                </a:solidFill>
              </a:rPr>
              <a:t>Wealth Management</a:t>
            </a:r>
            <a:br>
              <a:rPr lang="en-US" sz="2000" dirty="0">
                <a:solidFill>
                  <a:schemeClr val="bg2"/>
                </a:solidFill>
              </a:rPr>
            </a:br>
            <a:r>
              <a:rPr lang="en-US" sz="2400" b="1" dirty="0">
                <a:solidFill>
                  <a:schemeClr val="bg2"/>
                </a:solidFill>
              </a:rPr>
              <a:t>1.800.545.6101</a:t>
            </a:r>
          </a:p>
          <a:p>
            <a:endParaRPr lang="en-US" sz="2000" dirty="0">
              <a:solidFill>
                <a:schemeClr val="bg2"/>
              </a:solidFill>
            </a:endParaRPr>
          </a:p>
          <a:p>
            <a:r>
              <a:rPr lang="en-US" sz="2000" dirty="0">
                <a:solidFill>
                  <a:schemeClr val="bg2"/>
                </a:solidFill>
              </a:rPr>
              <a:t>UMB Bank, Capital Markets Division</a:t>
            </a:r>
            <a:br>
              <a:rPr lang="en-US" sz="2000" dirty="0">
                <a:solidFill>
                  <a:schemeClr val="bg2"/>
                </a:solidFill>
              </a:rPr>
            </a:br>
            <a:r>
              <a:rPr lang="en-US" sz="2400" b="1" dirty="0">
                <a:solidFill>
                  <a:schemeClr val="bg2"/>
                </a:solidFill>
              </a:rPr>
              <a:t>1.866.651.9262</a:t>
            </a:r>
          </a:p>
          <a:p>
            <a:endParaRPr lang="en-US" sz="2000" dirty="0">
              <a:solidFill>
                <a:schemeClr val="bg2"/>
              </a:solidFill>
            </a:endParaRPr>
          </a:p>
          <a:p>
            <a:r>
              <a:rPr lang="en-US" sz="2400" b="1" dirty="0">
                <a:solidFill>
                  <a:schemeClr val="bg2"/>
                </a:solidFill>
              </a:rPr>
              <a:t>UMB.com/</a:t>
            </a:r>
            <a:r>
              <a:rPr lang="en-US" sz="2400" b="1" dirty="0" err="1">
                <a:solidFill>
                  <a:schemeClr val="bg2"/>
                </a:solidFill>
              </a:rPr>
              <a:t>CapitalMarkets</a:t>
            </a:r>
            <a:endParaRPr lang="en-US" sz="2400" b="1" dirty="0">
              <a:solidFill>
                <a:schemeClr val="bg2"/>
              </a:solidFill>
            </a:endParaRPr>
          </a:p>
        </p:txBody>
      </p:sp>
      <p:sp>
        <p:nvSpPr>
          <p:cNvPr id="6" name="TextBox 5">
            <a:extLst>
              <a:ext uri="{FF2B5EF4-FFF2-40B4-BE49-F238E27FC236}">
                <a16:creationId xmlns:a16="http://schemas.microsoft.com/office/drawing/2014/main" id="{E198CA30-0B4F-4BFD-8A8E-AE499A310E13}"/>
              </a:ext>
            </a:extLst>
          </p:cNvPr>
          <p:cNvSpPr txBox="1"/>
          <p:nvPr/>
        </p:nvSpPr>
        <p:spPr>
          <a:xfrm>
            <a:off x="361950" y="4853273"/>
            <a:ext cx="9239250" cy="812530"/>
          </a:xfrm>
          <a:prstGeom prst="rect">
            <a:avLst/>
          </a:prstGeom>
          <a:noFill/>
        </p:spPr>
        <p:txBody>
          <a:bodyPr wrap="square">
            <a:spAutoFit/>
          </a:bodyPr>
          <a:lstStyle/>
          <a:p>
            <a:pPr>
              <a:lnSpc>
                <a:spcPct val="110000"/>
              </a:lnSpc>
            </a:pPr>
            <a:r>
              <a:rPr lang="en-US" sz="2000" dirty="0">
                <a:solidFill>
                  <a:schemeClr val="bg2"/>
                </a:solidFill>
              </a:rPr>
              <a:t>To receive the latest economic content, invites to webinars and more, visit </a:t>
            </a:r>
            <a:r>
              <a:rPr lang="en-US" sz="2400" b="1" dirty="0">
                <a:solidFill>
                  <a:schemeClr val="bg2"/>
                </a:solidFill>
              </a:rPr>
              <a:t>UMB.com/</a:t>
            </a:r>
            <a:r>
              <a:rPr lang="en-US" sz="2400" b="1" dirty="0" err="1">
                <a:solidFill>
                  <a:schemeClr val="bg2"/>
                </a:solidFill>
              </a:rPr>
              <a:t>PrivateWealthManagement</a:t>
            </a:r>
            <a:r>
              <a:rPr lang="en-US" sz="2400" b="1" dirty="0">
                <a:solidFill>
                  <a:schemeClr val="bg2"/>
                </a:solidFill>
              </a:rPr>
              <a:t> </a:t>
            </a:r>
            <a:r>
              <a:rPr lang="en-US" sz="2000" dirty="0">
                <a:solidFill>
                  <a:schemeClr val="bg2"/>
                </a:solidFill>
              </a:rPr>
              <a:t>and subscribe.</a:t>
            </a:r>
            <a:endParaRPr lang="en-US" dirty="0">
              <a:solidFill>
                <a:schemeClr val="bg2"/>
              </a:solidFill>
            </a:endParaRPr>
          </a:p>
        </p:txBody>
      </p:sp>
    </p:spTree>
    <p:extLst>
      <p:ext uri="{BB962C8B-B14F-4D97-AF65-F5344CB8AC3E}">
        <p14:creationId xmlns:p14="http://schemas.microsoft.com/office/powerpoint/2010/main" val="1393480349"/>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Ongoing Conflicts Around the World</a:t>
            </a:r>
          </a:p>
        </p:txBody>
      </p:sp>
      <p:pic>
        <p:nvPicPr>
          <p:cNvPr id="11" name="Picture 10" descr="A picture containing dark&#10;&#10;Description automatically generated">
            <a:extLst>
              <a:ext uri="{FF2B5EF4-FFF2-40B4-BE49-F238E27FC236}">
                <a16:creationId xmlns:a16="http://schemas.microsoft.com/office/drawing/2014/main" id="{A85F1B17-BECE-4769-8E08-D61C80787917}"/>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24471" y="1469368"/>
            <a:ext cx="10943057" cy="5044764"/>
          </a:xfrm>
          <a:prstGeom prst="rect">
            <a:avLst/>
          </a:prstGeom>
          <a:effectLst>
            <a:outerShdw blurRad="50800" dist="38100" dir="2700000" algn="tl" rotWithShape="0">
              <a:prstClr val="black">
                <a:alpha val="40000"/>
              </a:prstClr>
            </a:outerShdw>
          </a:effectLst>
        </p:spPr>
      </p:pic>
      <p:sp>
        <p:nvSpPr>
          <p:cNvPr id="16" name="1">
            <a:extLst>
              <a:ext uri="{FF2B5EF4-FFF2-40B4-BE49-F238E27FC236}">
                <a16:creationId xmlns:a16="http://schemas.microsoft.com/office/drawing/2014/main" id="{6D9F23D2-955D-455D-A021-DBCECC07F1C7}"/>
              </a:ext>
            </a:extLst>
          </p:cNvPr>
          <p:cNvSpPr>
            <a:spLocks noChangeAspect="1"/>
          </p:cNvSpPr>
          <p:nvPr/>
        </p:nvSpPr>
        <p:spPr>
          <a:xfrm>
            <a:off x="2538703" y="3609453"/>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2">
            <a:extLst>
              <a:ext uri="{FF2B5EF4-FFF2-40B4-BE49-F238E27FC236}">
                <a16:creationId xmlns:a16="http://schemas.microsoft.com/office/drawing/2014/main" id="{7C9A5989-D7D5-417E-9CA4-6B8FD13748A5}"/>
              </a:ext>
            </a:extLst>
          </p:cNvPr>
          <p:cNvSpPr>
            <a:spLocks noChangeAspect="1"/>
          </p:cNvSpPr>
          <p:nvPr/>
        </p:nvSpPr>
        <p:spPr>
          <a:xfrm>
            <a:off x="3774334" y="4266718"/>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3">
            <a:extLst>
              <a:ext uri="{FF2B5EF4-FFF2-40B4-BE49-F238E27FC236}">
                <a16:creationId xmlns:a16="http://schemas.microsoft.com/office/drawing/2014/main" id="{907308DD-EA04-4CA8-ACAF-F1264C9126DC}"/>
              </a:ext>
            </a:extLst>
          </p:cNvPr>
          <p:cNvSpPr>
            <a:spLocks noChangeAspect="1"/>
          </p:cNvSpPr>
          <p:nvPr/>
        </p:nvSpPr>
        <p:spPr>
          <a:xfrm>
            <a:off x="5617399" y="4002124"/>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4">
            <a:extLst>
              <a:ext uri="{FF2B5EF4-FFF2-40B4-BE49-F238E27FC236}">
                <a16:creationId xmlns:a16="http://schemas.microsoft.com/office/drawing/2014/main" id="{5617DC55-6A57-461F-998C-A4B7668456E7}"/>
              </a:ext>
            </a:extLst>
          </p:cNvPr>
          <p:cNvSpPr>
            <a:spLocks noChangeAspect="1"/>
          </p:cNvSpPr>
          <p:nvPr/>
        </p:nvSpPr>
        <p:spPr>
          <a:xfrm>
            <a:off x="5937866" y="4149826"/>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
            <a:extLst>
              <a:ext uri="{FF2B5EF4-FFF2-40B4-BE49-F238E27FC236}">
                <a16:creationId xmlns:a16="http://schemas.microsoft.com/office/drawing/2014/main" id="{5E342047-430E-4241-9E0A-1AD65010498B}"/>
              </a:ext>
            </a:extLst>
          </p:cNvPr>
          <p:cNvSpPr>
            <a:spLocks noChangeAspect="1"/>
          </p:cNvSpPr>
          <p:nvPr/>
        </p:nvSpPr>
        <p:spPr>
          <a:xfrm>
            <a:off x="6250522" y="4320387"/>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
            <a:extLst>
              <a:ext uri="{FF2B5EF4-FFF2-40B4-BE49-F238E27FC236}">
                <a16:creationId xmlns:a16="http://schemas.microsoft.com/office/drawing/2014/main" id="{383A1AB8-081F-4453-8829-9A7FD3DA8561}"/>
              </a:ext>
            </a:extLst>
          </p:cNvPr>
          <p:cNvSpPr>
            <a:spLocks noChangeAspect="1"/>
          </p:cNvSpPr>
          <p:nvPr/>
        </p:nvSpPr>
        <p:spPr>
          <a:xfrm>
            <a:off x="6587542" y="4215648"/>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7">
            <a:extLst>
              <a:ext uri="{FF2B5EF4-FFF2-40B4-BE49-F238E27FC236}">
                <a16:creationId xmlns:a16="http://schemas.microsoft.com/office/drawing/2014/main" id="{0BCD56E7-328C-4D14-8FCC-991F3FDD26EC}"/>
              </a:ext>
            </a:extLst>
          </p:cNvPr>
          <p:cNvSpPr>
            <a:spLocks noChangeAspect="1"/>
          </p:cNvSpPr>
          <p:nvPr/>
        </p:nvSpPr>
        <p:spPr>
          <a:xfrm>
            <a:off x="6855445" y="4105566"/>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8">
            <a:extLst>
              <a:ext uri="{FF2B5EF4-FFF2-40B4-BE49-F238E27FC236}">
                <a16:creationId xmlns:a16="http://schemas.microsoft.com/office/drawing/2014/main" id="{719D7487-65DD-4FA8-88E3-A8D611F636E1}"/>
              </a:ext>
            </a:extLst>
          </p:cNvPr>
          <p:cNvSpPr>
            <a:spLocks noChangeAspect="1"/>
          </p:cNvSpPr>
          <p:nvPr/>
        </p:nvSpPr>
        <p:spPr>
          <a:xfrm>
            <a:off x="7061998" y="3989157"/>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9">
            <a:extLst>
              <a:ext uri="{FF2B5EF4-FFF2-40B4-BE49-F238E27FC236}">
                <a16:creationId xmlns:a16="http://schemas.microsoft.com/office/drawing/2014/main" id="{502A2D2D-4560-4EB9-AC1C-39FFF0A782E4}"/>
              </a:ext>
            </a:extLst>
          </p:cNvPr>
          <p:cNvSpPr>
            <a:spLocks noChangeAspect="1"/>
          </p:cNvSpPr>
          <p:nvPr/>
        </p:nvSpPr>
        <p:spPr>
          <a:xfrm>
            <a:off x="7055102" y="4391076"/>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10">
            <a:extLst>
              <a:ext uri="{FF2B5EF4-FFF2-40B4-BE49-F238E27FC236}">
                <a16:creationId xmlns:a16="http://schemas.microsoft.com/office/drawing/2014/main" id="{77D0773C-6134-414A-A498-7829DEF25BF6}"/>
              </a:ext>
            </a:extLst>
          </p:cNvPr>
          <p:cNvSpPr>
            <a:spLocks noChangeAspect="1"/>
          </p:cNvSpPr>
          <p:nvPr/>
        </p:nvSpPr>
        <p:spPr>
          <a:xfrm>
            <a:off x="6387682" y="4626479"/>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11">
            <a:extLst>
              <a:ext uri="{FF2B5EF4-FFF2-40B4-BE49-F238E27FC236}">
                <a16:creationId xmlns:a16="http://schemas.microsoft.com/office/drawing/2014/main" id="{8B6A0F80-1FEB-4DA9-920D-93AD07D44966}"/>
              </a:ext>
            </a:extLst>
          </p:cNvPr>
          <p:cNvSpPr>
            <a:spLocks noChangeAspect="1"/>
          </p:cNvSpPr>
          <p:nvPr/>
        </p:nvSpPr>
        <p:spPr>
          <a:xfrm>
            <a:off x="6489056" y="3628594"/>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12">
            <a:extLst>
              <a:ext uri="{FF2B5EF4-FFF2-40B4-BE49-F238E27FC236}">
                <a16:creationId xmlns:a16="http://schemas.microsoft.com/office/drawing/2014/main" id="{EF4150B5-86F0-4CBE-BAB4-11C9DCD41DF9}"/>
              </a:ext>
            </a:extLst>
          </p:cNvPr>
          <p:cNvSpPr>
            <a:spLocks noChangeAspect="1"/>
          </p:cNvSpPr>
          <p:nvPr/>
        </p:nvSpPr>
        <p:spPr>
          <a:xfrm>
            <a:off x="6937575" y="3355736"/>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13">
            <a:extLst>
              <a:ext uri="{FF2B5EF4-FFF2-40B4-BE49-F238E27FC236}">
                <a16:creationId xmlns:a16="http://schemas.microsoft.com/office/drawing/2014/main" id="{BE390681-6283-446B-8A82-DB0AD7A1182E}"/>
              </a:ext>
            </a:extLst>
          </p:cNvPr>
          <p:cNvSpPr>
            <a:spLocks noChangeAspect="1"/>
          </p:cNvSpPr>
          <p:nvPr/>
        </p:nvSpPr>
        <p:spPr>
          <a:xfrm>
            <a:off x="6813510" y="3364317"/>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14">
            <a:extLst>
              <a:ext uri="{FF2B5EF4-FFF2-40B4-BE49-F238E27FC236}">
                <a16:creationId xmlns:a16="http://schemas.microsoft.com/office/drawing/2014/main" id="{830186BB-AD55-4D10-A4F7-87CCBAF3E7A2}"/>
              </a:ext>
            </a:extLst>
          </p:cNvPr>
          <p:cNvSpPr>
            <a:spLocks noChangeAspect="1"/>
          </p:cNvSpPr>
          <p:nvPr/>
        </p:nvSpPr>
        <p:spPr>
          <a:xfrm>
            <a:off x="6716138" y="3425194"/>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15">
            <a:extLst>
              <a:ext uri="{FF2B5EF4-FFF2-40B4-BE49-F238E27FC236}">
                <a16:creationId xmlns:a16="http://schemas.microsoft.com/office/drawing/2014/main" id="{D0655D9E-757B-4EA0-AE35-EEE7F8FAEEA8}"/>
              </a:ext>
            </a:extLst>
          </p:cNvPr>
          <p:cNvSpPr>
            <a:spLocks noChangeAspect="1"/>
          </p:cNvSpPr>
          <p:nvPr/>
        </p:nvSpPr>
        <p:spPr>
          <a:xfrm>
            <a:off x="6955929" y="3510890"/>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Source Label">
            <a:extLst>
              <a:ext uri="{FF2B5EF4-FFF2-40B4-BE49-F238E27FC236}">
                <a16:creationId xmlns:a16="http://schemas.microsoft.com/office/drawing/2014/main" id="{2789C0AC-0DE0-4278-9423-2B2C135D00CB}"/>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Council on Foreign Relations</a:t>
            </a:r>
          </a:p>
        </p:txBody>
      </p:sp>
      <p:sp>
        <p:nvSpPr>
          <p:cNvPr id="26" name="16">
            <a:extLst>
              <a:ext uri="{FF2B5EF4-FFF2-40B4-BE49-F238E27FC236}">
                <a16:creationId xmlns:a16="http://schemas.microsoft.com/office/drawing/2014/main" id="{D05A40CB-C02C-4220-BD77-89D891ED2335}"/>
              </a:ext>
            </a:extLst>
          </p:cNvPr>
          <p:cNvSpPr>
            <a:spLocks noChangeAspect="1"/>
          </p:cNvSpPr>
          <p:nvPr/>
        </p:nvSpPr>
        <p:spPr>
          <a:xfrm>
            <a:off x="6062103" y="3562354"/>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17">
            <a:extLst>
              <a:ext uri="{FF2B5EF4-FFF2-40B4-BE49-F238E27FC236}">
                <a16:creationId xmlns:a16="http://schemas.microsoft.com/office/drawing/2014/main" id="{831A28FB-6BF1-4C25-9030-4A841B789887}"/>
              </a:ext>
            </a:extLst>
          </p:cNvPr>
          <p:cNvSpPr>
            <a:spLocks noChangeAspect="1"/>
          </p:cNvSpPr>
          <p:nvPr/>
        </p:nvSpPr>
        <p:spPr>
          <a:xfrm>
            <a:off x="6680927" y="3237219"/>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18">
            <a:extLst>
              <a:ext uri="{FF2B5EF4-FFF2-40B4-BE49-F238E27FC236}">
                <a16:creationId xmlns:a16="http://schemas.microsoft.com/office/drawing/2014/main" id="{86E3D349-9B26-4E85-9950-E31E8874CE6D}"/>
              </a:ext>
            </a:extLst>
          </p:cNvPr>
          <p:cNvSpPr>
            <a:spLocks noChangeAspect="1"/>
          </p:cNvSpPr>
          <p:nvPr/>
        </p:nvSpPr>
        <p:spPr>
          <a:xfrm>
            <a:off x="6625276" y="2787325"/>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19">
            <a:extLst>
              <a:ext uri="{FF2B5EF4-FFF2-40B4-BE49-F238E27FC236}">
                <a16:creationId xmlns:a16="http://schemas.microsoft.com/office/drawing/2014/main" id="{CE876882-E38F-468E-8BFD-A04081E6E49E}"/>
              </a:ext>
            </a:extLst>
          </p:cNvPr>
          <p:cNvSpPr>
            <a:spLocks noChangeAspect="1"/>
          </p:cNvSpPr>
          <p:nvPr/>
        </p:nvSpPr>
        <p:spPr>
          <a:xfrm>
            <a:off x="6984760" y="3173021"/>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20">
            <a:extLst>
              <a:ext uri="{FF2B5EF4-FFF2-40B4-BE49-F238E27FC236}">
                <a16:creationId xmlns:a16="http://schemas.microsoft.com/office/drawing/2014/main" id="{343CC954-4292-46C2-ADFF-C14016C55A6B}"/>
              </a:ext>
            </a:extLst>
          </p:cNvPr>
          <p:cNvSpPr>
            <a:spLocks noChangeAspect="1"/>
          </p:cNvSpPr>
          <p:nvPr/>
        </p:nvSpPr>
        <p:spPr>
          <a:xfrm>
            <a:off x="7477769" y="3562354"/>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21">
            <a:extLst>
              <a:ext uri="{FF2B5EF4-FFF2-40B4-BE49-F238E27FC236}">
                <a16:creationId xmlns:a16="http://schemas.microsoft.com/office/drawing/2014/main" id="{B322BB69-67A2-4B18-ADBB-E23B13241667}"/>
              </a:ext>
            </a:extLst>
          </p:cNvPr>
          <p:cNvSpPr>
            <a:spLocks noChangeAspect="1"/>
          </p:cNvSpPr>
          <p:nvPr/>
        </p:nvSpPr>
        <p:spPr>
          <a:xfrm>
            <a:off x="7814486" y="3354113"/>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22">
            <a:extLst>
              <a:ext uri="{FF2B5EF4-FFF2-40B4-BE49-F238E27FC236}">
                <a16:creationId xmlns:a16="http://schemas.microsoft.com/office/drawing/2014/main" id="{7FBBD824-2EA4-4CD4-9BFA-8AC7D8CB9821}"/>
              </a:ext>
            </a:extLst>
          </p:cNvPr>
          <p:cNvSpPr>
            <a:spLocks noChangeAspect="1"/>
          </p:cNvSpPr>
          <p:nvPr/>
        </p:nvSpPr>
        <p:spPr>
          <a:xfrm>
            <a:off x="7944642" y="3526047"/>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23">
            <a:extLst>
              <a:ext uri="{FF2B5EF4-FFF2-40B4-BE49-F238E27FC236}">
                <a16:creationId xmlns:a16="http://schemas.microsoft.com/office/drawing/2014/main" id="{6E41C85F-16AE-4954-B172-58AC47E109FC}"/>
              </a:ext>
            </a:extLst>
          </p:cNvPr>
          <p:cNvSpPr>
            <a:spLocks noChangeAspect="1"/>
          </p:cNvSpPr>
          <p:nvPr/>
        </p:nvSpPr>
        <p:spPr>
          <a:xfrm>
            <a:off x="8102239" y="3407460"/>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24">
            <a:extLst>
              <a:ext uri="{FF2B5EF4-FFF2-40B4-BE49-F238E27FC236}">
                <a16:creationId xmlns:a16="http://schemas.microsoft.com/office/drawing/2014/main" id="{43163D1F-A6B0-4E06-96F3-6FE7064E6E6D}"/>
              </a:ext>
            </a:extLst>
          </p:cNvPr>
          <p:cNvSpPr>
            <a:spLocks noChangeAspect="1"/>
          </p:cNvSpPr>
          <p:nvPr/>
        </p:nvSpPr>
        <p:spPr>
          <a:xfrm>
            <a:off x="8642785" y="4002712"/>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25">
            <a:extLst>
              <a:ext uri="{FF2B5EF4-FFF2-40B4-BE49-F238E27FC236}">
                <a16:creationId xmlns:a16="http://schemas.microsoft.com/office/drawing/2014/main" id="{E4997724-E413-4C19-9507-8801BAE2F66A}"/>
              </a:ext>
            </a:extLst>
          </p:cNvPr>
          <p:cNvSpPr>
            <a:spLocks noChangeAspect="1"/>
          </p:cNvSpPr>
          <p:nvPr/>
        </p:nvSpPr>
        <p:spPr>
          <a:xfrm>
            <a:off x="9018141" y="4215648"/>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26">
            <a:extLst>
              <a:ext uri="{FF2B5EF4-FFF2-40B4-BE49-F238E27FC236}">
                <a16:creationId xmlns:a16="http://schemas.microsoft.com/office/drawing/2014/main" id="{4799A65A-9B0B-4F6A-BFD5-3EFA5D4FE6F9}"/>
              </a:ext>
            </a:extLst>
          </p:cNvPr>
          <p:cNvSpPr>
            <a:spLocks noChangeAspect="1"/>
          </p:cNvSpPr>
          <p:nvPr/>
        </p:nvSpPr>
        <p:spPr>
          <a:xfrm>
            <a:off x="9318644" y="3785210"/>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27">
            <a:extLst>
              <a:ext uri="{FF2B5EF4-FFF2-40B4-BE49-F238E27FC236}">
                <a16:creationId xmlns:a16="http://schemas.microsoft.com/office/drawing/2014/main" id="{CFEB8578-6D5F-4A0A-B3B4-E3DB6F1F4EB7}"/>
              </a:ext>
            </a:extLst>
          </p:cNvPr>
          <p:cNvSpPr>
            <a:spLocks noChangeAspect="1"/>
          </p:cNvSpPr>
          <p:nvPr/>
        </p:nvSpPr>
        <p:spPr>
          <a:xfrm>
            <a:off x="9388337" y="3310181"/>
            <a:ext cx="274320" cy="274320"/>
          </a:xfrm>
          <a:prstGeom prst="flowChartConnector">
            <a:avLst/>
          </a:prstGeom>
          <a:solidFill>
            <a:srgbClr val="FF0000"/>
          </a:solidFill>
          <a:ln w="12700">
            <a:solidFill>
              <a:schemeClr val="tx2"/>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8684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fade">
                                      <p:cBhvr>
                                        <p:cTn id="14" dur="500"/>
                                        <p:tgtEl>
                                          <p:spTgt spid="4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50"/>
                                        <p:tgtEl>
                                          <p:spTgt spid="16"/>
                                        </p:tgtEl>
                                      </p:cBhvr>
                                    </p:animEffect>
                                  </p:childTnLst>
                                </p:cTn>
                              </p:par>
                            </p:childTnLst>
                          </p:cTn>
                        </p:par>
                        <p:par>
                          <p:cTn id="20" fill="hold">
                            <p:stCondLst>
                              <p:cond delay="1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50"/>
                                        <p:tgtEl>
                                          <p:spTgt spid="22"/>
                                        </p:tgtEl>
                                      </p:cBhvr>
                                    </p:animEffect>
                                  </p:childTnLst>
                                </p:cTn>
                              </p:par>
                            </p:childTnLst>
                          </p:cTn>
                        </p:par>
                        <p:par>
                          <p:cTn id="24" fill="hold">
                            <p:stCondLst>
                              <p:cond delay="300"/>
                            </p:stCondLst>
                            <p:childTnLst>
                              <p:par>
                                <p:cTn id="25" presetID="10" presetClass="entr" presetSubtype="0"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50"/>
                                        <p:tgtEl>
                                          <p:spTgt spid="17"/>
                                        </p:tgtEl>
                                      </p:cBhvr>
                                    </p:animEffect>
                                  </p:childTnLst>
                                </p:cTn>
                              </p:par>
                            </p:childTnLst>
                          </p:cTn>
                        </p:par>
                        <p:par>
                          <p:cTn id="28" fill="hold">
                            <p:stCondLst>
                              <p:cond delay="450"/>
                            </p:stCondLst>
                            <p:childTnLst>
                              <p:par>
                                <p:cTn id="29" presetID="10" presetClass="entr" presetSubtype="0"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fade">
                                      <p:cBhvr>
                                        <p:cTn id="31" dur="150"/>
                                        <p:tgtEl>
                                          <p:spTgt spid="51"/>
                                        </p:tgtEl>
                                      </p:cBhvr>
                                    </p:animEffect>
                                  </p:childTnLst>
                                </p:cTn>
                              </p:par>
                            </p:childTnLst>
                          </p:cTn>
                        </p:par>
                        <p:par>
                          <p:cTn id="32" fill="hold">
                            <p:stCondLst>
                              <p:cond delay="6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50"/>
                                        <p:tgtEl>
                                          <p:spTgt spid="25"/>
                                        </p:tgtEl>
                                      </p:cBhvr>
                                    </p:animEffect>
                                  </p:childTnLst>
                                </p:cTn>
                              </p:par>
                            </p:childTnLst>
                          </p:cTn>
                        </p:par>
                        <p:par>
                          <p:cTn id="36" fill="hold">
                            <p:stCondLst>
                              <p:cond delay="750"/>
                            </p:stCondLst>
                            <p:childTnLst>
                              <p:par>
                                <p:cTn id="37" presetID="10" presetClass="entr" presetSubtype="0"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fade">
                                      <p:cBhvr>
                                        <p:cTn id="39" dur="150"/>
                                        <p:tgtEl>
                                          <p:spTgt spid="55"/>
                                        </p:tgtEl>
                                      </p:cBhvr>
                                    </p:animEffect>
                                  </p:childTnLst>
                                </p:cTn>
                              </p:par>
                            </p:childTnLst>
                          </p:cTn>
                        </p:par>
                        <p:par>
                          <p:cTn id="40" fill="hold">
                            <p:stCondLst>
                              <p:cond delay="900"/>
                            </p:stCondLst>
                            <p:childTnLst>
                              <p:par>
                                <p:cTn id="41" presetID="10" presetClass="entr" presetSubtype="0"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fade">
                                      <p:cBhvr>
                                        <p:cTn id="43" dur="150"/>
                                        <p:tgtEl>
                                          <p:spTgt spid="38"/>
                                        </p:tgtEl>
                                      </p:cBhvr>
                                    </p:animEffect>
                                  </p:childTnLst>
                                </p:cTn>
                              </p:par>
                            </p:childTnLst>
                          </p:cTn>
                        </p:par>
                        <p:par>
                          <p:cTn id="44" fill="hold">
                            <p:stCondLst>
                              <p:cond delay="1050"/>
                            </p:stCondLst>
                            <p:childTnLst>
                              <p:par>
                                <p:cTn id="45" presetID="10" presetClass="entr" presetSubtype="0" fill="hold" grpId="0"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50"/>
                                        <p:tgtEl>
                                          <p:spTgt spid="18"/>
                                        </p:tgtEl>
                                      </p:cBhvr>
                                    </p:animEffect>
                                  </p:childTnLst>
                                </p:cTn>
                              </p:par>
                            </p:childTnLst>
                          </p:cTn>
                        </p:par>
                        <p:par>
                          <p:cTn id="48" fill="hold">
                            <p:stCondLst>
                              <p:cond delay="1200"/>
                            </p:stCondLst>
                            <p:childTnLst>
                              <p:par>
                                <p:cTn id="49" presetID="10"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50"/>
                                        <p:tgtEl>
                                          <p:spTgt spid="31"/>
                                        </p:tgtEl>
                                      </p:cBhvr>
                                    </p:animEffect>
                                  </p:childTnLst>
                                </p:cTn>
                              </p:par>
                            </p:childTnLst>
                          </p:cTn>
                        </p:par>
                        <p:par>
                          <p:cTn id="52" fill="hold">
                            <p:stCondLst>
                              <p:cond delay="135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50"/>
                                        <p:tgtEl>
                                          <p:spTgt spid="50"/>
                                        </p:tgtEl>
                                      </p:cBhvr>
                                    </p:animEffect>
                                  </p:childTnLst>
                                </p:cTn>
                              </p:par>
                            </p:childTnLst>
                          </p:cTn>
                        </p:par>
                        <p:par>
                          <p:cTn id="56" fill="hold">
                            <p:stCondLst>
                              <p:cond delay="1500"/>
                            </p:stCondLst>
                            <p:childTnLst>
                              <p:par>
                                <p:cTn id="57" presetID="10"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50"/>
                                        <p:tgtEl>
                                          <p:spTgt spid="21"/>
                                        </p:tgtEl>
                                      </p:cBhvr>
                                    </p:animEffect>
                                  </p:childTnLst>
                                </p:cTn>
                              </p:par>
                            </p:childTnLst>
                          </p:cTn>
                        </p:par>
                        <p:par>
                          <p:cTn id="60" fill="hold">
                            <p:stCondLst>
                              <p:cond delay="1650"/>
                            </p:stCondLst>
                            <p:childTnLst>
                              <p:par>
                                <p:cTn id="61" presetID="10" presetClass="entr" presetSubtype="0"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150"/>
                                        <p:tgtEl>
                                          <p:spTgt spid="54"/>
                                        </p:tgtEl>
                                      </p:cBhvr>
                                    </p:animEffect>
                                  </p:childTnLst>
                                </p:cTn>
                              </p:par>
                            </p:childTnLst>
                          </p:cTn>
                        </p:par>
                        <p:par>
                          <p:cTn id="64" fill="hold">
                            <p:stCondLst>
                              <p:cond delay="1800"/>
                            </p:stCondLst>
                            <p:childTnLst>
                              <p:par>
                                <p:cTn id="65" presetID="10" presetClass="entr" presetSubtype="0" fill="hold" grpId="0" nodeType="after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150"/>
                                        <p:tgtEl>
                                          <p:spTgt spid="26"/>
                                        </p:tgtEl>
                                      </p:cBhvr>
                                    </p:animEffect>
                                  </p:childTnLst>
                                </p:cTn>
                              </p:par>
                            </p:childTnLst>
                          </p:cTn>
                        </p:par>
                        <p:par>
                          <p:cTn id="68" fill="hold">
                            <p:stCondLst>
                              <p:cond delay="1950"/>
                            </p:stCondLst>
                            <p:childTnLst>
                              <p:par>
                                <p:cTn id="69" presetID="10" presetClass="entr" presetSubtype="0" fill="hold" grpId="0" nodeType="after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50"/>
                                        <p:tgtEl>
                                          <p:spTgt spid="20"/>
                                        </p:tgtEl>
                                      </p:cBhvr>
                                    </p:animEffect>
                                  </p:childTnLst>
                                </p:cTn>
                              </p:par>
                            </p:childTnLst>
                          </p:cTn>
                        </p:par>
                        <p:par>
                          <p:cTn id="72" fill="hold">
                            <p:stCondLst>
                              <p:cond delay="2100"/>
                            </p:stCondLst>
                            <p:childTnLst>
                              <p:par>
                                <p:cTn id="73" presetID="10" presetClass="entr" presetSubtype="0"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fade">
                                      <p:cBhvr>
                                        <p:cTn id="75" dur="150"/>
                                        <p:tgtEl>
                                          <p:spTgt spid="4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150"/>
                                        <p:tgtEl>
                                          <p:spTgt spid="57"/>
                                        </p:tgtEl>
                                      </p:cBhvr>
                                    </p:animEffect>
                                  </p:childTnLst>
                                </p:cTn>
                              </p:par>
                            </p:childTnLst>
                          </p:cTn>
                        </p:par>
                        <p:par>
                          <p:cTn id="79" fill="hold">
                            <p:stCondLst>
                              <p:cond delay="2250"/>
                            </p:stCondLst>
                            <p:childTnLst>
                              <p:par>
                                <p:cTn id="80" presetID="10" presetClass="entr" presetSubtype="0" fill="hold" grpId="0" nodeType="after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150"/>
                                        <p:tgtEl>
                                          <p:spTgt spid="28"/>
                                        </p:tgtEl>
                                      </p:cBhvr>
                                    </p:animEffect>
                                  </p:childTnLst>
                                </p:cTn>
                              </p:par>
                            </p:childTnLst>
                          </p:cTn>
                        </p:par>
                        <p:par>
                          <p:cTn id="83" fill="hold">
                            <p:stCondLst>
                              <p:cond delay="2400"/>
                            </p:stCondLst>
                            <p:childTnLst>
                              <p:par>
                                <p:cTn id="84" presetID="10" presetClass="entr" presetSubtype="0"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fade">
                                      <p:cBhvr>
                                        <p:cTn id="86" dur="150"/>
                                        <p:tgtEl>
                                          <p:spTgt spid="19"/>
                                        </p:tgtEl>
                                      </p:cBhvr>
                                    </p:animEffect>
                                  </p:childTnLst>
                                </p:cTn>
                              </p:par>
                            </p:childTnLst>
                          </p:cTn>
                        </p:par>
                        <p:par>
                          <p:cTn id="87" fill="hold">
                            <p:stCondLst>
                              <p:cond delay="2550"/>
                            </p:stCondLst>
                            <p:childTnLst>
                              <p:par>
                                <p:cTn id="88" presetID="10" presetClass="entr" presetSubtype="0"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50"/>
                                        <p:tgtEl>
                                          <p:spTgt spid="24"/>
                                        </p:tgtEl>
                                      </p:cBhvr>
                                    </p:animEffect>
                                  </p:childTnLst>
                                </p:cTn>
                              </p:par>
                            </p:childTnLst>
                          </p:cTn>
                        </p:par>
                        <p:par>
                          <p:cTn id="91" fill="hold">
                            <p:stCondLst>
                              <p:cond delay="2700"/>
                            </p:stCondLst>
                            <p:childTnLst>
                              <p:par>
                                <p:cTn id="92" presetID="10" presetClass="entr" presetSubtype="0" fill="hold" grpId="0" nodeType="afterEffect">
                                  <p:stCondLst>
                                    <p:cond delay="0"/>
                                  </p:stCondLst>
                                  <p:childTnLst>
                                    <p:set>
                                      <p:cBhvr>
                                        <p:cTn id="93" dur="1" fill="hold">
                                          <p:stCondLst>
                                            <p:cond delay="0"/>
                                          </p:stCondLst>
                                        </p:cTn>
                                        <p:tgtEl>
                                          <p:spTgt spid="47"/>
                                        </p:tgtEl>
                                        <p:attrNameLst>
                                          <p:attrName>style.visibility</p:attrName>
                                        </p:attrNameLst>
                                      </p:cBhvr>
                                      <p:to>
                                        <p:strVal val="visible"/>
                                      </p:to>
                                    </p:set>
                                    <p:animEffect transition="in" filter="fade">
                                      <p:cBhvr>
                                        <p:cTn id="94" dur="150"/>
                                        <p:tgtEl>
                                          <p:spTgt spid="47"/>
                                        </p:tgtEl>
                                      </p:cBhvr>
                                    </p:animEffect>
                                  </p:childTnLst>
                                </p:cTn>
                              </p:par>
                            </p:childTnLst>
                          </p:cTn>
                        </p:par>
                        <p:par>
                          <p:cTn id="95" fill="hold">
                            <p:stCondLst>
                              <p:cond delay="2850"/>
                            </p:stCondLst>
                            <p:childTnLst>
                              <p:par>
                                <p:cTn id="96" presetID="10" presetClass="entr" presetSubtype="0" fill="hold" grpId="0"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50"/>
                                        <p:tgtEl>
                                          <p:spTgt spid="53"/>
                                        </p:tgtEl>
                                      </p:cBhvr>
                                    </p:animEffect>
                                  </p:childTnLst>
                                </p:cTn>
                              </p:par>
                            </p:childTnLst>
                          </p:cTn>
                        </p:par>
                        <p:par>
                          <p:cTn id="99" fill="hold">
                            <p:stCondLst>
                              <p:cond delay="3000"/>
                            </p:stCondLst>
                            <p:childTnLst>
                              <p:par>
                                <p:cTn id="100" presetID="10" presetClass="entr" presetSubtype="0"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fade">
                                      <p:cBhvr>
                                        <p:cTn id="102" dur="150"/>
                                        <p:tgtEl>
                                          <p:spTgt spid="23"/>
                                        </p:tgtEl>
                                      </p:cBhvr>
                                    </p:animEffect>
                                  </p:childTnLst>
                                </p:cTn>
                              </p:par>
                            </p:childTnLst>
                          </p:cTn>
                        </p:par>
                        <p:par>
                          <p:cTn id="103" fill="hold">
                            <p:stCondLst>
                              <p:cond delay="3150"/>
                            </p:stCondLst>
                            <p:childTnLst>
                              <p:par>
                                <p:cTn id="104" presetID="10" presetClass="entr" presetSubtype="0" fill="hold" grpId="0" nodeType="afterEffect">
                                  <p:stCondLst>
                                    <p:cond delay="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150"/>
                                        <p:tgtEl>
                                          <p:spTgt spid="56"/>
                                        </p:tgtEl>
                                      </p:cBhvr>
                                    </p:animEffect>
                                  </p:childTnLst>
                                </p:cTn>
                              </p:par>
                            </p:childTnLst>
                          </p:cTn>
                        </p:par>
                        <p:par>
                          <p:cTn id="107" fill="hold">
                            <p:stCondLst>
                              <p:cond delay="3300"/>
                            </p:stCondLst>
                            <p:childTnLst>
                              <p:par>
                                <p:cTn id="108" presetID="10" presetClass="entr" presetSubtype="0" fill="hold" grpId="0" nodeType="after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50"/>
                                        <p:tgtEl>
                                          <p:spTgt spid="30"/>
                                        </p:tgtEl>
                                      </p:cBhvr>
                                    </p:animEffect>
                                  </p:childTnLst>
                                </p:cTn>
                              </p:par>
                            </p:childTnLst>
                          </p:cTn>
                        </p:par>
                        <p:par>
                          <p:cTn id="111" fill="hold">
                            <p:stCondLst>
                              <p:cond delay="3450"/>
                            </p:stCondLst>
                            <p:childTnLst>
                              <p:par>
                                <p:cTn id="112" presetID="10" presetClass="entr" presetSubtype="0" fill="hold" grpId="0" nodeType="afterEffect">
                                  <p:stCondLst>
                                    <p:cond delay="0"/>
                                  </p:stCondLst>
                                  <p:childTnLst>
                                    <p:set>
                                      <p:cBhvr>
                                        <p:cTn id="113" dur="1" fill="hold">
                                          <p:stCondLst>
                                            <p:cond delay="0"/>
                                          </p:stCondLst>
                                        </p:cTn>
                                        <p:tgtEl>
                                          <p:spTgt spid="52"/>
                                        </p:tgtEl>
                                        <p:attrNameLst>
                                          <p:attrName>style.visibility</p:attrName>
                                        </p:attrNameLst>
                                      </p:cBhvr>
                                      <p:to>
                                        <p:strVal val="visible"/>
                                      </p:to>
                                    </p:set>
                                    <p:animEffect transition="in" filter="fade">
                                      <p:cBhvr>
                                        <p:cTn id="114" dur="150"/>
                                        <p:tgtEl>
                                          <p:spTgt spid="52"/>
                                        </p:tgtEl>
                                      </p:cBhvr>
                                    </p:animEffect>
                                  </p:childTnLst>
                                </p:cTn>
                              </p:par>
                            </p:childTnLst>
                          </p:cTn>
                        </p:par>
                        <p:par>
                          <p:cTn id="115" fill="hold">
                            <p:stCondLst>
                              <p:cond delay="3600"/>
                            </p:stCondLst>
                            <p:childTnLst>
                              <p:par>
                                <p:cTn id="116" presetID="10"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5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8" grpId="0" animBg="1"/>
      <p:bldP spid="30" grpId="0" animBg="1"/>
      <p:bldP spid="31" grpId="0" animBg="1"/>
      <p:bldP spid="32" grpId="0" animBg="1"/>
      <p:bldP spid="38" grpId="0" animBg="1"/>
      <p:bldP spid="45" grpId="0"/>
      <p:bldP spid="2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Inflation</a:t>
            </a:r>
          </a:p>
        </p:txBody>
      </p:sp>
      <p:pic>
        <p:nvPicPr>
          <p:cNvPr id="4" name="Picture 3" descr="A person in a suit standing at a podium&#10;&#10;Description automatically generated with medium confidence">
            <a:extLst>
              <a:ext uri="{FF2B5EF4-FFF2-40B4-BE49-F238E27FC236}">
                <a16:creationId xmlns:a16="http://schemas.microsoft.com/office/drawing/2014/main" id="{DF15092B-0DD8-4669-82FA-33F0E7BE02D9}"/>
              </a:ext>
            </a:extLst>
          </p:cNvPr>
          <p:cNvPicPr>
            <a:picLocks/>
          </p:cNvPicPr>
          <p:nvPr/>
        </p:nvPicPr>
        <p:blipFill rotWithShape="1">
          <a:blip r:embed="rId3" cstate="screen">
            <a:extLst>
              <a:ext uri="{28A0092B-C50C-407E-A947-70E740481C1C}">
                <a14:useLocalDpi xmlns:a14="http://schemas.microsoft.com/office/drawing/2010/main" val="0"/>
              </a:ext>
            </a:extLst>
          </a:blip>
          <a:srcRect/>
          <a:stretch/>
        </p:blipFill>
        <p:spPr>
          <a:xfrm>
            <a:off x="2667000" y="1256772"/>
            <a:ext cx="6858000" cy="5223795"/>
          </a:xfrm>
          <a:prstGeom prst="rect">
            <a:avLst/>
          </a:prstGeom>
        </p:spPr>
      </p:pic>
    </p:spTree>
    <p:extLst>
      <p:ext uri="{BB962C8B-B14F-4D97-AF65-F5344CB8AC3E}">
        <p14:creationId xmlns:p14="http://schemas.microsoft.com/office/powerpoint/2010/main" val="1474730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Fed Target Shadow">
            <a:extLst>
              <a:ext uri="{FF2B5EF4-FFF2-40B4-BE49-F238E27FC236}">
                <a16:creationId xmlns:a16="http://schemas.microsoft.com/office/drawing/2014/main" id="{6869F341-56E8-4B4D-872E-4A03EA47AA2F}"/>
              </a:ext>
            </a:extLst>
          </p:cNvPr>
          <p:cNvSpPr/>
          <p:nvPr/>
        </p:nvSpPr>
        <p:spPr>
          <a:xfrm>
            <a:off x="1212242" y="4272455"/>
            <a:ext cx="8994140" cy="201168"/>
          </a:xfrm>
          <a:prstGeom prst="rect">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14" name="Recession">
            <a:extLst>
              <a:ext uri="{FF2B5EF4-FFF2-40B4-BE49-F238E27FC236}">
                <a16:creationId xmlns:a16="http://schemas.microsoft.com/office/drawing/2014/main" id="{E75AB787-1664-4C5D-8157-843A787C1135}"/>
              </a:ext>
            </a:extLst>
          </p:cNvPr>
          <p:cNvSpPr>
            <a:spLocks noChangeArrowheads="1"/>
          </p:cNvSpPr>
          <p:nvPr/>
        </p:nvSpPr>
        <p:spPr bwMode="auto">
          <a:xfrm>
            <a:off x="6983490" y="1616278"/>
            <a:ext cx="266700" cy="4070350"/>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Gridlines">
            <a:extLst>
              <a:ext uri="{FF2B5EF4-FFF2-40B4-BE49-F238E27FC236}">
                <a16:creationId xmlns:a16="http://schemas.microsoft.com/office/drawing/2014/main" id="{8FB177CE-61BF-4F5D-8C24-089286E3CBBB}"/>
              </a:ext>
            </a:extLst>
          </p:cNvPr>
          <p:cNvSpPr>
            <a:spLocks noEditPoints="1"/>
          </p:cNvSpPr>
          <p:nvPr/>
        </p:nvSpPr>
        <p:spPr bwMode="auto">
          <a:xfrm>
            <a:off x="1212241" y="1622628"/>
            <a:ext cx="8991600" cy="4064000"/>
          </a:xfrm>
          <a:custGeom>
            <a:avLst/>
            <a:gdLst>
              <a:gd name="T0" fmla="*/ 0 w 5664"/>
              <a:gd name="T1" fmla="*/ 2560 h 2560"/>
              <a:gd name="T2" fmla="*/ 5664 w 5664"/>
              <a:gd name="T3" fmla="*/ 2560 h 2560"/>
              <a:gd name="T4" fmla="*/ 0 w 5664"/>
              <a:gd name="T5" fmla="*/ 2304 h 2560"/>
              <a:gd name="T6" fmla="*/ 5664 w 5664"/>
              <a:gd name="T7" fmla="*/ 2304 h 2560"/>
              <a:gd name="T8" fmla="*/ 0 w 5664"/>
              <a:gd name="T9" fmla="*/ 2047 h 2560"/>
              <a:gd name="T10" fmla="*/ 5664 w 5664"/>
              <a:gd name="T11" fmla="*/ 2047 h 2560"/>
              <a:gd name="T12" fmla="*/ 0 w 5664"/>
              <a:gd name="T13" fmla="*/ 1792 h 2560"/>
              <a:gd name="T14" fmla="*/ 5664 w 5664"/>
              <a:gd name="T15" fmla="*/ 1792 h 2560"/>
              <a:gd name="T16" fmla="*/ 0 w 5664"/>
              <a:gd name="T17" fmla="*/ 1535 h 2560"/>
              <a:gd name="T18" fmla="*/ 5664 w 5664"/>
              <a:gd name="T19" fmla="*/ 1535 h 2560"/>
              <a:gd name="T20" fmla="*/ 0 w 5664"/>
              <a:gd name="T21" fmla="*/ 1280 h 2560"/>
              <a:gd name="T22" fmla="*/ 5664 w 5664"/>
              <a:gd name="T23" fmla="*/ 1280 h 2560"/>
              <a:gd name="T24" fmla="*/ 0 w 5664"/>
              <a:gd name="T25" fmla="*/ 1023 h 2560"/>
              <a:gd name="T26" fmla="*/ 5664 w 5664"/>
              <a:gd name="T27" fmla="*/ 1023 h 2560"/>
              <a:gd name="T28" fmla="*/ 0 w 5664"/>
              <a:gd name="T29" fmla="*/ 768 h 2560"/>
              <a:gd name="T30" fmla="*/ 5664 w 5664"/>
              <a:gd name="T31" fmla="*/ 768 h 2560"/>
              <a:gd name="T32" fmla="*/ 0 w 5664"/>
              <a:gd name="T33" fmla="*/ 512 h 2560"/>
              <a:gd name="T34" fmla="*/ 5664 w 5664"/>
              <a:gd name="T35" fmla="*/ 512 h 2560"/>
              <a:gd name="T36" fmla="*/ 0 w 5664"/>
              <a:gd name="T37" fmla="*/ 256 h 2560"/>
              <a:gd name="T38" fmla="*/ 5664 w 5664"/>
              <a:gd name="T39" fmla="*/ 256 h 2560"/>
              <a:gd name="T40" fmla="*/ 0 w 5664"/>
              <a:gd name="T41" fmla="*/ 0 h 2560"/>
              <a:gd name="T42" fmla="*/ 5664 w 5664"/>
              <a:gd name="T43" fmla="*/ 0 h 2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664" h="2560">
                <a:moveTo>
                  <a:pt x="0" y="2560"/>
                </a:moveTo>
                <a:lnTo>
                  <a:pt x="5664" y="2560"/>
                </a:lnTo>
                <a:moveTo>
                  <a:pt x="0" y="2304"/>
                </a:moveTo>
                <a:lnTo>
                  <a:pt x="5664" y="2304"/>
                </a:lnTo>
                <a:moveTo>
                  <a:pt x="0" y="2047"/>
                </a:moveTo>
                <a:lnTo>
                  <a:pt x="5664" y="2047"/>
                </a:lnTo>
                <a:moveTo>
                  <a:pt x="0" y="1792"/>
                </a:moveTo>
                <a:lnTo>
                  <a:pt x="5664" y="1792"/>
                </a:lnTo>
                <a:moveTo>
                  <a:pt x="0" y="1535"/>
                </a:moveTo>
                <a:lnTo>
                  <a:pt x="5664" y="1535"/>
                </a:lnTo>
                <a:moveTo>
                  <a:pt x="0" y="1280"/>
                </a:moveTo>
                <a:lnTo>
                  <a:pt x="5664" y="1280"/>
                </a:lnTo>
                <a:moveTo>
                  <a:pt x="0" y="1023"/>
                </a:moveTo>
                <a:lnTo>
                  <a:pt x="5664" y="1023"/>
                </a:lnTo>
                <a:moveTo>
                  <a:pt x="0" y="768"/>
                </a:moveTo>
                <a:lnTo>
                  <a:pt x="5664" y="768"/>
                </a:lnTo>
                <a:moveTo>
                  <a:pt x="0" y="512"/>
                </a:moveTo>
                <a:lnTo>
                  <a:pt x="5664" y="512"/>
                </a:lnTo>
                <a:moveTo>
                  <a:pt x="0" y="256"/>
                </a:moveTo>
                <a:lnTo>
                  <a:pt x="5664" y="256"/>
                </a:lnTo>
                <a:moveTo>
                  <a:pt x="0" y="0"/>
                </a:moveTo>
                <a:lnTo>
                  <a:pt x="5664"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51" name="CPI Line">
            <a:extLst>
              <a:ext uri="{FF2B5EF4-FFF2-40B4-BE49-F238E27FC236}">
                <a16:creationId xmlns:a16="http://schemas.microsoft.com/office/drawing/2014/main" id="{0DAD1A6B-82CA-4DA1-893C-E86D8439950E}"/>
              </a:ext>
            </a:extLst>
          </p:cNvPr>
          <p:cNvSpPr>
            <a:spLocks/>
          </p:cNvSpPr>
          <p:nvPr/>
        </p:nvSpPr>
        <p:spPr bwMode="auto">
          <a:xfrm>
            <a:off x="1258279" y="1598816"/>
            <a:ext cx="8899525" cy="3762375"/>
          </a:xfrm>
          <a:custGeom>
            <a:avLst/>
            <a:gdLst>
              <a:gd name="T0" fmla="*/ 58 w 5606"/>
              <a:gd name="T1" fmla="*/ 2341 h 2370"/>
              <a:gd name="T2" fmla="*/ 175 w 5606"/>
              <a:gd name="T3" fmla="*/ 2337 h 2370"/>
              <a:gd name="T4" fmla="*/ 292 w 5606"/>
              <a:gd name="T5" fmla="*/ 2329 h 2370"/>
              <a:gd name="T6" fmla="*/ 409 w 5606"/>
              <a:gd name="T7" fmla="*/ 2275 h 2370"/>
              <a:gd name="T8" fmla="*/ 526 w 5606"/>
              <a:gd name="T9" fmla="*/ 2328 h 2370"/>
              <a:gd name="T10" fmla="*/ 642 w 5606"/>
              <a:gd name="T11" fmla="*/ 2190 h 2370"/>
              <a:gd name="T12" fmla="*/ 759 w 5606"/>
              <a:gd name="T13" fmla="*/ 1968 h 2370"/>
              <a:gd name="T14" fmla="*/ 876 w 5606"/>
              <a:gd name="T15" fmla="*/ 2100 h 2370"/>
              <a:gd name="T16" fmla="*/ 992 w 5606"/>
              <a:gd name="T17" fmla="*/ 2058 h 2370"/>
              <a:gd name="T18" fmla="*/ 1110 w 5606"/>
              <a:gd name="T19" fmla="*/ 2107 h 2370"/>
              <a:gd name="T20" fmla="*/ 1227 w 5606"/>
              <a:gd name="T21" fmla="*/ 1944 h 2370"/>
              <a:gd name="T22" fmla="*/ 1343 w 5606"/>
              <a:gd name="T23" fmla="*/ 1885 h 2370"/>
              <a:gd name="T24" fmla="*/ 1460 w 5606"/>
              <a:gd name="T25" fmla="*/ 1679 h 2370"/>
              <a:gd name="T26" fmla="*/ 1577 w 5606"/>
              <a:gd name="T27" fmla="*/ 1709 h 2370"/>
              <a:gd name="T28" fmla="*/ 1693 w 5606"/>
              <a:gd name="T29" fmla="*/ 1839 h 2370"/>
              <a:gd name="T30" fmla="*/ 1810 w 5606"/>
              <a:gd name="T31" fmla="*/ 1876 h 2370"/>
              <a:gd name="T32" fmla="*/ 1927 w 5606"/>
              <a:gd name="T33" fmla="*/ 1747 h 2370"/>
              <a:gd name="T34" fmla="*/ 2044 w 5606"/>
              <a:gd name="T35" fmla="*/ 1754 h 2370"/>
              <a:gd name="T36" fmla="*/ 2161 w 5606"/>
              <a:gd name="T37" fmla="*/ 1789 h 2370"/>
              <a:gd name="T38" fmla="*/ 2277 w 5606"/>
              <a:gd name="T39" fmla="*/ 1715 h 2370"/>
              <a:gd name="T40" fmla="*/ 2394 w 5606"/>
              <a:gd name="T41" fmla="*/ 1602 h 2370"/>
              <a:gd name="T42" fmla="*/ 2511 w 5606"/>
              <a:gd name="T43" fmla="*/ 1563 h 2370"/>
              <a:gd name="T44" fmla="*/ 2627 w 5606"/>
              <a:gd name="T45" fmla="*/ 1736 h 2370"/>
              <a:gd name="T46" fmla="*/ 2745 w 5606"/>
              <a:gd name="T47" fmla="*/ 1761 h 2370"/>
              <a:gd name="T48" fmla="*/ 2862 w 5606"/>
              <a:gd name="T49" fmla="*/ 1921 h 2370"/>
              <a:gd name="T50" fmla="*/ 2978 w 5606"/>
              <a:gd name="T51" fmla="*/ 1842 h 2370"/>
              <a:gd name="T52" fmla="*/ 3095 w 5606"/>
              <a:gd name="T53" fmla="*/ 1860 h 2370"/>
              <a:gd name="T54" fmla="*/ 3211 w 5606"/>
              <a:gd name="T55" fmla="*/ 1855 h 2370"/>
              <a:gd name="T56" fmla="*/ 3328 w 5606"/>
              <a:gd name="T57" fmla="*/ 1880 h 2370"/>
              <a:gd name="T58" fmla="*/ 3445 w 5606"/>
              <a:gd name="T59" fmla="*/ 1794 h 2370"/>
              <a:gd name="T60" fmla="*/ 3562 w 5606"/>
              <a:gd name="T61" fmla="*/ 1682 h 2370"/>
              <a:gd name="T62" fmla="*/ 3679 w 5606"/>
              <a:gd name="T63" fmla="*/ 1924 h 2370"/>
              <a:gd name="T64" fmla="*/ 3796 w 5606"/>
              <a:gd name="T65" fmla="*/ 2288 h 2370"/>
              <a:gd name="T66" fmla="*/ 3912 w 5606"/>
              <a:gd name="T67" fmla="*/ 2066 h 2370"/>
              <a:gd name="T68" fmla="*/ 4029 w 5606"/>
              <a:gd name="T69" fmla="*/ 1968 h 2370"/>
              <a:gd name="T70" fmla="*/ 4146 w 5606"/>
              <a:gd name="T71" fmla="*/ 2018 h 2370"/>
              <a:gd name="T72" fmla="*/ 4262 w 5606"/>
              <a:gd name="T73" fmla="*/ 1960 h 2370"/>
              <a:gd name="T74" fmla="*/ 4380 w 5606"/>
              <a:gd name="T75" fmla="*/ 1648 h 2370"/>
              <a:gd name="T76" fmla="*/ 4497 w 5606"/>
              <a:gd name="T77" fmla="*/ 1041 h 2370"/>
              <a:gd name="T78" fmla="*/ 4613 w 5606"/>
              <a:gd name="T79" fmla="*/ 945 h 2370"/>
              <a:gd name="T80" fmla="*/ 4730 w 5606"/>
              <a:gd name="T81" fmla="*/ 939 h 2370"/>
              <a:gd name="T82" fmla="*/ 4846 w 5606"/>
              <a:gd name="T83" fmla="*/ 576 h 2370"/>
              <a:gd name="T84" fmla="*/ 4963 w 5606"/>
              <a:gd name="T85" fmla="*/ 404 h 2370"/>
              <a:gd name="T86" fmla="*/ 5080 w 5606"/>
              <a:gd name="T87" fmla="*/ 132 h 2370"/>
              <a:gd name="T88" fmla="*/ 5197 w 5606"/>
              <a:gd name="T89" fmla="*/ 122 h 2370"/>
              <a:gd name="T90" fmla="*/ 5314 w 5606"/>
              <a:gd name="T91" fmla="*/ 136 h 2370"/>
              <a:gd name="T92" fmla="*/ 5431 w 5606"/>
              <a:gd name="T93" fmla="*/ 220 h 2370"/>
              <a:gd name="T94" fmla="*/ 5547 w 5606"/>
              <a:gd name="T95" fmla="*/ 498 h 2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6" h="2370">
                <a:moveTo>
                  <a:pt x="0" y="2125"/>
                </a:moveTo>
                <a:lnTo>
                  <a:pt x="58" y="2341"/>
                </a:lnTo>
                <a:lnTo>
                  <a:pt x="117" y="2325"/>
                </a:lnTo>
                <a:lnTo>
                  <a:pt x="175" y="2337"/>
                </a:lnTo>
                <a:lnTo>
                  <a:pt x="234" y="2370"/>
                </a:lnTo>
                <a:lnTo>
                  <a:pt x="292" y="2329"/>
                </a:lnTo>
                <a:lnTo>
                  <a:pt x="350" y="2287"/>
                </a:lnTo>
                <a:lnTo>
                  <a:pt x="409" y="2275"/>
                </a:lnTo>
                <a:lnTo>
                  <a:pt x="467" y="2269"/>
                </a:lnTo>
                <a:lnTo>
                  <a:pt x="526" y="2328"/>
                </a:lnTo>
                <a:lnTo>
                  <a:pt x="584" y="2275"/>
                </a:lnTo>
                <a:lnTo>
                  <a:pt x="642" y="2190"/>
                </a:lnTo>
                <a:lnTo>
                  <a:pt x="701" y="2132"/>
                </a:lnTo>
                <a:lnTo>
                  <a:pt x="759" y="1968"/>
                </a:lnTo>
                <a:lnTo>
                  <a:pt x="818" y="2058"/>
                </a:lnTo>
                <a:lnTo>
                  <a:pt x="876" y="2100"/>
                </a:lnTo>
                <a:lnTo>
                  <a:pt x="934" y="2031"/>
                </a:lnTo>
                <a:lnTo>
                  <a:pt x="992" y="2058"/>
                </a:lnTo>
                <a:lnTo>
                  <a:pt x="1051" y="2064"/>
                </a:lnTo>
                <a:lnTo>
                  <a:pt x="1110" y="2107"/>
                </a:lnTo>
                <a:lnTo>
                  <a:pt x="1168" y="2046"/>
                </a:lnTo>
                <a:lnTo>
                  <a:pt x="1227" y="1944"/>
                </a:lnTo>
                <a:lnTo>
                  <a:pt x="1284" y="1899"/>
                </a:lnTo>
                <a:lnTo>
                  <a:pt x="1343" y="1885"/>
                </a:lnTo>
                <a:lnTo>
                  <a:pt x="1401" y="1788"/>
                </a:lnTo>
                <a:lnTo>
                  <a:pt x="1460" y="1679"/>
                </a:lnTo>
                <a:lnTo>
                  <a:pt x="1519" y="1618"/>
                </a:lnTo>
                <a:lnTo>
                  <a:pt x="1577" y="1709"/>
                </a:lnTo>
                <a:lnTo>
                  <a:pt x="1635" y="1755"/>
                </a:lnTo>
                <a:lnTo>
                  <a:pt x="1693" y="1839"/>
                </a:lnTo>
                <a:lnTo>
                  <a:pt x="1752" y="1900"/>
                </a:lnTo>
                <a:lnTo>
                  <a:pt x="1810" y="1876"/>
                </a:lnTo>
                <a:lnTo>
                  <a:pt x="1869" y="1823"/>
                </a:lnTo>
                <a:lnTo>
                  <a:pt x="1927" y="1747"/>
                </a:lnTo>
                <a:lnTo>
                  <a:pt x="1985" y="1797"/>
                </a:lnTo>
                <a:lnTo>
                  <a:pt x="2044" y="1754"/>
                </a:lnTo>
                <a:lnTo>
                  <a:pt x="2102" y="1778"/>
                </a:lnTo>
                <a:lnTo>
                  <a:pt x="2161" y="1789"/>
                </a:lnTo>
                <a:lnTo>
                  <a:pt x="2219" y="1752"/>
                </a:lnTo>
                <a:lnTo>
                  <a:pt x="2277" y="1715"/>
                </a:lnTo>
                <a:lnTo>
                  <a:pt x="2336" y="1688"/>
                </a:lnTo>
                <a:lnTo>
                  <a:pt x="2394" y="1602"/>
                </a:lnTo>
                <a:lnTo>
                  <a:pt x="2453" y="1583"/>
                </a:lnTo>
                <a:lnTo>
                  <a:pt x="2511" y="1563"/>
                </a:lnTo>
                <a:lnTo>
                  <a:pt x="2569" y="1628"/>
                </a:lnTo>
                <a:lnTo>
                  <a:pt x="2627" y="1736"/>
                </a:lnTo>
                <a:lnTo>
                  <a:pt x="2686" y="1673"/>
                </a:lnTo>
                <a:lnTo>
                  <a:pt x="2745" y="1761"/>
                </a:lnTo>
                <a:lnTo>
                  <a:pt x="2803" y="1829"/>
                </a:lnTo>
                <a:lnTo>
                  <a:pt x="2862" y="1921"/>
                </a:lnTo>
                <a:lnTo>
                  <a:pt x="2919" y="1929"/>
                </a:lnTo>
                <a:lnTo>
                  <a:pt x="2978" y="1842"/>
                </a:lnTo>
                <a:lnTo>
                  <a:pt x="3036" y="1807"/>
                </a:lnTo>
                <a:lnTo>
                  <a:pt x="3095" y="1860"/>
                </a:lnTo>
                <a:lnTo>
                  <a:pt x="3154" y="1897"/>
                </a:lnTo>
                <a:lnTo>
                  <a:pt x="3211" y="1855"/>
                </a:lnTo>
                <a:lnTo>
                  <a:pt x="3270" y="1871"/>
                </a:lnTo>
                <a:lnTo>
                  <a:pt x="3328" y="1880"/>
                </a:lnTo>
                <a:lnTo>
                  <a:pt x="3387" y="1867"/>
                </a:lnTo>
                <a:lnTo>
                  <a:pt x="3445" y="1794"/>
                </a:lnTo>
                <a:lnTo>
                  <a:pt x="3504" y="1733"/>
                </a:lnTo>
                <a:lnTo>
                  <a:pt x="3562" y="1682"/>
                </a:lnTo>
                <a:lnTo>
                  <a:pt x="3620" y="1721"/>
                </a:lnTo>
                <a:lnTo>
                  <a:pt x="3679" y="1924"/>
                </a:lnTo>
                <a:lnTo>
                  <a:pt x="3737" y="2235"/>
                </a:lnTo>
                <a:lnTo>
                  <a:pt x="3796" y="2288"/>
                </a:lnTo>
                <a:lnTo>
                  <a:pt x="3854" y="2153"/>
                </a:lnTo>
                <a:lnTo>
                  <a:pt x="3912" y="2066"/>
                </a:lnTo>
                <a:lnTo>
                  <a:pt x="3971" y="1983"/>
                </a:lnTo>
                <a:lnTo>
                  <a:pt x="4029" y="1968"/>
                </a:lnTo>
                <a:lnTo>
                  <a:pt x="4088" y="2016"/>
                </a:lnTo>
                <a:lnTo>
                  <a:pt x="4146" y="2018"/>
                </a:lnTo>
                <a:lnTo>
                  <a:pt x="4204" y="1970"/>
                </a:lnTo>
                <a:lnTo>
                  <a:pt x="4262" y="1960"/>
                </a:lnTo>
                <a:lnTo>
                  <a:pt x="4321" y="1890"/>
                </a:lnTo>
                <a:lnTo>
                  <a:pt x="4380" y="1648"/>
                </a:lnTo>
                <a:lnTo>
                  <a:pt x="4438" y="1254"/>
                </a:lnTo>
                <a:lnTo>
                  <a:pt x="4497" y="1041"/>
                </a:lnTo>
                <a:lnTo>
                  <a:pt x="4554" y="939"/>
                </a:lnTo>
                <a:lnTo>
                  <a:pt x="4613" y="945"/>
                </a:lnTo>
                <a:lnTo>
                  <a:pt x="4671" y="975"/>
                </a:lnTo>
                <a:lnTo>
                  <a:pt x="4730" y="939"/>
                </a:lnTo>
                <a:lnTo>
                  <a:pt x="4789" y="726"/>
                </a:lnTo>
                <a:lnTo>
                  <a:pt x="4846" y="576"/>
                </a:lnTo>
                <a:lnTo>
                  <a:pt x="4905" y="518"/>
                </a:lnTo>
                <a:lnTo>
                  <a:pt x="4963" y="404"/>
                </a:lnTo>
                <a:lnTo>
                  <a:pt x="5022" y="304"/>
                </a:lnTo>
                <a:lnTo>
                  <a:pt x="5080" y="132"/>
                </a:lnTo>
                <a:lnTo>
                  <a:pt x="5139" y="204"/>
                </a:lnTo>
                <a:lnTo>
                  <a:pt x="5197" y="122"/>
                </a:lnTo>
                <a:lnTo>
                  <a:pt x="5255" y="0"/>
                </a:lnTo>
                <a:lnTo>
                  <a:pt x="5314" y="136"/>
                </a:lnTo>
                <a:lnTo>
                  <a:pt x="5372" y="204"/>
                </a:lnTo>
                <a:lnTo>
                  <a:pt x="5431" y="220"/>
                </a:lnTo>
                <a:lnTo>
                  <a:pt x="5488" y="336"/>
                </a:lnTo>
                <a:lnTo>
                  <a:pt x="5547" y="498"/>
                </a:lnTo>
                <a:lnTo>
                  <a:pt x="5606" y="655"/>
                </a:lnTo>
              </a:path>
            </a:pathLst>
          </a:custGeom>
          <a:noFill/>
          <a:ln w="57150" cap="rnd">
            <a:solidFill>
              <a:srgbClr val="0AB4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Core CPI Line">
            <a:extLst>
              <a:ext uri="{FF2B5EF4-FFF2-40B4-BE49-F238E27FC236}">
                <a16:creationId xmlns:a16="http://schemas.microsoft.com/office/drawing/2014/main" id="{B04355BA-CE49-4418-A6EA-CD4DD1AF2FBE}"/>
              </a:ext>
            </a:extLst>
          </p:cNvPr>
          <p:cNvSpPr>
            <a:spLocks/>
          </p:cNvSpPr>
          <p:nvPr/>
        </p:nvSpPr>
        <p:spPr bwMode="auto">
          <a:xfrm>
            <a:off x="1258279" y="2584653"/>
            <a:ext cx="8899525" cy="2212975"/>
          </a:xfrm>
          <a:custGeom>
            <a:avLst/>
            <a:gdLst>
              <a:gd name="T0" fmla="*/ 58 w 5606"/>
              <a:gd name="T1" fmla="*/ 1276 h 1394"/>
              <a:gd name="T2" fmla="*/ 175 w 5606"/>
              <a:gd name="T3" fmla="*/ 1249 h 1394"/>
              <a:gd name="T4" fmla="*/ 292 w 5606"/>
              <a:gd name="T5" fmla="*/ 1258 h 1394"/>
              <a:gd name="T6" fmla="*/ 409 w 5606"/>
              <a:gd name="T7" fmla="*/ 1235 h 1394"/>
              <a:gd name="T8" fmla="*/ 526 w 5606"/>
              <a:gd name="T9" fmla="*/ 1213 h 1394"/>
              <a:gd name="T10" fmla="*/ 642 w 5606"/>
              <a:gd name="T11" fmla="*/ 1181 h 1394"/>
              <a:gd name="T12" fmla="*/ 759 w 5606"/>
              <a:gd name="T13" fmla="*/ 1132 h 1394"/>
              <a:gd name="T14" fmla="*/ 876 w 5606"/>
              <a:gd name="T15" fmla="*/ 1136 h 1394"/>
              <a:gd name="T16" fmla="*/ 992 w 5606"/>
              <a:gd name="T17" fmla="*/ 1124 h 1394"/>
              <a:gd name="T18" fmla="*/ 1110 w 5606"/>
              <a:gd name="T19" fmla="*/ 1137 h 1394"/>
              <a:gd name="T20" fmla="*/ 1227 w 5606"/>
              <a:gd name="T21" fmla="*/ 1132 h 1394"/>
              <a:gd name="T22" fmla="*/ 1343 w 5606"/>
              <a:gd name="T23" fmla="*/ 1157 h 1394"/>
              <a:gd name="T24" fmla="*/ 1460 w 5606"/>
              <a:gd name="T25" fmla="*/ 1116 h 1394"/>
              <a:gd name="T26" fmla="*/ 1577 w 5606"/>
              <a:gd name="T27" fmla="*/ 1185 h 1394"/>
              <a:gd name="T28" fmla="*/ 1693 w 5606"/>
              <a:gd name="T29" fmla="*/ 1254 h 1394"/>
              <a:gd name="T30" fmla="*/ 1810 w 5606"/>
              <a:gd name="T31" fmla="*/ 1265 h 1394"/>
              <a:gd name="T32" fmla="*/ 1927 w 5606"/>
              <a:gd name="T33" fmla="*/ 1264 h 1394"/>
              <a:gd name="T34" fmla="*/ 2044 w 5606"/>
              <a:gd name="T35" fmla="*/ 1259 h 1394"/>
              <a:gd name="T36" fmla="*/ 2161 w 5606"/>
              <a:gd name="T37" fmla="*/ 1231 h 1394"/>
              <a:gd name="T38" fmla="*/ 2277 w 5606"/>
              <a:gd name="T39" fmla="*/ 1155 h 1394"/>
              <a:gd name="T40" fmla="*/ 2394 w 5606"/>
              <a:gd name="T41" fmla="*/ 1125 h 1394"/>
              <a:gd name="T42" fmla="*/ 2511 w 5606"/>
              <a:gd name="T43" fmla="*/ 1095 h 1394"/>
              <a:gd name="T44" fmla="*/ 2627 w 5606"/>
              <a:gd name="T45" fmla="*/ 1142 h 1394"/>
              <a:gd name="T46" fmla="*/ 2745 w 5606"/>
              <a:gd name="T47" fmla="*/ 1131 h 1394"/>
              <a:gd name="T48" fmla="*/ 2862 w 5606"/>
              <a:gd name="T49" fmla="*/ 1147 h 1394"/>
              <a:gd name="T50" fmla="*/ 2978 w 5606"/>
              <a:gd name="T51" fmla="*/ 1177 h 1394"/>
              <a:gd name="T52" fmla="*/ 3095 w 5606"/>
              <a:gd name="T53" fmla="*/ 1188 h 1394"/>
              <a:gd name="T54" fmla="*/ 3211 w 5606"/>
              <a:gd name="T55" fmla="*/ 1131 h 1394"/>
              <a:gd name="T56" fmla="*/ 3328 w 5606"/>
              <a:gd name="T57" fmla="*/ 1094 h 1394"/>
              <a:gd name="T58" fmla="*/ 3445 w 5606"/>
              <a:gd name="T59" fmla="*/ 1105 h 1394"/>
              <a:gd name="T60" fmla="*/ 3562 w 5606"/>
              <a:gd name="T61" fmla="*/ 1119 h 1394"/>
              <a:gd name="T62" fmla="*/ 3679 w 5606"/>
              <a:gd name="T63" fmla="*/ 1162 h 1394"/>
              <a:gd name="T64" fmla="*/ 3796 w 5606"/>
              <a:gd name="T65" fmla="*/ 1385 h 1394"/>
              <a:gd name="T66" fmla="*/ 3912 w 5606"/>
              <a:gd name="T67" fmla="*/ 1296 h 1394"/>
              <a:gd name="T68" fmla="*/ 4029 w 5606"/>
              <a:gd name="T69" fmla="*/ 1259 h 1394"/>
              <a:gd name="T70" fmla="*/ 4146 w 5606"/>
              <a:gd name="T71" fmla="*/ 1276 h 1394"/>
              <a:gd name="T72" fmla="*/ 4262 w 5606"/>
              <a:gd name="T73" fmla="*/ 1337 h 1394"/>
              <a:gd name="T74" fmla="*/ 4380 w 5606"/>
              <a:gd name="T75" fmla="*/ 1276 h 1394"/>
              <a:gd name="T76" fmla="*/ 4497 w 5606"/>
              <a:gd name="T77" fmla="*/ 725 h 1394"/>
              <a:gd name="T78" fmla="*/ 4613 w 5606"/>
              <a:gd name="T79" fmla="*/ 603 h 1394"/>
              <a:gd name="T80" fmla="*/ 4730 w 5606"/>
              <a:gd name="T81" fmla="*/ 668 h 1394"/>
              <a:gd name="T82" fmla="*/ 4846 w 5606"/>
              <a:gd name="T83" fmla="*/ 436 h 1394"/>
              <a:gd name="T84" fmla="*/ 4963 w 5606"/>
              <a:gd name="T85" fmla="*/ 157 h 1394"/>
              <a:gd name="T86" fmla="*/ 5080 w 5606"/>
              <a:gd name="T87" fmla="*/ 41 h 1394"/>
              <a:gd name="T88" fmla="*/ 5197 w 5606"/>
              <a:gd name="T89" fmla="*/ 157 h 1394"/>
              <a:gd name="T90" fmla="*/ 5314 w 5606"/>
              <a:gd name="T91" fmla="*/ 185 h 1394"/>
              <a:gd name="T92" fmla="*/ 5431 w 5606"/>
              <a:gd name="T93" fmla="*/ 0 h 1394"/>
              <a:gd name="T94" fmla="*/ 5547 w 5606"/>
              <a:gd name="T95" fmla="*/ 173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06" h="1394">
                <a:moveTo>
                  <a:pt x="0" y="1286"/>
                </a:moveTo>
                <a:lnTo>
                  <a:pt x="58" y="1276"/>
                </a:lnTo>
                <a:lnTo>
                  <a:pt x="117" y="1263"/>
                </a:lnTo>
                <a:lnTo>
                  <a:pt x="175" y="1249"/>
                </a:lnTo>
                <a:lnTo>
                  <a:pt x="234" y="1235"/>
                </a:lnTo>
                <a:lnTo>
                  <a:pt x="292" y="1258"/>
                </a:lnTo>
                <a:lnTo>
                  <a:pt x="350" y="1247"/>
                </a:lnTo>
                <a:lnTo>
                  <a:pt x="409" y="1235"/>
                </a:lnTo>
                <a:lnTo>
                  <a:pt x="467" y="1229"/>
                </a:lnTo>
                <a:lnTo>
                  <a:pt x="526" y="1213"/>
                </a:lnTo>
                <a:lnTo>
                  <a:pt x="584" y="1209"/>
                </a:lnTo>
                <a:lnTo>
                  <a:pt x="642" y="1181"/>
                </a:lnTo>
                <a:lnTo>
                  <a:pt x="701" y="1161"/>
                </a:lnTo>
                <a:lnTo>
                  <a:pt x="759" y="1132"/>
                </a:lnTo>
                <a:lnTo>
                  <a:pt x="818" y="1101"/>
                </a:lnTo>
                <a:lnTo>
                  <a:pt x="876" y="1136"/>
                </a:lnTo>
                <a:lnTo>
                  <a:pt x="934" y="1148"/>
                </a:lnTo>
                <a:lnTo>
                  <a:pt x="992" y="1124"/>
                </a:lnTo>
                <a:lnTo>
                  <a:pt x="1051" y="1123"/>
                </a:lnTo>
                <a:lnTo>
                  <a:pt x="1110" y="1137"/>
                </a:lnTo>
                <a:lnTo>
                  <a:pt x="1168" y="1104"/>
                </a:lnTo>
                <a:lnTo>
                  <a:pt x="1227" y="1132"/>
                </a:lnTo>
                <a:lnTo>
                  <a:pt x="1284" y="1149"/>
                </a:lnTo>
                <a:lnTo>
                  <a:pt x="1343" y="1157"/>
                </a:lnTo>
                <a:lnTo>
                  <a:pt x="1401" y="1135"/>
                </a:lnTo>
                <a:lnTo>
                  <a:pt x="1460" y="1116"/>
                </a:lnTo>
                <a:lnTo>
                  <a:pt x="1519" y="1129"/>
                </a:lnTo>
                <a:lnTo>
                  <a:pt x="1577" y="1185"/>
                </a:lnTo>
                <a:lnTo>
                  <a:pt x="1635" y="1216"/>
                </a:lnTo>
                <a:lnTo>
                  <a:pt x="1693" y="1254"/>
                </a:lnTo>
                <a:lnTo>
                  <a:pt x="1752" y="1262"/>
                </a:lnTo>
                <a:lnTo>
                  <a:pt x="1810" y="1265"/>
                </a:lnTo>
                <a:lnTo>
                  <a:pt x="1869" y="1267"/>
                </a:lnTo>
                <a:lnTo>
                  <a:pt x="1927" y="1264"/>
                </a:lnTo>
                <a:lnTo>
                  <a:pt x="1985" y="1244"/>
                </a:lnTo>
                <a:lnTo>
                  <a:pt x="2044" y="1259"/>
                </a:lnTo>
                <a:lnTo>
                  <a:pt x="2102" y="1243"/>
                </a:lnTo>
                <a:lnTo>
                  <a:pt x="2161" y="1231"/>
                </a:lnTo>
                <a:lnTo>
                  <a:pt x="2219" y="1225"/>
                </a:lnTo>
                <a:lnTo>
                  <a:pt x="2277" y="1155"/>
                </a:lnTo>
                <a:lnTo>
                  <a:pt x="2336" y="1150"/>
                </a:lnTo>
                <a:lnTo>
                  <a:pt x="2394" y="1125"/>
                </a:lnTo>
                <a:lnTo>
                  <a:pt x="2453" y="1120"/>
                </a:lnTo>
                <a:lnTo>
                  <a:pt x="2511" y="1095"/>
                </a:lnTo>
                <a:lnTo>
                  <a:pt x="2569" y="1134"/>
                </a:lnTo>
                <a:lnTo>
                  <a:pt x="2627" y="1142"/>
                </a:lnTo>
                <a:lnTo>
                  <a:pt x="2686" y="1150"/>
                </a:lnTo>
                <a:lnTo>
                  <a:pt x="2745" y="1131"/>
                </a:lnTo>
                <a:lnTo>
                  <a:pt x="2803" y="1140"/>
                </a:lnTo>
                <a:lnTo>
                  <a:pt x="2862" y="1147"/>
                </a:lnTo>
                <a:lnTo>
                  <a:pt x="2919" y="1164"/>
                </a:lnTo>
                <a:lnTo>
                  <a:pt x="2978" y="1177"/>
                </a:lnTo>
                <a:lnTo>
                  <a:pt x="3036" y="1169"/>
                </a:lnTo>
                <a:lnTo>
                  <a:pt x="3095" y="1188"/>
                </a:lnTo>
                <a:lnTo>
                  <a:pt x="3154" y="1154"/>
                </a:lnTo>
                <a:lnTo>
                  <a:pt x="3211" y="1131"/>
                </a:lnTo>
                <a:lnTo>
                  <a:pt x="3270" y="1086"/>
                </a:lnTo>
                <a:lnTo>
                  <a:pt x="3328" y="1094"/>
                </a:lnTo>
                <a:lnTo>
                  <a:pt x="3387" y="1106"/>
                </a:lnTo>
                <a:lnTo>
                  <a:pt x="3445" y="1105"/>
                </a:lnTo>
                <a:lnTo>
                  <a:pt x="3504" y="1120"/>
                </a:lnTo>
                <a:lnTo>
                  <a:pt x="3562" y="1119"/>
                </a:lnTo>
                <a:lnTo>
                  <a:pt x="3620" y="1094"/>
                </a:lnTo>
                <a:lnTo>
                  <a:pt x="3679" y="1162"/>
                </a:lnTo>
                <a:lnTo>
                  <a:pt x="3737" y="1331"/>
                </a:lnTo>
                <a:lnTo>
                  <a:pt x="3796" y="1385"/>
                </a:lnTo>
                <a:lnTo>
                  <a:pt x="3854" y="1394"/>
                </a:lnTo>
                <a:lnTo>
                  <a:pt x="3912" y="1296"/>
                </a:lnTo>
                <a:lnTo>
                  <a:pt x="3971" y="1253"/>
                </a:lnTo>
                <a:lnTo>
                  <a:pt x="4029" y="1259"/>
                </a:lnTo>
                <a:lnTo>
                  <a:pt x="4088" y="1285"/>
                </a:lnTo>
                <a:lnTo>
                  <a:pt x="4146" y="1276"/>
                </a:lnTo>
                <a:lnTo>
                  <a:pt x="4204" y="1283"/>
                </a:lnTo>
                <a:lnTo>
                  <a:pt x="4262" y="1337"/>
                </a:lnTo>
                <a:lnTo>
                  <a:pt x="4321" y="1370"/>
                </a:lnTo>
                <a:lnTo>
                  <a:pt x="4380" y="1276"/>
                </a:lnTo>
                <a:lnTo>
                  <a:pt x="4438" y="939"/>
                </a:lnTo>
                <a:lnTo>
                  <a:pt x="4497" y="725"/>
                </a:lnTo>
                <a:lnTo>
                  <a:pt x="4554" y="552"/>
                </a:lnTo>
                <a:lnTo>
                  <a:pt x="4613" y="603"/>
                </a:lnTo>
                <a:lnTo>
                  <a:pt x="4671" y="673"/>
                </a:lnTo>
                <a:lnTo>
                  <a:pt x="4730" y="668"/>
                </a:lnTo>
                <a:lnTo>
                  <a:pt x="4789" y="529"/>
                </a:lnTo>
                <a:lnTo>
                  <a:pt x="4846" y="436"/>
                </a:lnTo>
                <a:lnTo>
                  <a:pt x="4905" y="302"/>
                </a:lnTo>
                <a:lnTo>
                  <a:pt x="4963" y="157"/>
                </a:lnTo>
                <a:lnTo>
                  <a:pt x="5022" y="56"/>
                </a:lnTo>
                <a:lnTo>
                  <a:pt x="5080" y="41"/>
                </a:lnTo>
                <a:lnTo>
                  <a:pt x="5139" y="121"/>
                </a:lnTo>
                <a:lnTo>
                  <a:pt x="5197" y="157"/>
                </a:lnTo>
                <a:lnTo>
                  <a:pt x="5255" y="183"/>
                </a:lnTo>
                <a:lnTo>
                  <a:pt x="5314" y="185"/>
                </a:lnTo>
                <a:lnTo>
                  <a:pt x="5372" y="79"/>
                </a:lnTo>
                <a:lnTo>
                  <a:pt x="5431" y="0"/>
                </a:lnTo>
                <a:lnTo>
                  <a:pt x="5488" y="90"/>
                </a:lnTo>
                <a:lnTo>
                  <a:pt x="5547" y="173"/>
                </a:lnTo>
                <a:lnTo>
                  <a:pt x="5606" y="238"/>
                </a:lnTo>
              </a:path>
            </a:pathLst>
          </a:custGeom>
          <a:noFill/>
          <a:ln w="57150" cap="rnd">
            <a:solidFill>
              <a:srgbClr val="B3B3B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Core PCE Line">
            <a:extLst>
              <a:ext uri="{FF2B5EF4-FFF2-40B4-BE49-F238E27FC236}">
                <a16:creationId xmlns:a16="http://schemas.microsoft.com/office/drawing/2014/main" id="{4A731389-8045-4333-B2EA-FC00C6A011D6}"/>
              </a:ext>
            </a:extLst>
          </p:cNvPr>
          <p:cNvSpPr>
            <a:spLocks/>
          </p:cNvSpPr>
          <p:nvPr/>
        </p:nvSpPr>
        <p:spPr bwMode="auto">
          <a:xfrm>
            <a:off x="1258279" y="3076778"/>
            <a:ext cx="8805863" cy="1833563"/>
          </a:xfrm>
          <a:custGeom>
            <a:avLst/>
            <a:gdLst>
              <a:gd name="T0" fmla="*/ 58 w 5547"/>
              <a:gd name="T1" fmla="*/ 1040 h 1155"/>
              <a:gd name="T2" fmla="*/ 175 w 5547"/>
              <a:gd name="T3" fmla="*/ 1039 h 1155"/>
              <a:gd name="T4" fmla="*/ 292 w 5547"/>
              <a:gd name="T5" fmla="*/ 1059 h 1155"/>
              <a:gd name="T6" fmla="*/ 409 w 5547"/>
              <a:gd name="T7" fmla="*/ 1082 h 1155"/>
              <a:gd name="T8" fmla="*/ 526 w 5547"/>
              <a:gd name="T9" fmla="*/ 1072 h 1155"/>
              <a:gd name="T10" fmla="*/ 642 w 5547"/>
              <a:gd name="T11" fmla="*/ 1091 h 1155"/>
              <a:gd name="T12" fmla="*/ 759 w 5547"/>
              <a:gd name="T13" fmla="*/ 1045 h 1155"/>
              <a:gd name="T14" fmla="*/ 876 w 5547"/>
              <a:gd name="T15" fmla="*/ 1034 h 1155"/>
              <a:gd name="T16" fmla="*/ 992 w 5547"/>
              <a:gd name="T17" fmla="*/ 1004 h 1155"/>
              <a:gd name="T18" fmla="*/ 1110 w 5547"/>
              <a:gd name="T19" fmla="*/ 983 h 1155"/>
              <a:gd name="T20" fmla="*/ 1227 w 5547"/>
              <a:gd name="T21" fmla="*/ 957 h 1155"/>
              <a:gd name="T22" fmla="*/ 1343 w 5547"/>
              <a:gd name="T23" fmla="*/ 937 h 1155"/>
              <a:gd name="T24" fmla="*/ 1460 w 5547"/>
              <a:gd name="T25" fmla="*/ 901 h 1155"/>
              <a:gd name="T26" fmla="*/ 1577 w 5547"/>
              <a:gd name="T27" fmla="*/ 941 h 1155"/>
              <a:gd name="T28" fmla="*/ 1693 w 5547"/>
              <a:gd name="T29" fmla="*/ 960 h 1155"/>
              <a:gd name="T30" fmla="*/ 1810 w 5547"/>
              <a:gd name="T31" fmla="*/ 982 h 1155"/>
              <a:gd name="T32" fmla="*/ 1927 w 5547"/>
              <a:gd name="T33" fmla="*/ 994 h 1155"/>
              <a:gd name="T34" fmla="*/ 2044 w 5547"/>
              <a:gd name="T35" fmla="*/ 958 h 1155"/>
              <a:gd name="T36" fmla="*/ 2161 w 5547"/>
              <a:gd name="T37" fmla="*/ 940 h 1155"/>
              <a:gd name="T38" fmla="*/ 2277 w 5547"/>
              <a:gd name="T39" fmla="*/ 864 h 1155"/>
              <a:gd name="T40" fmla="*/ 2394 w 5547"/>
              <a:gd name="T41" fmla="*/ 856 h 1155"/>
              <a:gd name="T42" fmla="*/ 2511 w 5547"/>
              <a:gd name="T43" fmla="*/ 847 h 1155"/>
              <a:gd name="T44" fmla="*/ 2627 w 5547"/>
              <a:gd name="T45" fmla="*/ 853 h 1155"/>
              <a:gd name="T46" fmla="*/ 2745 w 5547"/>
              <a:gd name="T47" fmla="*/ 857 h 1155"/>
              <a:gd name="T48" fmla="*/ 2862 w 5547"/>
              <a:gd name="T49" fmla="*/ 906 h 1155"/>
              <a:gd name="T50" fmla="*/ 2978 w 5547"/>
              <a:gd name="T51" fmla="*/ 970 h 1155"/>
              <a:gd name="T52" fmla="*/ 3095 w 5547"/>
              <a:gd name="T53" fmla="*/ 965 h 1155"/>
              <a:gd name="T54" fmla="*/ 3211 w 5547"/>
              <a:gd name="T55" fmla="*/ 938 h 1155"/>
              <a:gd name="T56" fmla="*/ 3328 w 5547"/>
              <a:gd name="T57" fmla="*/ 956 h 1155"/>
              <a:gd name="T58" fmla="*/ 3445 w 5547"/>
              <a:gd name="T59" fmla="*/ 996 h 1155"/>
              <a:gd name="T60" fmla="*/ 3562 w 5547"/>
              <a:gd name="T61" fmla="*/ 956 h 1155"/>
              <a:gd name="T62" fmla="*/ 3679 w 5547"/>
              <a:gd name="T63" fmla="*/ 975 h 1155"/>
              <a:gd name="T64" fmla="*/ 3796 w 5547"/>
              <a:gd name="T65" fmla="*/ 1148 h 1155"/>
              <a:gd name="T66" fmla="*/ 3912 w 5547"/>
              <a:gd name="T67" fmla="*/ 1098 h 1155"/>
              <a:gd name="T68" fmla="*/ 4029 w 5547"/>
              <a:gd name="T69" fmla="*/ 1014 h 1155"/>
              <a:gd name="T70" fmla="*/ 4146 w 5547"/>
              <a:gd name="T71" fmla="*/ 1041 h 1155"/>
              <a:gd name="T72" fmla="*/ 4262 w 5547"/>
              <a:gd name="T73" fmla="*/ 986 h 1155"/>
              <a:gd name="T74" fmla="*/ 4380 w 5547"/>
              <a:gd name="T75" fmla="*/ 864 h 1155"/>
              <a:gd name="T76" fmla="*/ 4497 w 5547"/>
              <a:gd name="T77" fmla="*/ 487 h 1155"/>
              <a:gd name="T78" fmla="*/ 4613 w 5547"/>
              <a:gd name="T79" fmla="*/ 398 h 1155"/>
              <a:gd name="T80" fmla="*/ 4730 w 5547"/>
              <a:gd name="T81" fmla="*/ 385 h 1155"/>
              <a:gd name="T82" fmla="*/ 4846 w 5547"/>
              <a:gd name="T83" fmla="*/ 154 h 1155"/>
              <a:gd name="T84" fmla="*/ 4963 w 5547"/>
              <a:gd name="T85" fmla="*/ 54 h 1155"/>
              <a:gd name="T86" fmla="*/ 5080 w 5547"/>
              <a:gd name="T87" fmla="*/ 15 h 1155"/>
              <a:gd name="T88" fmla="*/ 5197 w 5547"/>
              <a:gd name="T89" fmla="*/ 138 h 1155"/>
              <a:gd name="T90" fmla="*/ 5314 w 5547"/>
              <a:gd name="T91" fmla="*/ 184 h 1155"/>
              <a:gd name="T92" fmla="*/ 5431 w 5547"/>
              <a:gd name="T93" fmla="*/ 56 h 1155"/>
              <a:gd name="T94" fmla="*/ 5547 w 5547"/>
              <a:gd name="T95" fmla="*/ 189 h 1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7" h="1155">
                <a:moveTo>
                  <a:pt x="0" y="1012"/>
                </a:moveTo>
                <a:lnTo>
                  <a:pt x="58" y="1040"/>
                </a:lnTo>
                <a:lnTo>
                  <a:pt x="117" y="1030"/>
                </a:lnTo>
                <a:lnTo>
                  <a:pt x="175" y="1039"/>
                </a:lnTo>
                <a:lnTo>
                  <a:pt x="234" y="1045"/>
                </a:lnTo>
                <a:lnTo>
                  <a:pt x="292" y="1059"/>
                </a:lnTo>
                <a:lnTo>
                  <a:pt x="350" y="1058"/>
                </a:lnTo>
                <a:lnTo>
                  <a:pt x="409" y="1082"/>
                </a:lnTo>
                <a:lnTo>
                  <a:pt x="467" y="1073"/>
                </a:lnTo>
                <a:lnTo>
                  <a:pt x="526" y="1072"/>
                </a:lnTo>
                <a:lnTo>
                  <a:pt x="584" y="1091"/>
                </a:lnTo>
                <a:lnTo>
                  <a:pt x="642" y="1091"/>
                </a:lnTo>
                <a:lnTo>
                  <a:pt x="701" y="1099"/>
                </a:lnTo>
                <a:lnTo>
                  <a:pt x="759" y="1045"/>
                </a:lnTo>
                <a:lnTo>
                  <a:pt x="818" y="1031"/>
                </a:lnTo>
                <a:lnTo>
                  <a:pt x="876" y="1034"/>
                </a:lnTo>
                <a:lnTo>
                  <a:pt x="934" y="1012"/>
                </a:lnTo>
                <a:lnTo>
                  <a:pt x="992" y="1004"/>
                </a:lnTo>
                <a:lnTo>
                  <a:pt x="1051" y="1004"/>
                </a:lnTo>
                <a:lnTo>
                  <a:pt x="1110" y="983"/>
                </a:lnTo>
                <a:lnTo>
                  <a:pt x="1168" y="953"/>
                </a:lnTo>
                <a:lnTo>
                  <a:pt x="1227" y="957"/>
                </a:lnTo>
                <a:lnTo>
                  <a:pt x="1284" y="921"/>
                </a:lnTo>
                <a:lnTo>
                  <a:pt x="1343" y="937"/>
                </a:lnTo>
                <a:lnTo>
                  <a:pt x="1401" y="919"/>
                </a:lnTo>
                <a:lnTo>
                  <a:pt x="1460" y="901"/>
                </a:lnTo>
                <a:lnTo>
                  <a:pt x="1519" y="891"/>
                </a:lnTo>
                <a:lnTo>
                  <a:pt x="1577" y="941"/>
                </a:lnTo>
                <a:lnTo>
                  <a:pt x="1635" y="943"/>
                </a:lnTo>
                <a:lnTo>
                  <a:pt x="1693" y="960"/>
                </a:lnTo>
                <a:lnTo>
                  <a:pt x="1752" y="954"/>
                </a:lnTo>
                <a:lnTo>
                  <a:pt x="1810" y="982"/>
                </a:lnTo>
                <a:lnTo>
                  <a:pt x="1869" y="998"/>
                </a:lnTo>
                <a:lnTo>
                  <a:pt x="1927" y="994"/>
                </a:lnTo>
                <a:lnTo>
                  <a:pt x="1985" y="966"/>
                </a:lnTo>
                <a:lnTo>
                  <a:pt x="2044" y="958"/>
                </a:lnTo>
                <a:lnTo>
                  <a:pt x="2102" y="954"/>
                </a:lnTo>
                <a:lnTo>
                  <a:pt x="2161" y="940"/>
                </a:lnTo>
                <a:lnTo>
                  <a:pt x="2219" y="936"/>
                </a:lnTo>
                <a:lnTo>
                  <a:pt x="2277" y="864"/>
                </a:lnTo>
                <a:lnTo>
                  <a:pt x="2336" y="881"/>
                </a:lnTo>
                <a:lnTo>
                  <a:pt x="2394" y="856"/>
                </a:lnTo>
                <a:lnTo>
                  <a:pt x="2453" y="867"/>
                </a:lnTo>
                <a:lnTo>
                  <a:pt x="2511" y="847"/>
                </a:lnTo>
                <a:lnTo>
                  <a:pt x="2569" y="873"/>
                </a:lnTo>
                <a:lnTo>
                  <a:pt x="2627" y="853"/>
                </a:lnTo>
                <a:lnTo>
                  <a:pt x="2686" y="886"/>
                </a:lnTo>
                <a:lnTo>
                  <a:pt x="2745" y="857"/>
                </a:lnTo>
                <a:lnTo>
                  <a:pt x="2803" y="854"/>
                </a:lnTo>
                <a:lnTo>
                  <a:pt x="2862" y="906"/>
                </a:lnTo>
                <a:lnTo>
                  <a:pt x="2919" y="943"/>
                </a:lnTo>
                <a:lnTo>
                  <a:pt x="2978" y="970"/>
                </a:lnTo>
                <a:lnTo>
                  <a:pt x="3036" y="944"/>
                </a:lnTo>
                <a:lnTo>
                  <a:pt x="3095" y="965"/>
                </a:lnTo>
                <a:lnTo>
                  <a:pt x="3154" y="940"/>
                </a:lnTo>
                <a:lnTo>
                  <a:pt x="3211" y="938"/>
                </a:lnTo>
                <a:lnTo>
                  <a:pt x="3270" y="918"/>
                </a:lnTo>
                <a:lnTo>
                  <a:pt x="3328" y="956"/>
                </a:lnTo>
                <a:lnTo>
                  <a:pt x="3387" y="955"/>
                </a:lnTo>
                <a:lnTo>
                  <a:pt x="3445" y="996"/>
                </a:lnTo>
                <a:lnTo>
                  <a:pt x="3504" y="981"/>
                </a:lnTo>
                <a:lnTo>
                  <a:pt x="3562" y="956"/>
                </a:lnTo>
                <a:lnTo>
                  <a:pt x="3620" y="927"/>
                </a:lnTo>
                <a:lnTo>
                  <a:pt x="3679" y="975"/>
                </a:lnTo>
                <a:lnTo>
                  <a:pt x="3737" y="1155"/>
                </a:lnTo>
                <a:lnTo>
                  <a:pt x="3796" y="1148"/>
                </a:lnTo>
                <a:lnTo>
                  <a:pt x="3854" y="1147"/>
                </a:lnTo>
                <a:lnTo>
                  <a:pt x="3912" y="1098"/>
                </a:lnTo>
                <a:lnTo>
                  <a:pt x="3971" y="1043"/>
                </a:lnTo>
                <a:lnTo>
                  <a:pt x="4029" y="1014"/>
                </a:lnTo>
                <a:lnTo>
                  <a:pt x="4088" y="1041"/>
                </a:lnTo>
                <a:lnTo>
                  <a:pt x="4146" y="1041"/>
                </a:lnTo>
                <a:lnTo>
                  <a:pt x="4204" y="1014"/>
                </a:lnTo>
                <a:lnTo>
                  <a:pt x="4262" y="986"/>
                </a:lnTo>
                <a:lnTo>
                  <a:pt x="4321" y="988"/>
                </a:lnTo>
                <a:lnTo>
                  <a:pt x="4380" y="864"/>
                </a:lnTo>
                <a:lnTo>
                  <a:pt x="4438" y="588"/>
                </a:lnTo>
                <a:lnTo>
                  <a:pt x="4497" y="487"/>
                </a:lnTo>
                <a:lnTo>
                  <a:pt x="4554" y="414"/>
                </a:lnTo>
                <a:lnTo>
                  <a:pt x="4613" y="398"/>
                </a:lnTo>
                <a:lnTo>
                  <a:pt x="4671" y="394"/>
                </a:lnTo>
                <a:lnTo>
                  <a:pt x="4730" y="385"/>
                </a:lnTo>
                <a:lnTo>
                  <a:pt x="4789" y="285"/>
                </a:lnTo>
                <a:lnTo>
                  <a:pt x="4846" y="154"/>
                </a:lnTo>
                <a:lnTo>
                  <a:pt x="4905" y="96"/>
                </a:lnTo>
                <a:lnTo>
                  <a:pt x="4963" y="54"/>
                </a:lnTo>
                <a:lnTo>
                  <a:pt x="5022" y="0"/>
                </a:lnTo>
                <a:lnTo>
                  <a:pt x="5080" y="15"/>
                </a:lnTo>
                <a:lnTo>
                  <a:pt x="5139" y="100"/>
                </a:lnTo>
                <a:lnTo>
                  <a:pt x="5197" y="138"/>
                </a:lnTo>
                <a:lnTo>
                  <a:pt x="5255" y="98"/>
                </a:lnTo>
                <a:lnTo>
                  <a:pt x="5314" y="184"/>
                </a:lnTo>
                <a:lnTo>
                  <a:pt x="5372" y="124"/>
                </a:lnTo>
                <a:lnTo>
                  <a:pt x="5431" y="56"/>
                </a:lnTo>
                <a:lnTo>
                  <a:pt x="5488" y="95"/>
                </a:lnTo>
                <a:lnTo>
                  <a:pt x="5547" y="189"/>
                </a:lnTo>
              </a:path>
            </a:pathLst>
          </a:custGeom>
          <a:noFill/>
          <a:ln w="57150" cap="rnd">
            <a:solidFill>
              <a:srgbClr val="FFDC73"/>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Y-Axis Label">
            <a:extLst>
              <a:ext uri="{FF2B5EF4-FFF2-40B4-BE49-F238E27FC236}">
                <a16:creationId xmlns:a16="http://schemas.microsoft.com/office/drawing/2014/main" id="{8DEC7DB3-2B05-4549-9360-4AB9AD4E119C}"/>
              </a:ext>
            </a:extLst>
          </p:cNvPr>
          <p:cNvSpPr/>
          <p:nvPr/>
        </p:nvSpPr>
        <p:spPr>
          <a:xfrm rot="16200000">
            <a:off x="-972794" y="3569113"/>
            <a:ext cx="327152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Year-over-Year Change (%)</a:t>
            </a:r>
          </a:p>
        </p:txBody>
      </p:sp>
      <p:grpSp>
        <p:nvGrpSpPr>
          <p:cNvPr id="70" name="Y Axis">
            <a:extLst>
              <a:ext uri="{FF2B5EF4-FFF2-40B4-BE49-F238E27FC236}">
                <a16:creationId xmlns:a16="http://schemas.microsoft.com/office/drawing/2014/main" id="{2149F4C4-04DA-47D1-932C-92362B6485DC}"/>
              </a:ext>
            </a:extLst>
          </p:cNvPr>
          <p:cNvGrpSpPr/>
          <p:nvPr/>
        </p:nvGrpSpPr>
        <p:grpSpPr>
          <a:xfrm>
            <a:off x="881641" y="1511793"/>
            <a:ext cx="170902" cy="4296420"/>
            <a:chOff x="841375" y="1463675"/>
            <a:chExt cx="170902" cy="4296420"/>
          </a:xfrm>
        </p:grpSpPr>
        <p:sp>
          <p:nvSpPr>
            <p:cNvPr id="54" name="Rectangle 12">
              <a:extLst>
                <a:ext uri="{FF2B5EF4-FFF2-40B4-BE49-F238E27FC236}">
                  <a16:creationId xmlns:a16="http://schemas.microsoft.com/office/drawing/2014/main" id="{AC18FDDF-F60E-44B9-8E5A-92AB1401F450}"/>
                </a:ext>
              </a:extLst>
            </p:cNvPr>
            <p:cNvSpPr>
              <a:spLocks noChangeArrowheads="1"/>
            </p:cNvSpPr>
            <p:nvPr/>
          </p:nvSpPr>
          <p:spPr bwMode="auto">
            <a:xfrm>
              <a:off x="841375" y="5529263"/>
              <a:ext cx="160300"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a:t>
              </a:r>
              <a:endParaRPr kumimoji="0" lang="en-US" altLang="en-US" sz="1500" b="0" i="0" u="none" strike="noStrike" cap="none" normalizeH="0" baseline="0">
                <a:ln>
                  <a:noFill/>
                </a:ln>
                <a:solidFill>
                  <a:schemeClr val="tx1"/>
                </a:solidFill>
                <a:effectLst/>
              </a:endParaRPr>
            </a:p>
          </p:txBody>
        </p:sp>
        <p:sp>
          <p:nvSpPr>
            <p:cNvPr id="55" name="Rectangle 13">
              <a:extLst>
                <a:ext uri="{FF2B5EF4-FFF2-40B4-BE49-F238E27FC236}">
                  <a16:creationId xmlns:a16="http://schemas.microsoft.com/office/drawing/2014/main" id="{8BECD57F-9725-4453-BA90-C3DD1D9574CA}"/>
                </a:ext>
              </a:extLst>
            </p:cNvPr>
            <p:cNvSpPr>
              <a:spLocks noChangeArrowheads="1"/>
            </p:cNvSpPr>
            <p:nvPr/>
          </p:nvSpPr>
          <p:spPr bwMode="auto">
            <a:xfrm>
              <a:off x="904875" y="51228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500" b="0" i="0" u="none" strike="noStrike" cap="none" normalizeH="0" baseline="0">
                <a:ln>
                  <a:noFill/>
                </a:ln>
                <a:solidFill>
                  <a:schemeClr val="tx1"/>
                </a:solidFill>
                <a:effectLst/>
              </a:endParaRPr>
            </a:p>
          </p:txBody>
        </p:sp>
        <p:sp>
          <p:nvSpPr>
            <p:cNvPr id="56" name="Rectangle 14">
              <a:extLst>
                <a:ext uri="{FF2B5EF4-FFF2-40B4-BE49-F238E27FC236}">
                  <a16:creationId xmlns:a16="http://schemas.microsoft.com/office/drawing/2014/main" id="{0AC99955-86A5-417B-A69C-AB6EB931D52B}"/>
                </a:ext>
              </a:extLst>
            </p:cNvPr>
            <p:cNvSpPr>
              <a:spLocks noChangeArrowheads="1"/>
            </p:cNvSpPr>
            <p:nvPr/>
          </p:nvSpPr>
          <p:spPr bwMode="auto">
            <a:xfrm>
              <a:off x="904875" y="47164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a:t>
              </a:r>
              <a:endParaRPr kumimoji="0" lang="en-US" altLang="en-US" sz="1500" b="0" i="0" u="none" strike="noStrike" cap="none" normalizeH="0" baseline="0">
                <a:ln>
                  <a:noFill/>
                </a:ln>
                <a:solidFill>
                  <a:schemeClr val="tx1"/>
                </a:solidFill>
                <a:effectLst/>
              </a:endParaRPr>
            </a:p>
          </p:txBody>
        </p:sp>
        <p:sp>
          <p:nvSpPr>
            <p:cNvPr id="57" name="Rectangle 15">
              <a:extLst>
                <a:ext uri="{FF2B5EF4-FFF2-40B4-BE49-F238E27FC236}">
                  <a16:creationId xmlns:a16="http://schemas.microsoft.com/office/drawing/2014/main" id="{D968BC66-1F94-4BF6-B835-96F9838D3CEE}"/>
                </a:ext>
              </a:extLst>
            </p:cNvPr>
            <p:cNvSpPr>
              <a:spLocks noChangeArrowheads="1"/>
            </p:cNvSpPr>
            <p:nvPr/>
          </p:nvSpPr>
          <p:spPr bwMode="auto">
            <a:xfrm>
              <a:off x="904875" y="43100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a:t>
              </a:r>
              <a:endParaRPr kumimoji="0" lang="en-US" altLang="en-US" sz="1500" b="0" i="0" u="none" strike="noStrike" cap="none" normalizeH="0" baseline="0">
                <a:ln>
                  <a:noFill/>
                </a:ln>
                <a:solidFill>
                  <a:schemeClr val="tx1"/>
                </a:solidFill>
                <a:effectLst/>
              </a:endParaRPr>
            </a:p>
          </p:txBody>
        </p:sp>
        <p:sp>
          <p:nvSpPr>
            <p:cNvPr id="58" name="Rectangle 16">
              <a:extLst>
                <a:ext uri="{FF2B5EF4-FFF2-40B4-BE49-F238E27FC236}">
                  <a16:creationId xmlns:a16="http://schemas.microsoft.com/office/drawing/2014/main" id="{909480AB-C033-4B07-B7FB-40EAD3886ED2}"/>
                </a:ext>
              </a:extLst>
            </p:cNvPr>
            <p:cNvSpPr>
              <a:spLocks noChangeArrowheads="1"/>
            </p:cNvSpPr>
            <p:nvPr/>
          </p:nvSpPr>
          <p:spPr bwMode="auto">
            <a:xfrm>
              <a:off x="904875" y="39036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3</a:t>
              </a:r>
              <a:endParaRPr kumimoji="0" lang="en-US" altLang="en-US" sz="1500" b="0" i="0" u="none" strike="noStrike" cap="none" normalizeH="0" baseline="0">
                <a:ln>
                  <a:noFill/>
                </a:ln>
                <a:solidFill>
                  <a:schemeClr val="tx1"/>
                </a:solidFill>
                <a:effectLst/>
              </a:endParaRPr>
            </a:p>
          </p:txBody>
        </p:sp>
        <p:sp>
          <p:nvSpPr>
            <p:cNvPr id="59" name="Rectangle 17">
              <a:extLst>
                <a:ext uri="{FF2B5EF4-FFF2-40B4-BE49-F238E27FC236}">
                  <a16:creationId xmlns:a16="http://schemas.microsoft.com/office/drawing/2014/main" id="{577179A7-915E-499B-A2E3-7B097D184524}"/>
                </a:ext>
              </a:extLst>
            </p:cNvPr>
            <p:cNvSpPr>
              <a:spLocks noChangeArrowheads="1"/>
            </p:cNvSpPr>
            <p:nvPr/>
          </p:nvSpPr>
          <p:spPr bwMode="auto">
            <a:xfrm>
              <a:off x="904875" y="34972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4</a:t>
              </a:r>
              <a:endParaRPr kumimoji="0" lang="en-US" altLang="en-US" sz="1500" b="0" i="0" u="none" strike="noStrike" cap="none" normalizeH="0" baseline="0">
                <a:ln>
                  <a:noFill/>
                </a:ln>
                <a:solidFill>
                  <a:schemeClr val="tx1"/>
                </a:solidFill>
                <a:effectLst/>
              </a:endParaRPr>
            </a:p>
          </p:txBody>
        </p:sp>
        <p:sp>
          <p:nvSpPr>
            <p:cNvPr id="60" name="Rectangle 18">
              <a:extLst>
                <a:ext uri="{FF2B5EF4-FFF2-40B4-BE49-F238E27FC236}">
                  <a16:creationId xmlns:a16="http://schemas.microsoft.com/office/drawing/2014/main" id="{A8F0CD02-112D-4C92-9382-78F0688B0513}"/>
                </a:ext>
              </a:extLst>
            </p:cNvPr>
            <p:cNvSpPr>
              <a:spLocks noChangeArrowheads="1"/>
            </p:cNvSpPr>
            <p:nvPr/>
          </p:nvSpPr>
          <p:spPr bwMode="auto">
            <a:xfrm>
              <a:off x="904875" y="30908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a:t>
              </a:r>
              <a:endParaRPr kumimoji="0" lang="en-US" altLang="en-US" sz="1500" b="0" i="0" u="none" strike="noStrike" cap="none" normalizeH="0" baseline="0">
                <a:ln>
                  <a:noFill/>
                </a:ln>
                <a:solidFill>
                  <a:schemeClr val="tx1"/>
                </a:solidFill>
                <a:effectLst/>
              </a:endParaRPr>
            </a:p>
          </p:txBody>
        </p:sp>
        <p:sp>
          <p:nvSpPr>
            <p:cNvPr id="61" name="Rectangle 19">
              <a:extLst>
                <a:ext uri="{FF2B5EF4-FFF2-40B4-BE49-F238E27FC236}">
                  <a16:creationId xmlns:a16="http://schemas.microsoft.com/office/drawing/2014/main" id="{DF9E3F7E-F4E8-48B5-A94B-7EF6CB264389}"/>
                </a:ext>
              </a:extLst>
            </p:cNvPr>
            <p:cNvSpPr>
              <a:spLocks noChangeArrowheads="1"/>
            </p:cNvSpPr>
            <p:nvPr/>
          </p:nvSpPr>
          <p:spPr bwMode="auto">
            <a:xfrm>
              <a:off x="904875" y="26844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6</a:t>
              </a:r>
              <a:endParaRPr kumimoji="0" lang="en-US" altLang="en-US" sz="1500" b="0" i="0" u="none" strike="noStrike" cap="none" normalizeH="0" baseline="0">
                <a:ln>
                  <a:noFill/>
                </a:ln>
                <a:solidFill>
                  <a:schemeClr val="tx1"/>
                </a:solidFill>
                <a:effectLst/>
              </a:endParaRPr>
            </a:p>
          </p:txBody>
        </p:sp>
        <p:sp>
          <p:nvSpPr>
            <p:cNvPr id="62" name="Rectangle 20">
              <a:extLst>
                <a:ext uri="{FF2B5EF4-FFF2-40B4-BE49-F238E27FC236}">
                  <a16:creationId xmlns:a16="http://schemas.microsoft.com/office/drawing/2014/main" id="{DA754736-6F32-48C0-B2F2-B2010267BA5D}"/>
                </a:ext>
              </a:extLst>
            </p:cNvPr>
            <p:cNvSpPr>
              <a:spLocks noChangeArrowheads="1"/>
            </p:cNvSpPr>
            <p:nvPr/>
          </p:nvSpPr>
          <p:spPr bwMode="auto">
            <a:xfrm>
              <a:off x="904875" y="2278063"/>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7</a:t>
              </a:r>
              <a:endParaRPr kumimoji="0" lang="en-US" altLang="en-US" sz="1500" b="0" i="0" u="none" strike="noStrike" cap="none" normalizeH="0" baseline="0">
                <a:ln>
                  <a:noFill/>
                </a:ln>
                <a:solidFill>
                  <a:schemeClr val="tx1"/>
                </a:solidFill>
                <a:effectLst/>
              </a:endParaRPr>
            </a:p>
          </p:txBody>
        </p:sp>
        <p:sp>
          <p:nvSpPr>
            <p:cNvPr id="63" name="Rectangle 21">
              <a:extLst>
                <a:ext uri="{FF2B5EF4-FFF2-40B4-BE49-F238E27FC236}">
                  <a16:creationId xmlns:a16="http://schemas.microsoft.com/office/drawing/2014/main" id="{0DAC3FB6-6C80-4A6F-9DF6-77E84347AEE5}"/>
                </a:ext>
              </a:extLst>
            </p:cNvPr>
            <p:cNvSpPr>
              <a:spLocks noChangeArrowheads="1"/>
            </p:cNvSpPr>
            <p:nvPr/>
          </p:nvSpPr>
          <p:spPr bwMode="auto">
            <a:xfrm>
              <a:off x="904875" y="1870075"/>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8</a:t>
              </a:r>
              <a:endParaRPr kumimoji="0" lang="en-US" altLang="en-US" sz="1500" b="0" i="0" u="none" strike="noStrike" cap="none" normalizeH="0" baseline="0" dirty="0">
                <a:ln>
                  <a:noFill/>
                </a:ln>
                <a:solidFill>
                  <a:schemeClr val="tx1"/>
                </a:solidFill>
                <a:effectLst/>
              </a:endParaRPr>
            </a:p>
          </p:txBody>
        </p:sp>
        <p:sp>
          <p:nvSpPr>
            <p:cNvPr id="64" name="Rectangle 22">
              <a:extLst>
                <a:ext uri="{FF2B5EF4-FFF2-40B4-BE49-F238E27FC236}">
                  <a16:creationId xmlns:a16="http://schemas.microsoft.com/office/drawing/2014/main" id="{4E1243CC-E0C8-4AC9-9F0A-D5D8D8A78131}"/>
                </a:ext>
              </a:extLst>
            </p:cNvPr>
            <p:cNvSpPr>
              <a:spLocks noChangeArrowheads="1"/>
            </p:cNvSpPr>
            <p:nvPr/>
          </p:nvSpPr>
          <p:spPr bwMode="auto">
            <a:xfrm>
              <a:off x="904875" y="1463675"/>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9</a:t>
              </a:r>
              <a:endParaRPr kumimoji="0" lang="en-US" altLang="en-US" sz="1500" b="0" i="0" u="none" strike="noStrike" cap="none" normalizeH="0" baseline="0">
                <a:ln>
                  <a:noFill/>
                </a:ln>
                <a:solidFill>
                  <a:schemeClr val="tx1"/>
                </a:solidFill>
                <a:effectLst/>
              </a:endParaRPr>
            </a:p>
          </p:txBody>
        </p:sp>
      </p:grpSp>
      <p:grpSp>
        <p:nvGrpSpPr>
          <p:cNvPr id="16" name="Core PCE Legend">
            <a:extLst>
              <a:ext uri="{FF2B5EF4-FFF2-40B4-BE49-F238E27FC236}">
                <a16:creationId xmlns:a16="http://schemas.microsoft.com/office/drawing/2014/main" id="{9A7AD44A-195D-4683-B4D7-C080C9A594ED}"/>
              </a:ext>
            </a:extLst>
          </p:cNvPr>
          <p:cNvGrpSpPr/>
          <p:nvPr/>
        </p:nvGrpSpPr>
        <p:grpSpPr>
          <a:xfrm>
            <a:off x="2658455" y="2698954"/>
            <a:ext cx="1508125" cy="350837"/>
            <a:chOff x="2687639" y="2689226"/>
            <a:chExt cx="1508125" cy="350837"/>
          </a:xfrm>
        </p:grpSpPr>
        <p:sp>
          <p:nvSpPr>
            <p:cNvPr id="17" name="Rectangle 22">
              <a:extLst>
                <a:ext uri="{FF2B5EF4-FFF2-40B4-BE49-F238E27FC236}">
                  <a16:creationId xmlns:a16="http://schemas.microsoft.com/office/drawing/2014/main" id="{D8230FD8-945E-4876-B790-2711ECA5788E}"/>
                </a:ext>
              </a:extLst>
            </p:cNvPr>
            <p:cNvSpPr>
              <a:spLocks noChangeArrowheads="1"/>
            </p:cNvSpPr>
            <p:nvPr/>
          </p:nvSpPr>
          <p:spPr bwMode="auto">
            <a:xfrm>
              <a:off x="2687639" y="2689226"/>
              <a:ext cx="1098550"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23">
              <a:extLst>
                <a:ext uri="{FF2B5EF4-FFF2-40B4-BE49-F238E27FC236}">
                  <a16:creationId xmlns:a16="http://schemas.microsoft.com/office/drawing/2014/main" id="{82C5D956-1E86-43DE-8C91-619D47037339}"/>
                </a:ext>
              </a:extLst>
            </p:cNvPr>
            <p:cNvSpPr>
              <a:spLocks noChangeArrowheads="1"/>
            </p:cNvSpPr>
            <p:nvPr/>
          </p:nvSpPr>
          <p:spPr bwMode="auto">
            <a:xfrm>
              <a:off x="3786189" y="2689226"/>
              <a:ext cx="292100" cy="274638"/>
            </a:xfrm>
            <a:prstGeom prst="rect">
              <a:avLst/>
            </a:prstGeom>
            <a:solidFill>
              <a:srgbClr val="FFDC7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Rectangle 24">
              <a:extLst>
                <a:ext uri="{FF2B5EF4-FFF2-40B4-BE49-F238E27FC236}">
                  <a16:creationId xmlns:a16="http://schemas.microsoft.com/office/drawing/2014/main" id="{BD82F305-1230-4F74-847D-763881FCD3D9}"/>
                </a:ext>
              </a:extLst>
            </p:cNvPr>
            <p:cNvSpPr>
              <a:spLocks noChangeArrowheads="1"/>
            </p:cNvSpPr>
            <p:nvPr/>
          </p:nvSpPr>
          <p:spPr bwMode="auto">
            <a:xfrm>
              <a:off x="4078289" y="2689226"/>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Rectangle 25">
              <a:extLst>
                <a:ext uri="{FF2B5EF4-FFF2-40B4-BE49-F238E27FC236}">
                  <a16:creationId xmlns:a16="http://schemas.microsoft.com/office/drawing/2014/main" id="{3625DDC2-4539-4040-9E89-F05E5F5F85BD}"/>
                </a:ext>
              </a:extLst>
            </p:cNvPr>
            <p:cNvSpPr>
              <a:spLocks noChangeArrowheads="1"/>
            </p:cNvSpPr>
            <p:nvPr/>
          </p:nvSpPr>
          <p:spPr bwMode="auto">
            <a:xfrm>
              <a:off x="2687639" y="2963863"/>
              <a:ext cx="1098550"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6">
              <a:extLst>
                <a:ext uri="{FF2B5EF4-FFF2-40B4-BE49-F238E27FC236}">
                  <a16:creationId xmlns:a16="http://schemas.microsoft.com/office/drawing/2014/main" id="{E06A1B98-3253-4D88-A669-D8E29C23B750}"/>
                </a:ext>
              </a:extLst>
            </p:cNvPr>
            <p:cNvSpPr>
              <a:spLocks noChangeArrowheads="1"/>
            </p:cNvSpPr>
            <p:nvPr/>
          </p:nvSpPr>
          <p:spPr bwMode="auto">
            <a:xfrm>
              <a:off x="3786189" y="2963863"/>
              <a:ext cx="292100"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Rectangle 27">
              <a:extLst>
                <a:ext uri="{FF2B5EF4-FFF2-40B4-BE49-F238E27FC236}">
                  <a16:creationId xmlns:a16="http://schemas.microsoft.com/office/drawing/2014/main" id="{96694521-4597-4A86-9CBB-0DC59C6C937B}"/>
                </a:ext>
              </a:extLst>
            </p:cNvPr>
            <p:cNvSpPr>
              <a:spLocks noChangeArrowheads="1"/>
            </p:cNvSpPr>
            <p:nvPr/>
          </p:nvSpPr>
          <p:spPr bwMode="auto">
            <a:xfrm>
              <a:off x="4078289" y="2963863"/>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tangle 30">
              <a:extLst>
                <a:ext uri="{FF2B5EF4-FFF2-40B4-BE49-F238E27FC236}">
                  <a16:creationId xmlns:a16="http://schemas.microsoft.com/office/drawing/2014/main" id="{4C537C9E-697F-492E-870C-9984B36F0146}"/>
                </a:ext>
              </a:extLst>
            </p:cNvPr>
            <p:cNvSpPr>
              <a:spLocks noChangeArrowheads="1"/>
            </p:cNvSpPr>
            <p:nvPr/>
          </p:nvSpPr>
          <p:spPr bwMode="auto">
            <a:xfrm>
              <a:off x="2779714" y="2689226"/>
              <a:ext cx="10223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FFFF"/>
                  </a:solidFill>
                  <a:effectLst/>
                  <a:latin typeface="Roboto" panose="02000000000000000000" pitchFamily="2" charset="0"/>
                </a:rPr>
                <a:t>Core PCE</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26" name="Core CPI Legend">
            <a:extLst>
              <a:ext uri="{FF2B5EF4-FFF2-40B4-BE49-F238E27FC236}">
                <a16:creationId xmlns:a16="http://schemas.microsoft.com/office/drawing/2014/main" id="{AF23B233-9A85-4469-BA9E-57B67020A966}"/>
              </a:ext>
            </a:extLst>
          </p:cNvPr>
          <p:cNvGrpSpPr/>
          <p:nvPr/>
        </p:nvGrpSpPr>
        <p:grpSpPr>
          <a:xfrm>
            <a:off x="2658455" y="2348116"/>
            <a:ext cx="1508125" cy="350838"/>
            <a:chOff x="2687639" y="2338388"/>
            <a:chExt cx="1508125" cy="350838"/>
          </a:xfrm>
        </p:grpSpPr>
        <p:sp>
          <p:nvSpPr>
            <p:cNvPr id="27" name="Rectangle 16">
              <a:extLst>
                <a:ext uri="{FF2B5EF4-FFF2-40B4-BE49-F238E27FC236}">
                  <a16:creationId xmlns:a16="http://schemas.microsoft.com/office/drawing/2014/main" id="{F9DD0356-323D-41FC-A414-3E05CD222F6F}"/>
                </a:ext>
              </a:extLst>
            </p:cNvPr>
            <p:cNvSpPr>
              <a:spLocks noChangeArrowheads="1"/>
            </p:cNvSpPr>
            <p:nvPr/>
          </p:nvSpPr>
          <p:spPr bwMode="auto">
            <a:xfrm>
              <a:off x="2687639" y="2338388"/>
              <a:ext cx="1098550"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7">
              <a:extLst>
                <a:ext uri="{FF2B5EF4-FFF2-40B4-BE49-F238E27FC236}">
                  <a16:creationId xmlns:a16="http://schemas.microsoft.com/office/drawing/2014/main" id="{3B227582-E92B-488E-B2AE-CD51AEA9F803}"/>
                </a:ext>
              </a:extLst>
            </p:cNvPr>
            <p:cNvSpPr>
              <a:spLocks noChangeArrowheads="1"/>
            </p:cNvSpPr>
            <p:nvPr/>
          </p:nvSpPr>
          <p:spPr bwMode="auto">
            <a:xfrm>
              <a:off x="3786189" y="2338388"/>
              <a:ext cx="292100" cy="274638"/>
            </a:xfrm>
            <a:prstGeom prst="rect">
              <a:avLst/>
            </a:prstGeom>
            <a:solidFill>
              <a:srgbClr val="B3B3B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Rectangle 18">
              <a:extLst>
                <a:ext uri="{FF2B5EF4-FFF2-40B4-BE49-F238E27FC236}">
                  <a16:creationId xmlns:a16="http://schemas.microsoft.com/office/drawing/2014/main" id="{8AEBB23A-278E-4377-841F-676FBD69ABA4}"/>
                </a:ext>
              </a:extLst>
            </p:cNvPr>
            <p:cNvSpPr>
              <a:spLocks noChangeArrowheads="1"/>
            </p:cNvSpPr>
            <p:nvPr/>
          </p:nvSpPr>
          <p:spPr bwMode="auto">
            <a:xfrm>
              <a:off x="4078289" y="2338388"/>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9">
              <a:extLst>
                <a:ext uri="{FF2B5EF4-FFF2-40B4-BE49-F238E27FC236}">
                  <a16:creationId xmlns:a16="http://schemas.microsoft.com/office/drawing/2014/main" id="{45F9D4D2-CF4C-4ED6-AE3A-CF03CB62287A}"/>
                </a:ext>
              </a:extLst>
            </p:cNvPr>
            <p:cNvSpPr>
              <a:spLocks noChangeArrowheads="1"/>
            </p:cNvSpPr>
            <p:nvPr/>
          </p:nvSpPr>
          <p:spPr bwMode="auto">
            <a:xfrm>
              <a:off x="2687639" y="2613026"/>
              <a:ext cx="1098550"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20">
              <a:extLst>
                <a:ext uri="{FF2B5EF4-FFF2-40B4-BE49-F238E27FC236}">
                  <a16:creationId xmlns:a16="http://schemas.microsoft.com/office/drawing/2014/main" id="{096C078B-2AEB-43DD-904D-F6416D6AD446}"/>
                </a:ext>
              </a:extLst>
            </p:cNvPr>
            <p:cNvSpPr>
              <a:spLocks noChangeArrowheads="1"/>
            </p:cNvSpPr>
            <p:nvPr/>
          </p:nvSpPr>
          <p:spPr bwMode="auto">
            <a:xfrm>
              <a:off x="3786189" y="2613026"/>
              <a:ext cx="292100"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21">
              <a:extLst>
                <a:ext uri="{FF2B5EF4-FFF2-40B4-BE49-F238E27FC236}">
                  <a16:creationId xmlns:a16="http://schemas.microsoft.com/office/drawing/2014/main" id="{500BF5BA-5E02-4638-8D78-63B70FE8E961}"/>
                </a:ext>
              </a:extLst>
            </p:cNvPr>
            <p:cNvSpPr>
              <a:spLocks noChangeArrowheads="1"/>
            </p:cNvSpPr>
            <p:nvPr/>
          </p:nvSpPr>
          <p:spPr bwMode="auto">
            <a:xfrm>
              <a:off x="4078289" y="2613026"/>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29">
              <a:extLst>
                <a:ext uri="{FF2B5EF4-FFF2-40B4-BE49-F238E27FC236}">
                  <a16:creationId xmlns:a16="http://schemas.microsoft.com/office/drawing/2014/main" id="{5C432ECA-DA56-4C8C-92FC-F104A6D85A5C}"/>
                </a:ext>
              </a:extLst>
            </p:cNvPr>
            <p:cNvSpPr>
              <a:spLocks noChangeArrowheads="1"/>
            </p:cNvSpPr>
            <p:nvPr/>
          </p:nvSpPr>
          <p:spPr bwMode="auto">
            <a:xfrm>
              <a:off x="2779714" y="2338388"/>
              <a:ext cx="95885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dirty="0">
                  <a:ln>
                    <a:noFill/>
                  </a:ln>
                  <a:solidFill>
                    <a:srgbClr val="FFFFFF"/>
                  </a:solidFill>
                  <a:effectLst/>
                  <a:latin typeface="Roboto" panose="02000000000000000000" pitchFamily="2" charset="0"/>
                </a:rPr>
                <a:t>Core CPI</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grpSp>
        <p:nvGrpSpPr>
          <p:cNvPr id="34" name="CPI Legend">
            <a:extLst>
              <a:ext uri="{FF2B5EF4-FFF2-40B4-BE49-F238E27FC236}">
                <a16:creationId xmlns:a16="http://schemas.microsoft.com/office/drawing/2014/main" id="{F689E5D9-8554-4B81-8BAE-C54646B68C70}"/>
              </a:ext>
            </a:extLst>
          </p:cNvPr>
          <p:cNvGrpSpPr/>
          <p:nvPr/>
        </p:nvGrpSpPr>
        <p:grpSpPr>
          <a:xfrm>
            <a:off x="2658455" y="1919491"/>
            <a:ext cx="1508125" cy="428626"/>
            <a:chOff x="2687639" y="1909763"/>
            <a:chExt cx="1508125" cy="428626"/>
          </a:xfrm>
        </p:grpSpPr>
        <p:sp>
          <p:nvSpPr>
            <p:cNvPr id="36" name="Rectangle 7">
              <a:extLst>
                <a:ext uri="{FF2B5EF4-FFF2-40B4-BE49-F238E27FC236}">
                  <a16:creationId xmlns:a16="http://schemas.microsoft.com/office/drawing/2014/main" id="{6E90E67A-A5B6-403A-AE88-CB244B302B64}"/>
                </a:ext>
              </a:extLst>
            </p:cNvPr>
            <p:cNvSpPr>
              <a:spLocks noChangeArrowheads="1"/>
            </p:cNvSpPr>
            <p:nvPr/>
          </p:nvSpPr>
          <p:spPr bwMode="auto">
            <a:xfrm>
              <a:off x="2687639" y="1909763"/>
              <a:ext cx="1098550"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8">
              <a:extLst>
                <a:ext uri="{FF2B5EF4-FFF2-40B4-BE49-F238E27FC236}">
                  <a16:creationId xmlns:a16="http://schemas.microsoft.com/office/drawing/2014/main" id="{A547F34A-3AA4-4C23-94C0-A1070CAA5970}"/>
                </a:ext>
              </a:extLst>
            </p:cNvPr>
            <p:cNvSpPr>
              <a:spLocks noChangeArrowheads="1"/>
            </p:cNvSpPr>
            <p:nvPr/>
          </p:nvSpPr>
          <p:spPr bwMode="auto">
            <a:xfrm>
              <a:off x="3786189" y="1909763"/>
              <a:ext cx="292100"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39">
              <a:extLst>
                <a:ext uri="{FF2B5EF4-FFF2-40B4-BE49-F238E27FC236}">
                  <a16:creationId xmlns:a16="http://schemas.microsoft.com/office/drawing/2014/main" id="{4B627616-2678-4362-9F00-2863AFEA7F40}"/>
                </a:ext>
              </a:extLst>
            </p:cNvPr>
            <p:cNvSpPr>
              <a:spLocks noChangeArrowheads="1"/>
            </p:cNvSpPr>
            <p:nvPr/>
          </p:nvSpPr>
          <p:spPr bwMode="auto">
            <a:xfrm>
              <a:off x="4078289" y="1909763"/>
              <a:ext cx="117475" cy="76200"/>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Rectangle 10">
              <a:extLst>
                <a:ext uri="{FF2B5EF4-FFF2-40B4-BE49-F238E27FC236}">
                  <a16:creationId xmlns:a16="http://schemas.microsoft.com/office/drawing/2014/main" id="{F2422C38-95BB-4A9A-B86B-2B5F73E57FBD}"/>
                </a:ext>
              </a:extLst>
            </p:cNvPr>
            <p:cNvSpPr>
              <a:spLocks noChangeArrowheads="1"/>
            </p:cNvSpPr>
            <p:nvPr/>
          </p:nvSpPr>
          <p:spPr bwMode="auto">
            <a:xfrm>
              <a:off x="2687639" y="1985963"/>
              <a:ext cx="1098550"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Rectangle 11">
              <a:extLst>
                <a:ext uri="{FF2B5EF4-FFF2-40B4-BE49-F238E27FC236}">
                  <a16:creationId xmlns:a16="http://schemas.microsoft.com/office/drawing/2014/main" id="{9894B35D-47A5-4C81-AA2A-1AB14F0AF515}"/>
                </a:ext>
              </a:extLst>
            </p:cNvPr>
            <p:cNvSpPr>
              <a:spLocks noChangeArrowheads="1"/>
            </p:cNvSpPr>
            <p:nvPr/>
          </p:nvSpPr>
          <p:spPr bwMode="auto">
            <a:xfrm>
              <a:off x="3786189" y="1985963"/>
              <a:ext cx="292100" cy="274638"/>
            </a:xfrm>
            <a:prstGeom prst="rect">
              <a:avLst/>
            </a:prstGeom>
            <a:solidFill>
              <a:srgbClr val="0AB4F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2">
              <a:extLst>
                <a:ext uri="{FF2B5EF4-FFF2-40B4-BE49-F238E27FC236}">
                  <a16:creationId xmlns:a16="http://schemas.microsoft.com/office/drawing/2014/main" id="{4F234007-6AD3-4FAA-8CAF-55EA5BF43B27}"/>
                </a:ext>
              </a:extLst>
            </p:cNvPr>
            <p:cNvSpPr>
              <a:spLocks noChangeArrowheads="1"/>
            </p:cNvSpPr>
            <p:nvPr/>
          </p:nvSpPr>
          <p:spPr bwMode="auto">
            <a:xfrm>
              <a:off x="4078289" y="1985963"/>
              <a:ext cx="117475" cy="27463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3">
              <a:extLst>
                <a:ext uri="{FF2B5EF4-FFF2-40B4-BE49-F238E27FC236}">
                  <a16:creationId xmlns:a16="http://schemas.microsoft.com/office/drawing/2014/main" id="{06009101-7E45-4B67-978B-3936AF57D613}"/>
                </a:ext>
              </a:extLst>
            </p:cNvPr>
            <p:cNvSpPr>
              <a:spLocks noChangeArrowheads="1"/>
            </p:cNvSpPr>
            <p:nvPr/>
          </p:nvSpPr>
          <p:spPr bwMode="auto">
            <a:xfrm>
              <a:off x="2687639" y="2260601"/>
              <a:ext cx="1098550" cy="7778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14">
              <a:extLst>
                <a:ext uri="{FF2B5EF4-FFF2-40B4-BE49-F238E27FC236}">
                  <a16:creationId xmlns:a16="http://schemas.microsoft.com/office/drawing/2014/main" id="{278F0361-1EBA-47BB-AD26-5AF38CF1536C}"/>
                </a:ext>
              </a:extLst>
            </p:cNvPr>
            <p:cNvSpPr>
              <a:spLocks noChangeArrowheads="1"/>
            </p:cNvSpPr>
            <p:nvPr/>
          </p:nvSpPr>
          <p:spPr bwMode="auto">
            <a:xfrm>
              <a:off x="3786189" y="2260601"/>
              <a:ext cx="292100" cy="7778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15">
              <a:extLst>
                <a:ext uri="{FF2B5EF4-FFF2-40B4-BE49-F238E27FC236}">
                  <a16:creationId xmlns:a16="http://schemas.microsoft.com/office/drawing/2014/main" id="{E537D506-8879-4609-A884-9ABE3DA6979A}"/>
                </a:ext>
              </a:extLst>
            </p:cNvPr>
            <p:cNvSpPr>
              <a:spLocks noChangeArrowheads="1"/>
            </p:cNvSpPr>
            <p:nvPr/>
          </p:nvSpPr>
          <p:spPr bwMode="auto">
            <a:xfrm>
              <a:off x="4078289" y="2260601"/>
              <a:ext cx="117475" cy="77788"/>
            </a:xfrm>
            <a:prstGeom prst="rect">
              <a:avLst/>
            </a:prstGeom>
            <a:solidFill>
              <a:srgbClr val="00468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28">
              <a:extLst>
                <a:ext uri="{FF2B5EF4-FFF2-40B4-BE49-F238E27FC236}">
                  <a16:creationId xmlns:a16="http://schemas.microsoft.com/office/drawing/2014/main" id="{64140499-E835-4FEA-8DF9-4263B4F77781}"/>
                </a:ext>
              </a:extLst>
            </p:cNvPr>
            <p:cNvSpPr>
              <a:spLocks noChangeArrowheads="1"/>
            </p:cNvSpPr>
            <p:nvPr/>
          </p:nvSpPr>
          <p:spPr bwMode="auto">
            <a:xfrm>
              <a:off x="2779714" y="1989138"/>
              <a:ext cx="4572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700" b="0" i="0" u="none" strike="noStrike" cap="none" normalizeH="0" baseline="0">
                  <a:ln>
                    <a:noFill/>
                  </a:ln>
                  <a:solidFill>
                    <a:srgbClr val="FFFFFF"/>
                  </a:solidFill>
                  <a:effectLst/>
                  <a:latin typeface="Roboto" panose="02000000000000000000" pitchFamily="2" charset="0"/>
                </a:rPr>
                <a:t>CPI</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aphicFrame>
        <p:nvGraphicFramePr>
          <p:cNvPr id="41" name="Fed Callout">
            <a:extLst>
              <a:ext uri="{FF2B5EF4-FFF2-40B4-BE49-F238E27FC236}">
                <a16:creationId xmlns:a16="http://schemas.microsoft.com/office/drawing/2014/main" id="{37BE9FE9-ADE7-4675-AF4A-1F070754055E}"/>
              </a:ext>
            </a:extLst>
          </p:cNvPr>
          <p:cNvGraphicFramePr>
            <a:graphicFrameLocks noGrp="1"/>
          </p:cNvGraphicFramePr>
          <p:nvPr>
            <p:extLst>
              <p:ext uri="{D42A27DB-BD31-4B8C-83A1-F6EECF244321}">
                <p14:modId xmlns:p14="http://schemas.microsoft.com/office/powerpoint/2010/main" val="606402257"/>
              </p:ext>
            </p:extLst>
          </p:nvPr>
        </p:nvGraphicFramePr>
        <p:xfrm>
          <a:off x="10320808" y="4028832"/>
          <a:ext cx="1284622" cy="609600"/>
        </p:xfrm>
        <a:graphic>
          <a:graphicData uri="http://schemas.openxmlformats.org/drawingml/2006/table">
            <a:tbl>
              <a:tblPr firstRow="1" bandRow="1"/>
              <a:tblGrid>
                <a:gridCol w="1284622">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28575" cap="flat" cmpd="sng" algn="ctr">
                      <a:solidFill>
                        <a:srgbClr val="00B050"/>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b="1" dirty="0">
                          <a:solidFill>
                            <a:schemeClr val="bg1"/>
                          </a:solidFill>
                        </a:rPr>
                        <a:t>Fed Target</a:t>
                      </a:r>
                    </a:p>
                  </a:txBody>
                  <a:tcPr marL="45720" marR="45720" marT="0"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r>
                        <a:rPr lang="en-US" sz="1500" dirty="0">
                          <a:solidFill>
                            <a:schemeClr val="bg1"/>
                          </a:solidFill>
                        </a:rPr>
                        <a:t>2.0% - 2.5%</a:t>
                      </a:r>
                    </a:p>
                  </a:txBody>
                  <a:tcPr marL="45720" marR="45720" marT="0"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96315295"/>
                  </a:ext>
                </a:extLst>
              </a:tr>
              <a:tr h="0">
                <a:tc>
                  <a:txBody>
                    <a:bodyPr/>
                    <a:lstStyle/>
                    <a:p>
                      <a:pPr algn="ctr"/>
                      <a:endParaRPr lang="en-US" sz="500" dirty="0">
                        <a:solidFill>
                          <a:schemeClr val="bg1"/>
                        </a:solidFill>
                      </a:endParaRPr>
                    </a:p>
                  </a:txBody>
                  <a:tcPr marL="45720" marR="45720" marT="0" marB="0" anchor="ctr">
                    <a:lnL w="28575" cap="flat" cmpd="sng" algn="ctr">
                      <a:solidFill>
                        <a:srgbClr val="00B050"/>
                      </a:solidFill>
                      <a:prstDash val="solid"/>
                      <a:round/>
                      <a:headEnd type="none" w="med" len="med"/>
                      <a:tailEnd type="none" w="med" len="med"/>
                    </a:lnL>
                    <a:lnR w="28575" cap="flat" cmpd="sng" algn="ctr">
                      <a:solidFill>
                        <a:srgbClr val="00B050"/>
                      </a:solidFill>
                      <a:prstDash val="solid"/>
                      <a:round/>
                      <a:headEnd type="none" w="med" len="med"/>
                      <a:tailEnd type="none" w="med" len="med"/>
                    </a:lnR>
                    <a:lnT w="12700" cmpd="sng">
                      <a:noFill/>
                      <a:prstDash val="solid"/>
                    </a:lnT>
                    <a:lnB w="28575"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39" name="Core PCE Callout">
            <a:extLst>
              <a:ext uri="{FF2B5EF4-FFF2-40B4-BE49-F238E27FC236}">
                <a16:creationId xmlns:a16="http://schemas.microsoft.com/office/drawing/2014/main" id="{B859A134-B01D-4C44-8AB7-66FF52FDA73A}"/>
              </a:ext>
            </a:extLst>
          </p:cNvPr>
          <p:cNvGraphicFramePr>
            <a:graphicFrameLocks noGrp="1"/>
          </p:cNvGraphicFramePr>
          <p:nvPr>
            <p:extLst>
              <p:ext uri="{D42A27DB-BD31-4B8C-83A1-F6EECF244321}">
                <p14:modId xmlns:p14="http://schemas.microsoft.com/office/powerpoint/2010/main" val="3349329093"/>
              </p:ext>
            </p:extLst>
          </p:nvPr>
        </p:nvGraphicFramePr>
        <p:xfrm>
          <a:off x="10320808" y="3376073"/>
          <a:ext cx="1025144" cy="381000"/>
        </p:xfrm>
        <a:graphic>
          <a:graphicData uri="http://schemas.openxmlformats.org/drawingml/2006/table">
            <a:tbl>
              <a:tblPr firstRow="1" bandRow="1"/>
              <a:tblGrid>
                <a:gridCol w="1025144">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FFDC73"/>
                      </a:solidFill>
                      <a:prstDash val="solid"/>
                      <a:round/>
                      <a:headEnd type="none" w="med" len="med"/>
                      <a:tailEnd type="none" w="med" len="med"/>
                    </a:lnL>
                    <a:lnR w="19050" cap="flat" cmpd="sng" algn="ctr">
                      <a:solidFill>
                        <a:srgbClr val="FFDC73"/>
                      </a:solidFill>
                      <a:prstDash val="solid"/>
                      <a:round/>
                      <a:headEnd type="none" w="med" len="med"/>
                      <a:tailEnd type="none" w="med" len="med"/>
                    </a:lnR>
                    <a:lnT w="19050" cap="flat" cmpd="sng" algn="ctr">
                      <a:solidFill>
                        <a:srgbClr val="FFDC7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4.7%</a:t>
                      </a:r>
                    </a:p>
                  </a:txBody>
                  <a:tcPr marL="45720" marR="45720" marT="0" marB="0" anchor="ctr">
                    <a:lnL w="19050" cap="flat" cmpd="sng" algn="ctr">
                      <a:solidFill>
                        <a:srgbClr val="FFDC73"/>
                      </a:solidFill>
                      <a:prstDash val="solid"/>
                      <a:round/>
                      <a:headEnd type="none" w="med" len="med"/>
                      <a:tailEnd type="none" w="med" len="med"/>
                    </a:lnL>
                    <a:lnR w="19050" cap="flat" cmpd="sng" algn="ctr">
                      <a:solidFill>
                        <a:srgbClr val="FFDC73"/>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FFDC73"/>
                      </a:solidFill>
                      <a:prstDash val="solid"/>
                      <a:round/>
                      <a:headEnd type="none" w="med" len="med"/>
                      <a:tailEnd type="none" w="med" len="med"/>
                    </a:lnL>
                    <a:lnR w="19050" cap="flat" cmpd="sng" algn="ctr">
                      <a:solidFill>
                        <a:srgbClr val="FFDC73"/>
                      </a:solidFill>
                      <a:prstDash val="solid"/>
                      <a:round/>
                      <a:headEnd type="none" w="med" len="med"/>
                      <a:tailEnd type="none" w="med" len="med"/>
                    </a:lnR>
                    <a:lnT w="12700" cmpd="sng">
                      <a:noFill/>
                      <a:prstDash val="solid"/>
                    </a:lnT>
                    <a:lnB w="19050" cap="flat" cmpd="sng" algn="ctr">
                      <a:solidFill>
                        <a:srgbClr val="FFDC73"/>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38" name="Core Callout">
            <a:extLst>
              <a:ext uri="{FF2B5EF4-FFF2-40B4-BE49-F238E27FC236}">
                <a16:creationId xmlns:a16="http://schemas.microsoft.com/office/drawing/2014/main" id="{C17F270D-32CD-4FD9-9963-20D244D4A22D}"/>
              </a:ext>
            </a:extLst>
          </p:cNvPr>
          <p:cNvGraphicFramePr>
            <a:graphicFrameLocks noGrp="1"/>
          </p:cNvGraphicFramePr>
          <p:nvPr>
            <p:extLst>
              <p:ext uri="{D42A27DB-BD31-4B8C-83A1-F6EECF244321}">
                <p14:modId xmlns:p14="http://schemas.microsoft.com/office/powerpoint/2010/main" val="3486521673"/>
              </p:ext>
            </p:extLst>
          </p:nvPr>
        </p:nvGraphicFramePr>
        <p:xfrm>
          <a:off x="10320808" y="2880082"/>
          <a:ext cx="1025144" cy="381000"/>
        </p:xfrm>
        <a:graphic>
          <a:graphicData uri="http://schemas.openxmlformats.org/drawingml/2006/table">
            <a:tbl>
              <a:tblPr firstRow="1" bandRow="1"/>
              <a:tblGrid>
                <a:gridCol w="1025144">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9050" cap="flat" cmpd="sng" algn="ctr">
                      <a:solidFill>
                        <a:srgbClr val="B3B3B3"/>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5.6%</a:t>
                      </a: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B3B3B3"/>
                      </a:solidFill>
                      <a:prstDash val="solid"/>
                      <a:round/>
                      <a:headEnd type="none" w="med" len="med"/>
                      <a:tailEnd type="none" w="med" len="med"/>
                    </a:lnL>
                    <a:lnR w="19050" cap="flat" cmpd="sng" algn="ctr">
                      <a:solidFill>
                        <a:srgbClr val="B3B3B3"/>
                      </a:solidFill>
                      <a:prstDash val="solid"/>
                      <a:round/>
                      <a:headEnd type="none" w="med" len="med"/>
                      <a:tailEnd type="none" w="med" len="med"/>
                    </a:lnR>
                    <a:lnT w="12700" cmpd="sng">
                      <a:noFill/>
                      <a:prstDash val="solid"/>
                    </a:lnT>
                    <a:lnB w="19050" cap="flat" cmpd="sng" algn="ctr">
                      <a:solidFill>
                        <a:srgbClr val="B3B3B3"/>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aphicFrame>
        <p:nvGraphicFramePr>
          <p:cNvPr id="18" name="CPI Callout">
            <a:extLst>
              <a:ext uri="{FF2B5EF4-FFF2-40B4-BE49-F238E27FC236}">
                <a16:creationId xmlns:a16="http://schemas.microsoft.com/office/drawing/2014/main" id="{0708E33C-CEAB-4357-84FA-F4B47DA5E031}"/>
              </a:ext>
            </a:extLst>
          </p:cNvPr>
          <p:cNvGraphicFramePr>
            <a:graphicFrameLocks noGrp="1"/>
          </p:cNvGraphicFramePr>
          <p:nvPr>
            <p:extLst>
              <p:ext uri="{D42A27DB-BD31-4B8C-83A1-F6EECF244321}">
                <p14:modId xmlns:p14="http://schemas.microsoft.com/office/powerpoint/2010/main" val="885269418"/>
              </p:ext>
            </p:extLst>
          </p:nvPr>
        </p:nvGraphicFramePr>
        <p:xfrm>
          <a:off x="10320808" y="2387686"/>
          <a:ext cx="1025144" cy="381000"/>
        </p:xfrm>
        <a:graphic>
          <a:graphicData uri="http://schemas.openxmlformats.org/drawingml/2006/table">
            <a:tbl>
              <a:tblPr firstRow="1" bandRow="1"/>
              <a:tblGrid>
                <a:gridCol w="1025144">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9050" cap="flat" cmpd="sng" algn="ctr">
                      <a:solidFill>
                        <a:srgbClr val="0AB4F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6.4%</a:t>
                      </a: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9050" cap="flat" cmpd="sng" algn="ctr">
                      <a:solidFill>
                        <a:srgbClr val="0AB4FA"/>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Inflation</a:t>
            </a:r>
          </a:p>
        </p:txBody>
      </p:sp>
      <p:sp>
        <p:nvSpPr>
          <p:cNvPr id="72" name="Y-Axis Label">
            <a:extLst>
              <a:ext uri="{FF2B5EF4-FFF2-40B4-BE49-F238E27FC236}">
                <a16:creationId xmlns:a16="http://schemas.microsoft.com/office/drawing/2014/main" id="{6F7A526C-174A-47E1-9B55-F86055BE57B7}"/>
              </a:ext>
            </a:extLst>
          </p:cNvPr>
          <p:cNvSpPr/>
          <p:nvPr/>
        </p:nvSpPr>
        <p:spPr>
          <a:xfrm>
            <a:off x="1108198" y="1177653"/>
            <a:ext cx="185169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Inflation Spike</a:t>
            </a:r>
          </a:p>
        </p:txBody>
      </p:sp>
      <p:graphicFrame>
        <p:nvGraphicFramePr>
          <p:cNvPr id="4" name="Table 4">
            <a:extLst>
              <a:ext uri="{FF2B5EF4-FFF2-40B4-BE49-F238E27FC236}">
                <a16:creationId xmlns:a16="http://schemas.microsoft.com/office/drawing/2014/main" id="{414857EA-2284-4B5B-8250-9770C96CDACA}"/>
              </a:ext>
            </a:extLst>
          </p:cNvPr>
          <p:cNvGraphicFramePr>
            <a:graphicFrameLocks noGrp="1"/>
          </p:cNvGraphicFramePr>
          <p:nvPr>
            <p:extLst>
              <p:ext uri="{D42A27DB-BD31-4B8C-83A1-F6EECF244321}">
                <p14:modId xmlns:p14="http://schemas.microsoft.com/office/powerpoint/2010/main" val="3365321509"/>
              </p:ext>
            </p:extLst>
          </p:nvPr>
        </p:nvGraphicFramePr>
        <p:xfrm>
          <a:off x="1108198" y="5719781"/>
          <a:ext cx="9465768" cy="370840"/>
        </p:xfrm>
        <a:graphic>
          <a:graphicData uri="http://schemas.openxmlformats.org/drawingml/2006/table">
            <a:tbl>
              <a:tblPr firstRow="1" bandRow="1"/>
              <a:tblGrid>
                <a:gridCol w="1051752">
                  <a:extLst>
                    <a:ext uri="{9D8B030D-6E8A-4147-A177-3AD203B41FA5}">
                      <a16:colId xmlns:a16="http://schemas.microsoft.com/office/drawing/2014/main" val="1300489450"/>
                    </a:ext>
                  </a:extLst>
                </a:gridCol>
                <a:gridCol w="1051752">
                  <a:extLst>
                    <a:ext uri="{9D8B030D-6E8A-4147-A177-3AD203B41FA5}">
                      <a16:colId xmlns:a16="http://schemas.microsoft.com/office/drawing/2014/main" val="3351063526"/>
                    </a:ext>
                  </a:extLst>
                </a:gridCol>
                <a:gridCol w="1051752">
                  <a:extLst>
                    <a:ext uri="{9D8B030D-6E8A-4147-A177-3AD203B41FA5}">
                      <a16:colId xmlns:a16="http://schemas.microsoft.com/office/drawing/2014/main" val="1211179504"/>
                    </a:ext>
                  </a:extLst>
                </a:gridCol>
                <a:gridCol w="1051752">
                  <a:extLst>
                    <a:ext uri="{9D8B030D-6E8A-4147-A177-3AD203B41FA5}">
                      <a16:colId xmlns:a16="http://schemas.microsoft.com/office/drawing/2014/main" val="4022340653"/>
                    </a:ext>
                  </a:extLst>
                </a:gridCol>
                <a:gridCol w="1051752">
                  <a:extLst>
                    <a:ext uri="{9D8B030D-6E8A-4147-A177-3AD203B41FA5}">
                      <a16:colId xmlns:a16="http://schemas.microsoft.com/office/drawing/2014/main" val="3760013776"/>
                    </a:ext>
                  </a:extLst>
                </a:gridCol>
                <a:gridCol w="1051752">
                  <a:extLst>
                    <a:ext uri="{9D8B030D-6E8A-4147-A177-3AD203B41FA5}">
                      <a16:colId xmlns:a16="http://schemas.microsoft.com/office/drawing/2014/main" val="1912767517"/>
                    </a:ext>
                  </a:extLst>
                </a:gridCol>
                <a:gridCol w="1051752">
                  <a:extLst>
                    <a:ext uri="{9D8B030D-6E8A-4147-A177-3AD203B41FA5}">
                      <a16:colId xmlns:a16="http://schemas.microsoft.com/office/drawing/2014/main" val="650655570"/>
                    </a:ext>
                  </a:extLst>
                </a:gridCol>
                <a:gridCol w="1051752">
                  <a:extLst>
                    <a:ext uri="{9D8B030D-6E8A-4147-A177-3AD203B41FA5}">
                      <a16:colId xmlns:a16="http://schemas.microsoft.com/office/drawing/2014/main" val="2180116275"/>
                    </a:ext>
                  </a:extLst>
                </a:gridCol>
                <a:gridCol w="1051752">
                  <a:extLst>
                    <a:ext uri="{9D8B030D-6E8A-4147-A177-3AD203B41FA5}">
                      <a16:colId xmlns:a16="http://schemas.microsoft.com/office/drawing/2014/main" val="2024672422"/>
                    </a:ext>
                  </a:extLst>
                </a:gridCol>
              </a:tblGrid>
              <a:tr h="370840">
                <a:tc>
                  <a:txBody>
                    <a:bodyPr/>
                    <a:lstStyle/>
                    <a:p>
                      <a:r>
                        <a:rPr lang="en-US" sz="1500" dirty="0">
                          <a:solidFill>
                            <a:schemeClr val="bg1"/>
                          </a:solidFill>
                        </a:rPr>
                        <a:t>Dec ’14</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r>
                        <a:rPr lang="en-US" sz="1500" dirty="0">
                          <a:solidFill>
                            <a:schemeClr val="bg1"/>
                          </a:solidFill>
                        </a:rPr>
                        <a:t>Dec ’15</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’16</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’17</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’18</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’19</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’20</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’21</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dirty="0">
                          <a:solidFill>
                            <a:schemeClr val="bg1"/>
                          </a:solidFill>
                        </a:rPr>
                        <a:t>Dec ’22</a:t>
                      </a:r>
                    </a:p>
                  </a:txBody>
                  <a:tcP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461678926"/>
                  </a:ext>
                </a:extLst>
              </a:tr>
            </a:tbl>
          </a:graphicData>
        </a:graphic>
      </p:graphicFrame>
    </p:spTree>
    <p:extLst>
      <p:ext uri="{BB962C8B-B14F-4D97-AF65-F5344CB8AC3E}">
        <p14:creationId xmlns:p14="http://schemas.microsoft.com/office/powerpoint/2010/main" val="148924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6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6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6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wipe(down)">
                                      <p:cBhvr>
                                        <p:cTn id="16" dur="600"/>
                                        <p:tgtEl>
                                          <p:spTgt spid="70"/>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600"/>
                                        <p:tgtEl>
                                          <p:spTgt spid="1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600"/>
                                        <p:tgtEl>
                                          <p:spTgt spid="1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childTnLst>
                                </p:cTn>
                              </p:par>
                              <p:par>
                                <p:cTn id="26" presetID="22" presetClass="entr" presetSubtype="8"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wipe(left)">
                                      <p:cBhvr>
                                        <p:cTn id="28" dur="500"/>
                                        <p:tgtEl>
                                          <p:spTgt spid="4"/>
                                        </p:tgtEl>
                                      </p:cBhvr>
                                    </p:animEffect>
                                  </p:childTnLst>
                                </p:cTn>
                              </p:par>
                            </p:childTnLst>
                          </p:cTn>
                        </p:par>
                        <p:par>
                          <p:cTn id="29" fill="hold">
                            <p:stCondLst>
                              <p:cond delay="600"/>
                            </p:stCondLst>
                            <p:childTnLst>
                              <p:par>
                                <p:cTn id="30" presetID="10" presetClass="entr" presetSubtype="0"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600"/>
                                        <p:tgtEl>
                                          <p:spTgt spid="34"/>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wipe(left)">
                                      <p:cBhvr>
                                        <p:cTn id="35" dur="600"/>
                                        <p:tgtEl>
                                          <p:spTgt spid="51"/>
                                        </p:tgtEl>
                                      </p:cBhvr>
                                    </p:animEffect>
                                  </p:childTnLst>
                                </p:cTn>
                              </p:par>
                            </p:childTnLst>
                          </p:cTn>
                        </p:par>
                        <p:par>
                          <p:cTn id="36" fill="hold">
                            <p:stCondLst>
                              <p:cond delay="1200"/>
                            </p:stCondLst>
                            <p:childTnLst>
                              <p:par>
                                <p:cTn id="37" presetID="10" presetClass="entr" presetSubtype="0" fill="hold"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300"/>
                                        <p:tgtEl>
                                          <p:spTgt spid="18"/>
                                        </p:tgtEl>
                                      </p:cBhvr>
                                    </p:animEffect>
                                  </p:childTnLst>
                                </p:cTn>
                              </p:par>
                            </p:childTnLst>
                          </p:cTn>
                        </p:par>
                        <p:par>
                          <p:cTn id="40" fill="hold">
                            <p:stCondLst>
                              <p:cond delay="1500"/>
                            </p:stCondLst>
                            <p:childTnLst>
                              <p:par>
                                <p:cTn id="41" presetID="10" presetClass="entr" presetSubtype="0" fill="hold"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600"/>
                                        <p:tgtEl>
                                          <p:spTgt spid="26"/>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left)">
                                      <p:cBhvr>
                                        <p:cTn id="46" dur="600"/>
                                        <p:tgtEl>
                                          <p:spTgt spid="52"/>
                                        </p:tgtEl>
                                      </p:cBhvr>
                                    </p:animEffect>
                                  </p:childTnLst>
                                </p:cTn>
                              </p:par>
                            </p:childTnLst>
                          </p:cTn>
                        </p:par>
                        <p:par>
                          <p:cTn id="47" fill="hold">
                            <p:stCondLst>
                              <p:cond delay="2100"/>
                            </p:stCondLst>
                            <p:childTnLst>
                              <p:par>
                                <p:cTn id="48" presetID="10" presetClass="entr" presetSubtype="0" fill="hold"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300"/>
                                        <p:tgtEl>
                                          <p:spTgt spid="38"/>
                                        </p:tgtEl>
                                      </p:cBhvr>
                                    </p:animEffect>
                                  </p:childTnLst>
                                </p:cTn>
                              </p:par>
                            </p:childTnLst>
                          </p:cTn>
                        </p:par>
                        <p:par>
                          <p:cTn id="51" fill="hold">
                            <p:stCondLst>
                              <p:cond delay="2400"/>
                            </p:stCondLst>
                            <p:childTnLst>
                              <p:par>
                                <p:cTn id="52" presetID="22" presetClass="entr" presetSubtype="8" fill="hold" grpId="0" nodeType="after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wipe(left)">
                                      <p:cBhvr>
                                        <p:cTn id="54" dur="600"/>
                                        <p:tgtEl>
                                          <p:spTgt spid="45"/>
                                        </p:tgtEl>
                                      </p:cBhvr>
                                    </p:animEffect>
                                  </p:childTnLst>
                                </p:cTn>
                              </p:par>
                              <p:par>
                                <p:cTn id="55" presetID="10" presetClass="entr" presetSubtype="0" fill="hold"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600"/>
                                        <p:tgtEl>
                                          <p:spTgt spid="4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600"/>
                                        <p:tgtEl>
                                          <p:spTgt spid="16"/>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53"/>
                                        </p:tgtEl>
                                        <p:attrNameLst>
                                          <p:attrName>style.visibility</p:attrName>
                                        </p:attrNameLst>
                                      </p:cBhvr>
                                      <p:to>
                                        <p:strVal val="visible"/>
                                      </p:to>
                                    </p:set>
                                    <p:animEffect transition="in" filter="wipe(left)">
                                      <p:cBhvr>
                                        <p:cTn id="65" dur="600"/>
                                        <p:tgtEl>
                                          <p:spTgt spid="53"/>
                                        </p:tgtEl>
                                      </p:cBhvr>
                                    </p:animEffect>
                                  </p:childTnLst>
                                </p:cTn>
                              </p:par>
                            </p:childTnLst>
                          </p:cTn>
                        </p:par>
                        <p:par>
                          <p:cTn id="66" fill="hold">
                            <p:stCondLst>
                              <p:cond delay="600"/>
                            </p:stCondLst>
                            <p:childTnLst>
                              <p:par>
                                <p:cTn id="67" presetID="10" presetClass="entr" presetSubtype="0" fill="hold"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fade">
                                      <p:cBhvr>
                                        <p:cTn id="69" dur="3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14" grpId="0" animBg="1"/>
      <p:bldP spid="15" grpId="0" animBg="1"/>
      <p:bldP spid="35" grpId="0"/>
      <p:bldP spid="51" grpId="0" animBg="1"/>
      <p:bldP spid="52" grpId="0" animBg="1"/>
      <p:bldP spid="53" grpId="0" animBg="1"/>
      <p:bldP spid="12" grpId="0"/>
      <p:bldP spid="7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smoke, nature, clouds, spring&#10;&#10;Description automatically generated">
            <a:extLst>
              <a:ext uri="{FF2B5EF4-FFF2-40B4-BE49-F238E27FC236}">
                <a16:creationId xmlns:a16="http://schemas.microsoft.com/office/drawing/2014/main" id="{2A871991-F611-45C5-B38C-D7A09005DF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Graphic 3">
            <a:extLst>
              <a:ext uri="{FF2B5EF4-FFF2-40B4-BE49-F238E27FC236}">
                <a16:creationId xmlns:a16="http://schemas.microsoft.com/office/drawing/2014/main" id="{3799F416-3676-4255-A432-D4FCCFE77DE7}"/>
              </a:ext>
            </a:extLst>
          </p:cNvPr>
          <p:cNvPicPr>
            <a:picLocks noChangeAspect="1"/>
          </p:cNvPicPr>
          <p:nvPr/>
        </p:nvPicPr>
        <p:blipFill>
          <a:blip r:embed="rId3" cstate="screen">
            <a:extLst>
              <a:ext uri="{28A0092B-C50C-407E-A947-70E740481C1C}">
                <a14:useLocalDpi xmlns:a14="http://schemas.microsoft.com/office/drawing/2010/main" val="0"/>
              </a:ext>
            </a:extLst>
          </a:blip>
          <a:srcRect/>
          <a:stretch/>
        </p:blipFill>
        <p:spPr>
          <a:xfrm>
            <a:off x="10149840" y="353079"/>
            <a:ext cx="1434216" cy="378692"/>
          </a:xfrm>
          <a:prstGeom prst="rect">
            <a:avLst/>
          </a:prstGeom>
        </p:spPr>
      </p:pic>
      <p:sp>
        <p:nvSpPr>
          <p:cNvPr id="5" name="Source Label">
            <a:extLst>
              <a:ext uri="{FF2B5EF4-FFF2-40B4-BE49-F238E27FC236}">
                <a16:creationId xmlns:a16="http://schemas.microsoft.com/office/drawing/2014/main" id="{254CD816-EDB6-4C99-8D10-BBCA412CBD5B}"/>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lumMod val="50000"/>
                  </a:schemeClr>
                </a:solidFill>
              </a:rPr>
              <a:t>Source: BLS</a:t>
            </a:r>
          </a:p>
        </p:txBody>
      </p:sp>
      <p:sp>
        <p:nvSpPr>
          <p:cNvPr id="6" name="Main Title">
            <a:extLst>
              <a:ext uri="{FF2B5EF4-FFF2-40B4-BE49-F238E27FC236}">
                <a16:creationId xmlns:a16="http://schemas.microsoft.com/office/drawing/2014/main" id="{90AF6EBD-1400-4A62-A7FA-5308F1807ABC}"/>
              </a:ext>
            </a:extLst>
          </p:cNvPr>
          <p:cNvSpPr txBox="1">
            <a:spLocks/>
          </p:cNvSpPr>
          <p:nvPr/>
        </p:nvSpPr>
        <p:spPr>
          <a:xfrm>
            <a:off x="249115" y="285993"/>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solidFill>
                  <a:schemeClr val="accent2"/>
                </a:solidFill>
                <a:latin typeface="Roboto Black" panose="02000000000000000000" pitchFamily="2" charset="0"/>
                <a:ea typeface="Roboto Black" panose="02000000000000000000" pitchFamily="2" charset="0"/>
              </a:rPr>
              <a:t>Inflation – Transitory?</a:t>
            </a:r>
          </a:p>
        </p:txBody>
      </p:sp>
      <p:sp>
        <p:nvSpPr>
          <p:cNvPr id="7" name="Y-Axis Label">
            <a:extLst>
              <a:ext uri="{FF2B5EF4-FFF2-40B4-BE49-F238E27FC236}">
                <a16:creationId xmlns:a16="http://schemas.microsoft.com/office/drawing/2014/main" id="{6B819CB4-2860-49CC-8D23-8C43D26C29BD}"/>
              </a:ext>
            </a:extLst>
          </p:cNvPr>
          <p:cNvSpPr/>
          <p:nvPr/>
        </p:nvSpPr>
        <p:spPr>
          <a:xfrm>
            <a:off x="1165808" y="1167925"/>
            <a:ext cx="185169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accent3"/>
                </a:solidFill>
              </a:rPr>
              <a:t>Inflation Drivers</a:t>
            </a:r>
          </a:p>
        </p:txBody>
      </p:sp>
      <p:graphicFrame>
        <p:nvGraphicFramePr>
          <p:cNvPr id="8" name="Chart 7">
            <a:extLst>
              <a:ext uri="{FF2B5EF4-FFF2-40B4-BE49-F238E27FC236}">
                <a16:creationId xmlns:a16="http://schemas.microsoft.com/office/drawing/2014/main" id="{16A1BD71-49CB-45CC-9777-B3E2D6E4CDE6}"/>
              </a:ext>
            </a:extLst>
          </p:cNvPr>
          <p:cNvGraphicFramePr/>
          <p:nvPr>
            <p:extLst>
              <p:ext uri="{D42A27DB-BD31-4B8C-83A1-F6EECF244321}">
                <p14:modId xmlns:p14="http://schemas.microsoft.com/office/powerpoint/2010/main" val="1274623598"/>
              </p:ext>
            </p:extLst>
          </p:nvPr>
        </p:nvGraphicFramePr>
        <p:xfrm>
          <a:off x="653721" y="1543845"/>
          <a:ext cx="10007768" cy="4662199"/>
        </p:xfrm>
        <a:graphic>
          <a:graphicData uri="http://schemas.openxmlformats.org/drawingml/2006/chart">
            <c:chart xmlns:c="http://schemas.openxmlformats.org/drawingml/2006/chart" xmlns:r="http://schemas.openxmlformats.org/officeDocument/2006/relationships" r:id="rId4"/>
          </a:graphicData>
        </a:graphic>
      </p:graphicFrame>
      <p:sp>
        <p:nvSpPr>
          <p:cNvPr id="9" name="Right Brace 8">
            <a:extLst>
              <a:ext uri="{FF2B5EF4-FFF2-40B4-BE49-F238E27FC236}">
                <a16:creationId xmlns:a16="http://schemas.microsoft.com/office/drawing/2014/main" id="{F210FD54-2F8D-4A3D-8A4E-1AE99B099CA7}"/>
              </a:ext>
            </a:extLst>
          </p:cNvPr>
          <p:cNvSpPr/>
          <p:nvPr/>
        </p:nvSpPr>
        <p:spPr>
          <a:xfrm>
            <a:off x="10483278" y="2779928"/>
            <a:ext cx="267996" cy="1499464"/>
          </a:xfrm>
          <a:prstGeom prst="rightBrace">
            <a:avLst/>
          </a:prstGeom>
          <a:ln w="34925">
            <a:solidFill>
              <a:srgbClr val="009FD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A5A718D1-A054-4851-B3FA-F486279EAC2A}"/>
              </a:ext>
            </a:extLst>
          </p:cNvPr>
          <p:cNvSpPr/>
          <p:nvPr/>
        </p:nvSpPr>
        <p:spPr>
          <a:xfrm>
            <a:off x="10483278" y="4389272"/>
            <a:ext cx="267996" cy="524104"/>
          </a:xfrm>
          <a:prstGeom prst="rightBrace">
            <a:avLst/>
          </a:prstGeom>
          <a:ln w="34925">
            <a:solidFill>
              <a:srgbClr val="00AF3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11" name="CPI Callout">
            <a:extLst>
              <a:ext uri="{FF2B5EF4-FFF2-40B4-BE49-F238E27FC236}">
                <a16:creationId xmlns:a16="http://schemas.microsoft.com/office/drawing/2014/main" id="{452C4ED8-9727-4D3A-9BC6-5ED5B1BAE7C1}"/>
              </a:ext>
            </a:extLst>
          </p:cNvPr>
          <p:cNvGraphicFramePr>
            <a:graphicFrameLocks noGrp="1"/>
          </p:cNvGraphicFramePr>
          <p:nvPr>
            <p:extLst>
              <p:ext uri="{D42A27DB-BD31-4B8C-83A1-F6EECF244321}">
                <p14:modId xmlns:p14="http://schemas.microsoft.com/office/powerpoint/2010/main" val="3415996211"/>
              </p:ext>
            </p:extLst>
          </p:nvPr>
        </p:nvGraphicFramePr>
        <p:xfrm>
          <a:off x="10751274" y="3339160"/>
          <a:ext cx="1042416" cy="381000"/>
        </p:xfrm>
        <a:graphic>
          <a:graphicData uri="http://schemas.openxmlformats.org/drawingml/2006/table">
            <a:tbl>
              <a:tblPr firstRow="1" bandRow="1"/>
              <a:tblGrid>
                <a:gridCol w="1042416">
                  <a:extLst>
                    <a:ext uri="{9D8B030D-6E8A-4147-A177-3AD203B41FA5}">
                      <a16:colId xmlns:a16="http://schemas.microsoft.com/office/drawing/2014/main" val="3227220312"/>
                    </a:ext>
                  </a:extLst>
                </a:gridCol>
              </a:tblGrid>
              <a:tr h="0">
                <a:tc>
                  <a:txBody>
                    <a:bodyPr/>
                    <a:lstStyle/>
                    <a:p>
                      <a:pPr algn="ctr"/>
                      <a:endParaRPr lang="en-US" sz="500" dirty="0">
                        <a:solidFill>
                          <a:srgbClr val="009FDA"/>
                        </a:solidFill>
                      </a:endParaRPr>
                    </a:p>
                  </a:txBody>
                  <a:tcPr marL="45720" marR="45720" marT="0" marB="0" anchor="ctr">
                    <a:lnL w="19050" cap="flat" cmpd="sng" algn="ctr">
                      <a:solidFill>
                        <a:srgbClr val="009FDA"/>
                      </a:solidFill>
                      <a:prstDash val="solid"/>
                      <a:round/>
                      <a:headEnd type="none" w="med" len="med"/>
                      <a:tailEnd type="none" w="med" len="med"/>
                    </a:lnL>
                    <a:lnR w="19050" cap="flat" cmpd="sng" algn="ctr">
                      <a:solidFill>
                        <a:srgbClr val="009FDA"/>
                      </a:solidFill>
                      <a:prstDash val="solid"/>
                      <a:round/>
                      <a:headEnd type="none" w="med" len="med"/>
                      <a:tailEnd type="none" w="med" len="med"/>
                    </a:lnR>
                    <a:lnT w="19050" cap="flat" cmpd="sng" algn="ctr">
                      <a:solidFill>
                        <a:srgbClr val="009FD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5824241"/>
                  </a:ext>
                </a:extLst>
              </a:tr>
              <a:tr h="0">
                <a:tc>
                  <a:txBody>
                    <a:bodyPr/>
                    <a:lstStyle/>
                    <a:p>
                      <a:pPr algn="ctr"/>
                      <a:r>
                        <a:rPr lang="en-US" sz="1500" dirty="0">
                          <a:solidFill>
                            <a:srgbClr val="009FDA"/>
                          </a:solidFill>
                        </a:rPr>
                        <a:t>Sticky?</a:t>
                      </a:r>
                    </a:p>
                  </a:txBody>
                  <a:tcPr marL="45720" marR="45720" marT="0" marB="0" anchor="ctr">
                    <a:lnL w="19050" cap="flat" cmpd="sng" algn="ctr">
                      <a:solidFill>
                        <a:srgbClr val="009FDA"/>
                      </a:solidFill>
                      <a:prstDash val="solid"/>
                      <a:round/>
                      <a:headEnd type="none" w="med" len="med"/>
                      <a:tailEnd type="none" w="med" len="med"/>
                    </a:lnL>
                    <a:lnR w="19050" cap="flat" cmpd="sng" algn="ctr">
                      <a:solidFill>
                        <a:srgbClr val="009FD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7713001"/>
                  </a:ext>
                </a:extLst>
              </a:tr>
              <a:tr h="0">
                <a:tc>
                  <a:txBody>
                    <a:bodyPr/>
                    <a:lstStyle/>
                    <a:p>
                      <a:pPr algn="ctr"/>
                      <a:endParaRPr lang="en-US" sz="500" dirty="0">
                        <a:solidFill>
                          <a:srgbClr val="009FDA"/>
                        </a:solidFill>
                      </a:endParaRPr>
                    </a:p>
                  </a:txBody>
                  <a:tcPr marL="45720" marR="45720" marT="0" marB="0" anchor="ctr">
                    <a:lnL w="19050" cap="flat" cmpd="sng" algn="ctr">
                      <a:solidFill>
                        <a:srgbClr val="009FDA"/>
                      </a:solidFill>
                      <a:prstDash val="solid"/>
                      <a:round/>
                      <a:headEnd type="none" w="med" len="med"/>
                      <a:tailEnd type="none" w="med" len="med"/>
                    </a:lnL>
                    <a:lnR w="19050" cap="flat" cmpd="sng" algn="ctr">
                      <a:solidFill>
                        <a:srgbClr val="009FDA"/>
                      </a:solidFill>
                      <a:prstDash val="solid"/>
                      <a:round/>
                      <a:headEnd type="none" w="med" len="med"/>
                      <a:tailEnd type="none" w="med" len="med"/>
                    </a:lnR>
                    <a:lnT w="12700" cmpd="sng">
                      <a:noFill/>
                      <a:prstDash val="solid"/>
                    </a:lnT>
                    <a:lnB w="19050" cap="flat" cmpd="sng" algn="ctr">
                      <a:solidFill>
                        <a:srgbClr val="009FD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835009"/>
                  </a:ext>
                </a:extLst>
              </a:tr>
            </a:tbl>
          </a:graphicData>
        </a:graphic>
      </p:graphicFrame>
      <p:graphicFrame>
        <p:nvGraphicFramePr>
          <p:cNvPr id="12" name="CPI Callout">
            <a:extLst>
              <a:ext uri="{FF2B5EF4-FFF2-40B4-BE49-F238E27FC236}">
                <a16:creationId xmlns:a16="http://schemas.microsoft.com/office/drawing/2014/main" id="{ED96F38B-A84E-4175-93DA-D61F28647E2B}"/>
              </a:ext>
            </a:extLst>
          </p:cNvPr>
          <p:cNvGraphicFramePr>
            <a:graphicFrameLocks noGrp="1"/>
          </p:cNvGraphicFramePr>
          <p:nvPr>
            <p:extLst>
              <p:ext uri="{D42A27DB-BD31-4B8C-83A1-F6EECF244321}">
                <p14:modId xmlns:p14="http://schemas.microsoft.com/office/powerpoint/2010/main" val="85530103"/>
              </p:ext>
            </p:extLst>
          </p:nvPr>
        </p:nvGraphicFramePr>
        <p:xfrm>
          <a:off x="10751273" y="4457624"/>
          <a:ext cx="1042416" cy="381000"/>
        </p:xfrm>
        <a:graphic>
          <a:graphicData uri="http://schemas.openxmlformats.org/drawingml/2006/table">
            <a:tbl>
              <a:tblPr firstRow="1" bandRow="1"/>
              <a:tblGrid>
                <a:gridCol w="1042416">
                  <a:extLst>
                    <a:ext uri="{9D8B030D-6E8A-4147-A177-3AD203B41FA5}">
                      <a16:colId xmlns:a16="http://schemas.microsoft.com/office/drawing/2014/main" val="3227220312"/>
                    </a:ext>
                  </a:extLst>
                </a:gridCol>
              </a:tblGrid>
              <a:tr h="0">
                <a:tc>
                  <a:txBody>
                    <a:bodyPr/>
                    <a:lstStyle/>
                    <a:p>
                      <a:pPr algn="ctr"/>
                      <a:endParaRPr lang="en-US" sz="500" dirty="0">
                        <a:solidFill>
                          <a:srgbClr val="00AF3F"/>
                        </a:solidFill>
                      </a:endParaRPr>
                    </a:p>
                  </a:txBody>
                  <a:tcPr marL="45720" marR="45720" marT="0" marB="0" anchor="ctr">
                    <a:lnL w="19050" cap="flat" cmpd="sng" algn="ctr">
                      <a:solidFill>
                        <a:srgbClr val="00AF3F"/>
                      </a:solidFill>
                      <a:prstDash val="solid"/>
                      <a:round/>
                      <a:headEnd type="none" w="med" len="med"/>
                      <a:tailEnd type="none" w="med" len="med"/>
                    </a:lnL>
                    <a:lnR w="19050" cap="flat" cmpd="sng" algn="ctr">
                      <a:solidFill>
                        <a:srgbClr val="00AF3F"/>
                      </a:solidFill>
                      <a:prstDash val="solid"/>
                      <a:round/>
                      <a:headEnd type="none" w="med" len="med"/>
                      <a:tailEnd type="none" w="med" len="med"/>
                    </a:lnR>
                    <a:lnT w="19050" cap="flat" cmpd="sng" algn="ctr">
                      <a:solidFill>
                        <a:srgbClr val="00AF3F"/>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95824241"/>
                  </a:ext>
                </a:extLst>
              </a:tr>
              <a:tr h="0">
                <a:tc>
                  <a:txBody>
                    <a:bodyPr/>
                    <a:lstStyle/>
                    <a:p>
                      <a:pPr algn="ctr"/>
                      <a:r>
                        <a:rPr lang="en-US" sz="1500" dirty="0">
                          <a:solidFill>
                            <a:srgbClr val="00AF3F"/>
                          </a:solidFill>
                        </a:rPr>
                        <a:t>Transitory?</a:t>
                      </a:r>
                    </a:p>
                  </a:txBody>
                  <a:tcPr marL="45720" marR="45720" marT="0" marB="0" anchor="ctr">
                    <a:lnL w="19050" cap="flat" cmpd="sng" algn="ctr">
                      <a:solidFill>
                        <a:srgbClr val="00AF3F"/>
                      </a:solidFill>
                      <a:prstDash val="solid"/>
                      <a:round/>
                      <a:headEnd type="none" w="med" len="med"/>
                      <a:tailEnd type="none" w="med" len="med"/>
                    </a:lnL>
                    <a:lnR w="19050" cap="flat" cmpd="sng" algn="ctr">
                      <a:solidFill>
                        <a:srgbClr val="00AF3F"/>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47713001"/>
                  </a:ext>
                </a:extLst>
              </a:tr>
              <a:tr h="0">
                <a:tc>
                  <a:txBody>
                    <a:bodyPr/>
                    <a:lstStyle/>
                    <a:p>
                      <a:pPr algn="ctr"/>
                      <a:endParaRPr lang="en-US" sz="500" dirty="0">
                        <a:solidFill>
                          <a:srgbClr val="00AF3F"/>
                        </a:solidFill>
                      </a:endParaRPr>
                    </a:p>
                  </a:txBody>
                  <a:tcPr marL="45720" marR="45720" marT="0" marB="0" anchor="ctr">
                    <a:lnL w="19050" cap="flat" cmpd="sng" algn="ctr">
                      <a:solidFill>
                        <a:srgbClr val="00AF3F"/>
                      </a:solidFill>
                      <a:prstDash val="solid"/>
                      <a:round/>
                      <a:headEnd type="none" w="med" len="med"/>
                      <a:tailEnd type="none" w="med" len="med"/>
                    </a:lnL>
                    <a:lnR w="19050" cap="flat" cmpd="sng" algn="ctr">
                      <a:solidFill>
                        <a:srgbClr val="00AF3F"/>
                      </a:solidFill>
                      <a:prstDash val="solid"/>
                      <a:round/>
                      <a:headEnd type="none" w="med" len="med"/>
                      <a:tailEnd type="none" w="med" len="med"/>
                    </a:lnR>
                    <a:lnT w="12700" cmpd="sng">
                      <a:noFill/>
                      <a:prstDash val="solid"/>
                    </a:lnT>
                    <a:lnB w="19050" cap="flat" cmpd="sng" algn="ctr">
                      <a:solidFill>
                        <a:srgbClr val="00AF3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10835009"/>
                  </a:ext>
                </a:extLst>
              </a:tr>
            </a:tbl>
          </a:graphicData>
        </a:graphic>
      </p:graphicFrame>
      <p:sp>
        <p:nvSpPr>
          <p:cNvPr id="13" name="Y-Axis Label">
            <a:extLst>
              <a:ext uri="{FF2B5EF4-FFF2-40B4-BE49-F238E27FC236}">
                <a16:creationId xmlns:a16="http://schemas.microsoft.com/office/drawing/2014/main" id="{A75A3FDA-210D-4237-B652-8ABAE3A06202}"/>
              </a:ext>
            </a:extLst>
          </p:cNvPr>
          <p:cNvSpPr/>
          <p:nvPr/>
        </p:nvSpPr>
        <p:spPr>
          <a:xfrm rot="16200000">
            <a:off x="-1519973" y="3532200"/>
            <a:ext cx="407512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solidFill>
                  <a:schemeClr val="accent2"/>
                </a:solidFill>
              </a:rPr>
              <a:t>Contribution to YoY Change in CPI (%)</a:t>
            </a:r>
          </a:p>
        </p:txBody>
      </p:sp>
      <p:sp>
        <p:nvSpPr>
          <p:cNvPr id="14" name="Y-Axis Label">
            <a:extLst>
              <a:ext uri="{FF2B5EF4-FFF2-40B4-BE49-F238E27FC236}">
                <a16:creationId xmlns:a16="http://schemas.microsoft.com/office/drawing/2014/main" id="{EC6FCF25-A5AE-4B8D-8B54-4EA0FE29F329}"/>
              </a:ext>
            </a:extLst>
          </p:cNvPr>
          <p:cNvSpPr/>
          <p:nvPr/>
        </p:nvSpPr>
        <p:spPr>
          <a:xfrm>
            <a:off x="9982096" y="2378134"/>
            <a:ext cx="638990"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solidFill>
                  <a:srgbClr val="0070C0"/>
                </a:solidFill>
              </a:rPr>
              <a:t>6.5%</a:t>
            </a:r>
          </a:p>
        </p:txBody>
      </p:sp>
      <p:cxnSp>
        <p:nvCxnSpPr>
          <p:cNvPr id="15" name="Arrow 3">
            <a:extLst>
              <a:ext uri="{FF2B5EF4-FFF2-40B4-BE49-F238E27FC236}">
                <a16:creationId xmlns:a16="http://schemas.microsoft.com/office/drawing/2014/main" id="{7A2B736E-29FF-4C64-906E-3A6CBD5EE917}"/>
              </a:ext>
            </a:extLst>
          </p:cNvPr>
          <p:cNvCxnSpPr>
            <a:cxnSpLocks/>
          </p:cNvCxnSpPr>
          <p:nvPr/>
        </p:nvCxnSpPr>
        <p:spPr>
          <a:xfrm flipV="1">
            <a:off x="8552987" y="4990289"/>
            <a:ext cx="1596853" cy="323866"/>
          </a:xfrm>
          <a:prstGeom prst="straightConnector1">
            <a:avLst/>
          </a:prstGeom>
          <a:ln w="762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787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p:stCondLst>
                              <p:cond delay="1500"/>
                            </p:stCondLst>
                            <p:childTnLst>
                              <p:par>
                                <p:cTn id="35" presetID="10" presetClass="entr" presetSubtype="0" fill="hold"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Graphic spid="8" grpId="0">
        <p:bldAsOne/>
      </p:bldGraphic>
      <p:bldP spid="9" grpId="0" animBg="1"/>
      <p:bldP spid="10" grpId="0" animBg="1"/>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Recessions">
            <a:extLst>
              <a:ext uri="{FF2B5EF4-FFF2-40B4-BE49-F238E27FC236}">
                <a16:creationId xmlns:a16="http://schemas.microsoft.com/office/drawing/2014/main" id="{EBEC86F7-A857-4C27-83CE-E2A379E4BA76}"/>
              </a:ext>
            </a:extLst>
          </p:cNvPr>
          <p:cNvGrpSpPr/>
          <p:nvPr/>
        </p:nvGrpSpPr>
        <p:grpSpPr>
          <a:xfrm>
            <a:off x="2017713" y="1846263"/>
            <a:ext cx="7161213" cy="3844925"/>
            <a:chOff x="2017713" y="1846263"/>
            <a:chExt cx="7161213" cy="3844925"/>
          </a:xfrm>
        </p:grpSpPr>
        <p:sp>
          <p:nvSpPr>
            <p:cNvPr id="17" name="Recession 2">
              <a:extLst>
                <a:ext uri="{FF2B5EF4-FFF2-40B4-BE49-F238E27FC236}">
                  <a16:creationId xmlns:a16="http://schemas.microsoft.com/office/drawing/2014/main" id="{8E49EF86-6ABA-41C1-8F9B-942F8305DE3C}"/>
                </a:ext>
              </a:extLst>
            </p:cNvPr>
            <p:cNvSpPr>
              <a:spLocks noChangeArrowheads="1"/>
            </p:cNvSpPr>
            <p:nvPr/>
          </p:nvSpPr>
          <p:spPr bwMode="auto">
            <a:xfrm>
              <a:off x="9085263" y="1846263"/>
              <a:ext cx="93663" cy="3844925"/>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Recession 1">
              <a:extLst>
                <a:ext uri="{FF2B5EF4-FFF2-40B4-BE49-F238E27FC236}">
                  <a16:creationId xmlns:a16="http://schemas.microsoft.com/office/drawing/2014/main" id="{4A169DDB-073D-4B0F-89AE-32700A898A24}"/>
                </a:ext>
              </a:extLst>
            </p:cNvPr>
            <p:cNvSpPr>
              <a:spLocks noChangeArrowheads="1"/>
            </p:cNvSpPr>
            <p:nvPr/>
          </p:nvSpPr>
          <p:spPr bwMode="auto">
            <a:xfrm>
              <a:off x="2017713" y="1846263"/>
              <a:ext cx="1060450" cy="3844925"/>
            </a:xfrm>
            <a:prstGeom prst="rect">
              <a:avLst/>
            </a:prstGeom>
            <a:solidFill>
              <a:srgbClr val="B3B3B3">
                <a:alpha val="40000"/>
              </a:srgb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Energy Cycle – Historically Boom/Bust</a:t>
            </a:r>
          </a:p>
        </p:txBody>
      </p:sp>
      <p:sp>
        <p:nvSpPr>
          <p:cNvPr id="72" name="Subtitle">
            <a:extLst>
              <a:ext uri="{FF2B5EF4-FFF2-40B4-BE49-F238E27FC236}">
                <a16:creationId xmlns:a16="http://schemas.microsoft.com/office/drawing/2014/main" id="{985296FE-F477-457B-88F7-21DA5A089874}"/>
              </a:ext>
            </a:extLst>
          </p:cNvPr>
          <p:cNvSpPr/>
          <p:nvPr/>
        </p:nvSpPr>
        <p:spPr>
          <a:xfrm>
            <a:off x="1215577" y="1287727"/>
            <a:ext cx="3261898"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t>WTI Crude – Price per Barrel</a:t>
            </a:r>
          </a:p>
        </p:txBody>
      </p:sp>
      <p:sp>
        <p:nvSpPr>
          <p:cNvPr id="11" name="Y-Axis Label">
            <a:extLst>
              <a:ext uri="{FF2B5EF4-FFF2-40B4-BE49-F238E27FC236}">
                <a16:creationId xmlns:a16="http://schemas.microsoft.com/office/drawing/2014/main" id="{5DF8BEEA-CC90-4394-BB78-B6175ED8AA39}"/>
              </a:ext>
            </a:extLst>
          </p:cNvPr>
          <p:cNvSpPr/>
          <p:nvPr/>
        </p:nvSpPr>
        <p:spPr>
          <a:xfrm rot="16200000">
            <a:off x="-1484794" y="3745264"/>
            <a:ext cx="4075125"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dirty="0"/>
              <a:t>WTI (NYM $/bbl)</a:t>
            </a:r>
          </a:p>
        </p:txBody>
      </p:sp>
      <p:graphicFrame>
        <p:nvGraphicFramePr>
          <p:cNvPr id="12" name="CPI Callout">
            <a:extLst>
              <a:ext uri="{FF2B5EF4-FFF2-40B4-BE49-F238E27FC236}">
                <a16:creationId xmlns:a16="http://schemas.microsoft.com/office/drawing/2014/main" id="{7D82FBE1-D3B9-48C1-827A-FC634641642B}"/>
              </a:ext>
            </a:extLst>
          </p:cNvPr>
          <p:cNvGraphicFramePr>
            <a:graphicFrameLocks noGrp="1"/>
          </p:cNvGraphicFramePr>
          <p:nvPr/>
        </p:nvGraphicFramePr>
        <p:xfrm>
          <a:off x="10936895" y="3309023"/>
          <a:ext cx="731520" cy="381000"/>
        </p:xfrm>
        <a:graphic>
          <a:graphicData uri="http://schemas.openxmlformats.org/drawingml/2006/table">
            <a:tbl>
              <a:tblPr firstRow="1" bandRow="1"/>
              <a:tblGrid>
                <a:gridCol w="731520">
                  <a:extLst>
                    <a:ext uri="{9D8B030D-6E8A-4147-A177-3AD203B41FA5}">
                      <a16:colId xmlns:a16="http://schemas.microsoft.com/office/drawing/2014/main" val="3227220312"/>
                    </a:ext>
                  </a:extLst>
                </a:gridCol>
              </a:tblGrid>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9050" cap="flat" cmpd="sng" algn="ctr">
                      <a:solidFill>
                        <a:srgbClr val="0AB4FA"/>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595824241"/>
                  </a:ext>
                </a:extLst>
              </a:tr>
              <a:tr h="0">
                <a:tc>
                  <a:txBody>
                    <a:bodyPr/>
                    <a:lstStyle/>
                    <a:p>
                      <a:pPr algn="ctr"/>
                      <a:r>
                        <a:rPr lang="en-US" sz="1500" dirty="0">
                          <a:solidFill>
                            <a:schemeClr val="bg1"/>
                          </a:solidFill>
                        </a:rPr>
                        <a:t>$80.26</a:t>
                      </a: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2700" cmpd="sng">
                      <a:noFill/>
                      <a:prstDash val="soli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1547713001"/>
                  </a:ext>
                </a:extLst>
              </a:tr>
              <a:tr h="0">
                <a:tc>
                  <a:txBody>
                    <a:bodyPr/>
                    <a:lstStyle/>
                    <a:p>
                      <a:pPr algn="ctr"/>
                      <a:endParaRPr lang="en-US" sz="500" dirty="0">
                        <a:solidFill>
                          <a:schemeClr val="bg1"/>
                        </a:solidFill>
                      </a:endParaRPr>
                    </a:p>
                  </a:txBody>
                  <a:tcPr marL="45720" marR="45720" marT="0" marB="0" anchor="ctr">
                    <a:lnL w="19050" cap="flat" cmpd="sng" algn="ctr">
                      <a:solidFill>
                        <a:srgbClr val="0AB4FA"/>
                      </a:solidFill>
                      <a:prstDash val="solid"/>
                      <a:round/>
                      <a:headEnd type="none" w="med" len="med"/>
                      <a:tailEnd type="none" w="med" len="med"/>
                    </a:lnL>
                    <a:lnR w="19050" cap="flat" cmpd="sng" algn="ctr">
                      <a:solidFill>
                        <a:srgbClr val="0AB4FA"/>
                      </a:solidFill>
                      <a:prstDash val="solid"/>
                      <a:round/>
                      <a:headEnd type="none" w="med" len="med"/>
                      <a:tailEnd type="none" w="med" len="med"/>
                    </a:lnR>
                    <a:lnT w="12700" cmpd="sng">
                      <a:noFill/>
                      <a:prstDash val="solid"/>
                    </a:lnT>
                    <a:lnB w="19050" cap="flat" cmpd="sng" algn="ctr">
                      <a:solidFill>
                        <a:srgbClr val="0AB4FA"/>
                      </a:solidFill>
                      <a:prstDash val="solid"/>
                      <a:round/>
                      <a:headEnd type="none" w="med" len="med"/>
                      <a:tailEnd type="none" w="med" len="med"/>
                    </a:lnB>
                    <a:lnTlToBr w="12700" cmpd="sng">
                      <a:noFill/>
                      <a:prstDash val="solid"/>
                    </a:lnTlToBr>
                    <a:lnBlToTr w="12700" cmpd="sng">
                      <a:noFill/>
                      <a:prstDash val="solid"/>
                    </a:lnBlToTr>
                    <a:solidFill>
                      <a:srgbClr val="004682"/>
                    </a:solidFill>
                  </a:tcPr>
                </a:tc>
                <a:extLst>
                  <a:ext uri="{0D108BD9-81ED-4DB2-BD59-A6C34878D82A}">
                    <a16:rowId xmlns:a16="http://schemas.microsoft.com/office/drawing/2014/main" val="3910835009"/>
                  </a:ext>
                </a:extLst>
              </a:tr>
            </a:tbl>
          </a:graphicData>
        </a:graphic>
      </p:graphicFrame>
      <p:grpSp>
        <p:nvGrpSpPr>
          <p:cNvPr id="46" name="Gridlines">
            <a:extLst>
              <a:ext uri="{FF2B5EF4-FFF2-40B4-BE49-F238E27FC236}">
                <a16:creationId xmlns:a16="http://schemas.microsoft.com/office/drawing/2014/main" id="{965299B1-6E3A-4E78-9CED-2CBA662DC5D9}"/>
              </a:ext>
            </a:extLst>
          </p:cNvPr>
          <p:cNvGrpSpPr/>
          <p:nvPr/>
        </p:nvGrpSpPr>
        <p:grpSpPr>
          <a:xfrm>
            <a:off x="1301750" y="1843088"/>
            <a:ext cx="9464675" cy="3848100"/>
            <a:chOff x="1301750" y="1843088"/>
            <a:chExt cx="9464675" cy="3848100"/>
          </a:xfrm>
        </p:grpSpPr>
        <p:sp>
          <p:nvSpPr>
            <p:cNvPr id="24" name="Freeform 11">
              <a:extLst>
                <a:ext uri="{FF2B5EF4-FFF2-40B4-BE49-F238E27FC236}">
                  <a16:creationId xmlns:a16="http://schemas.microsoft.com/office/drawing/2014/main" id="{C82B731A-7276-4CB9-A6EF-1C1DFF50E737}"/>
                </a:ext>
              </a:extLst>
            </p:cNvPr>
            <p:cNvSpPr>
              <a:spLocks noEditPoints="1"/>
            </p:cNvSpPr>
            <p:nvPr/>
          </p:nvSpPr>
          <p:spPr bwMode="auto">
            <a:xfrm>
              <a:off x="1301750" y="1843088"/>
              <a:ext cx="9464675" cy="3206750"/>
            </a:xfrm>
            <a:custGeom>
              <a:avLst/>
              <a:gdLst>
                <a:gd name="T0" fmla="*/ 0 w 5962"/>
                <a:gd name="T1" fmla="*/ 2020 h 2020"/>
                <a:gd name="T2" fmla="*/ 5962 w 5962"/>
                <a:gd name="T3" fmla="*/ 2020 h 2020"/>
                <a:gd name="T4" fmla="*/ 0 w 5962"/>
                <a:gd name="T5" fmla="*/ 1616 h 2020"/>
                <a:gd name="T6" fmla="*/ 5962 w 5962"/>
                <a:gd name="T7" fmla="*/ 1616 h 2020"/>
                <a:gd name="T8" fmla="*/ 0 w 5962"/>
                <a:gd name="T9" fmla="*/ 1213 h 2020"/>
                <a:gd name="T10" fmla="*/ 5962 w 5962"/>
                <a:gd name="T11" fmla="*/ 1213 h 2020"/>
                <a:gd name="T12" fmla="*/ 0 w 5962"/>
                <a:gd name="T13" fmla="*/ 808 h 2020"/>
                <a:gd name="T14" fmla="*/ 5962 w 5962"/>
                <a:gd name="T15" fmla="*/ 808 h 2020"/>
                <a:gd name="T16" fmla="*/ 0 w 5962"/>
                <a:gd name="T17" fmla="*/ 404 h 2020"/>
                <a:gd name="T18" fmla="*/ 5962 w 5962"/>
                <a:gd name="T19" fmla="*/ 404 h 2020"/>
                <a:gd name="T20" fmla="*/ 0 w 5962"/>
                <a:gd name="T21" fmla="*/ 0 h 2020"/>
                <a:gd name="T22" fmla="*/ 5962 w 5962"/>
                <a:gd name="T23" fmla="*/ 0 h 20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62" h="2020">
                  <a:moveTo>
                    <a:pt x="0" y="2020"/>
                  </a:moveTo>
                  <a:lnTo>
                    <a:pt x="5962" y="2020"/>
                  </a:lnTo>
                  <a:moveTo>
                    <a:pt x="0" y="1616"/>
                  </a:moveTo>
                  <a:lnTo>
                    <a:pt x="5962" y="1616"/>
                  </a:lnTo>
                  <a:moveTo>
                    <a:pt x="0" y="1213"/>
                  </a:moveTo>
                  <a:lnTo>
                    <a:pt x="5962" y="1213"/>
                  </a:lnTo>
                  <a:moveTo>
                    <a:pt x="0" y="808"/>
                  </a:moveTo>
                  <a:lnTo>
                    <a:pt x="5962" y="808"/>
                  </a:lnTo>
                  <a:moveTo>
                    <a:pt x="0" y="404"/>
                  </a:moveTo>
                  <a:lnTo>
                    <a:pt x="5962" y="404"/>
                  </a:lnTo>
                  <a:moveTo>
                    <a:pt x="0" y="0"/>
                  </a:moveTo>
                  <a:lnTo>
                    <a:pt x="5962" y="0"/>
                  </a:lnTo>
                </a:path>
              </a:pathLst>
            </a:custGeom>
            <a:noFill/>
            <a:ln w="19050" cap="flat">
              <a:solidFill>
                <a:srgbClr val="C3E4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Line 12">
              <a:extLst>
                <a:ext uri="{FF2B5EF4-FFF2-40B4-BE49-F238E27FC236}">
                  <a16:creationId xmlns:a16="http://schemas.microsoft.com/office/drawing/2014/main" id="{A8C46563-D3E7-4AE9-9551-CE846F564B91}"/>
                </a:ext>
              </a:extLst>
            </p:cNvPr>
            <p:cNvSpPr>
              <a:spLocks noChangeShapeType="1"/>
            </p:cNvSpPr>
            <p:nvPr/>
          </p:nvSpPr>
          <p:spPr bwMode="auto">
            <a:xfrm>
              <a:off x="1301750" y="5691188"/>
              <a:ext cx="9464675" cy="0"/>
            </a:xfrm>
            <a:prstGeom prst="line">
              <a:avLst/>
            </a:prstGeom>
            <a:noFill/>
            <a:ln w="19050" cap="flat">
              <a:solidFill>
                <a:srgbClr val="C3E4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6" name="Blue Line">
            <a:extLst>
              <a:ext uri="{FF2B5EF4-FFF2-40B4-BE49-F238E27FC236}">
                <a16:creationId xmlns:a16="http://schemas.microsoft.com/office/drawing/2014/main" id="{B85E1A9F-4282-41E8-BC41-38033334093A}"/>
              </a:ext>
            </a:extLst>
          </p:cNvPr>
          <p:cNvSpPr>
            <a:spLocks/>
          </p:cNvSpPr>
          <p:nvPr/>
        </p:nvSpPr>
        <p:spPr bwMode="auto">
          <a:xfrm>
            <a:off x="1303338" y="1963738"/>
            <a:ext cx="9461500" cy="3695700"/>
          </a:xfrm>
          <a:custGeom>
            <a:avLst/>
            <a:gdLst>
              <a:gd name="T0" fmla="*/ 94 w 5960"/>
              <a:gd name="T1" fmla="*/ 1304 h 2187"/>
              <a:gd name="T2" fmla="*/ 189 w 5960"/>
              <a:gd name="T3" fmla="*/ 1187 h 2187"/>
              <a:gd name="T4" fmla="*/ 281 w 5960"/>
              <a:gd name="T5" fmla="*/ 1032 h 2187"/>
              <a:gd name="T6" fmla="*/ 378 w 5960"/>
              <a:gd name="T7" fmla="*/ 811 h 2187"/>
              <a:gd name="T8" fmla="*/ 473 w 5960"/>
              <a:gd name="T9" fmla="*/ 557 h 2187"/>
              <a:gd name="T10" fmla="*/ 567 w 5960"/>
              <a:gd name="T11" fmla="*/ 59 h 2187"/>
              <a:gd name="T12" fmla="*/ 660 w 5960"/>
              <a:gd name="T13" fmla="*/ 949 h 2187"/>
              <a:gd name="T14" fmla="*/ 757 w 5960"/>
              <a:gd name="T15" fmla="*/ 1741 h 2187"/>
              <a:gd name="T16" fmla="*/ 851 w 5960"/>
              <a:gd name="T17" fmla="*/ 1552 h 2187"/>
              <a:gd name="T18" fmla="*/ 945 w 5960"/>
              <a:gd name="T19" fmla="*/ 1346 h 2187"/>
              <a:gd name="T20" fmla="*/ 1038 w 5960"/>
              <a:gd name="T21" fmla="*/ 1094 h 2187"/>
              <a:gd name="T22" fmla="*/ 1136 w 5960"/>
              <a:gd name="T23" fmla="*/ 1071 h 2187"/>
              <a:gd name="T24" fmla="*/ 1230 w 5960"/>
              <a:gd name="T25" fmla="*/ 996 h 2187"/>
              <a:gd name="T26" fmla="*/ 1324 w 5960"/>
              <a:gd name="T27" fmla="*/ 1067 h 2187"/>
              <a:gd name="T28" fmla="*/ 1417 w 5960"/>
              <a:gd name="T29" fmla="*/ 1046 h 2187"/>
              <a:gd name="T30" fmla="*/ 1514 w 5960"/>
              <a:gd name="T31" fmla="*/ 928 h 2187"/>
              <a:gd name="T32" fmla="*/ 1608 w 5960"/>
              <a:gd name="T33" fmla="*/ 535 h 2187"/>
              <a:gd name="T34" fmla="*/ 1702 w 5960"/>
              <a:gd name="T35" fmla="*/ 775 h 2187"/>
              <a:gd name="T36" fmla="*/ 1794 w 5960"/>
              <a:gd name="T37" fmla="*/ 891 h 2187"/>
              <a:gd name="T38" fmla="*/ 1892 w 5960"/>
              <a:gd name="T39" fmla="*/ 752 h 2187"/>
              <a:gd name="T40" fmla="*/ 1986 w 5960"/>
              <a:gd name="T41" fmla="*/ 633 h 2187"/>
              <a:gd name="T42" fmla="*/ 2080 w 5960"/>
              <a:gd name="T43" fmla="*/ 911 h 2187"/>
              <a:gd name="T44" fmla="*/ 2172 w 5960"/>
              <a:gd name="T45" fmla="*/ 954 h 2187"/>
              <a:gd name="T46" fmla="*/ 2270 w 5960"/>
              <a:gd name="T47" fmla="*/ 794 h 2187"/>
              <a:gd name="T48" fmla="*/ 2364 w 5960"/>
              <a:gd name="T49" fmla="*/ 803 h 2187"/>
              <a:gd name="T50" fmla="*/ 2458 w 5960"/>
              <a:gd name="T51" fmla="*/ 661 h 2187"/>
              <a:gd name="T52" fmla="*/ 2552 w 5960"/>
              <a:gd name="T53" fmla="*/ 816 h 2187"/>
              <a:gd name="T54" fmla="*/ 2649 w 5960"/>
              <a:gd name="T55" fmla="*/ 731 h 2187"/>
              <a:gd name="T56" fmla="*/ 2743 w 5960"/>
              <a:gd name="T57" fmla="*/ 705 h 2187"/>
              <a:gd name="T58" fmla="*/ 2837 w 5960"/>
              <a:gd name="T59" fmla="*/ 771 h 2187"/>
              <a:gd name="T60" fmla="*/ 2930 w 5960"/>
              <a:gd name="T61" fmla="*/ 1101 h 2187"/>
              <a:gd name="T62" fmla="*/ 3029 w 5960"/>
              <a:gd name="T63" fmla="*/ 1483 h 2187"/>
              <a:gd name="T64" fmla="*/ 3122 w 5960"/>
              <a:gd name="T65" fmla="*/ 1423 h 2187"/>
              <a:gd name="T66" fmla="*/ 3215 w 5960"/>
              <a:gd name="T67" fmla="*/ 1689 h 2187"/>
              <a:gd name="T68" fmla="*/ 3308 w 5960"/>
              <a:gd name="T69" fmla="*/ 1690 h 2187"/>
              <a:gd name="T70" fmla="*/ 3407 w 5960"/>
              <a:gd name="T71" fmla="*/ 1834 h 2187"/>
              <a:gd name="T72" fmla="*/ 3500 w 5960"/>
              <a:gd name="T73" fmla="*/ 1563 h 2187"/>
              <a:gd name="T74" fmla="*/ 3594 w 5960"/>
              <a:gd name="T75" fmla="*/ 1593 h 2187"/>
              <a:gd name="T76" fmla="*/ 3686 w 5960"/>
              <a:gd name="T77" fmla="*/ 1573 h 2187"/>
              <a:gd name="T78" fmla="*/ 3785 w 5960"/>
              <a:gd name="T79" fmla="*/ 1476 h 2187"/>
              <a:gd name="T80" fmla="*/ 3879 w 5960"/>
              <a:gd name="T81" fmla="*/ 1568 h 2187"/>
              <a:gd name="T82" fmla="*/ 3973 w 5960"/>
              <a:gd name="T83" fmla="*/ 1605 h 2187"/>
              <a:gd name="T84" fmla="*/ 4067 w 5960"/>
              <a:gd name="T85" fmla="*/ 1421 h 2187"/>
              <a:gd name="T86" fmla="*/ 4165 w 5960"/>
              <a:gd name="T87" fmla="*/ 1336 h 2187"/>
              <a:gd name="T88" fmla="*/ 4258 w 5960"/>
              <a:gd name="T89" fmla="*/ 1303 h 2187"/>
              <a:gd name="T90" fmla="*/ 4352 w 5960"/>
              <a:gd name="T91" fmla="*/ 1253 h 2187"/>
              <a:gd name="T92" fmla="*/ 4445 w 5960"/>
              <a:gd name="T93" fmla="*/ 1516 h 2187"/>
              <a:gd name="T94" fmla="*/ 4543 w 5960"/>
              <a:gd name="T95" fmla="*/ 1429 h 2187"/>
              <a:gd name="T96" fmla="*/ 4637 w 5960"/>
              <a:gd name="T97" fmla="*/ 1522 h 2187"/>
              <a:gd name="T98" fmla="*/ 4730 w 5960"/>
              <a:gd name="T99" fmla="*/ 1458 h 2187"/>
              <a:gd name="T100" fmla="*/ 4823 w 5960"/>
              <a:gd name="T101" fmla="*/ 1392 h 2187"/>
              <a:gd name="T102" fmla="*/ 4921 w 5960"/>
              <a:gd name="T103" fmla="*/ 1912 h 2187"/>
              <a:gd name="T104" fmla="*/ 5016 w 5960"/>
              <a:gd name="T105" fmla="*/ 1720 h 2187"/>
              <a:gd name="T106" fmla="*/ 5110 w 5960"/>
              <a:gd name="T107" fmla="*/ 1684 h 2187"/>
              <a:gd name="T108" fmla="*/ 5202 w 5960"/>
              <a:gd name="T109" fmla="*/ 1555 h 2187"/>
              <a:gd name="T110" fmla="*/ 5300 w 5960"/>
              <a:gd name="T111" fmla="*/ 1359 h 2187"/>
              <a:gd name="T112" fmla="*/ 5394 w 5960"/>
              <a:gd name="T113" fmla="*/ 1167 h 2187"/>
              <a:gd name="T114" fmla="*/ 5488 w 5960"/>
              <a:gd name="T115" fmla="*/ 1163 h 2187"/>
              <a:gd name="T116" fmla="*/ 5581 w 5960"/>
              <a:gd name="T117" fmla="*/ 1156 h 2187"/>
              <a:gd name="T118" fmla="*/ 5678 w 5960"/>
              <a:gd name="T119" fmla="*/ 635 h 2187"/>
              <a:gd name="T120" fmla="*/ 5772 w 5960"/>
              <a:gd name="T121" fmla="*/ 574 h 2187"/>
              <a:gd name="T122" fmla="*/ 5866 w 5960"/>
              <a:gd name="T123" fmla="*/ 1036 h 2187"/>
              <a:gd name="T124" fmla="*/ 5960 w 5960"/>
              <a:gd name="T125" fmla="*/ 1051 h 2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60" h="2187">
                <a:moveTo>
                  <a:pt x="0" y="1361"/>
                </a:moveTo>
                <a:lnTo>
                  <a:pt x="1" y="1405"/>
                </a:lnTo>
                <a:lnTo>
                  <a:pt x="2" y="1450"/>
                </a:lnTo>
                <a:lnTo>
                  <a:pt x="3" y="1438"/>
                </a:lnTo>
                <a:lnTo>
                  <a:pt x="7" y="1442"/>
                </a:lnTo>
                <a:lnTo>
                  <a:pt x="8" y="1450"/>
                </a:lnTo>
                <a:lnTo>
                  <a:pt x="9" y="1476"/>
                </a:lnTo>
                <a:lnTo>
                  <a:pt x="10" y="1510"/>
                </a:lnTo>
                <a:lnTo>
                  <a:pt x="11" y="1492"/>
                </a:lnTo>
                <a:lnTo>
                  <a:pt x="15" y="1521"/>
                </a:lnTo>
                <a:lnTo>
                  <a:pt x="16" y="1504"/>
                </a:lnTo>
                <a:lnTo>
                  <a:pt x="17" y="1532"/>
                </a:lnTo>
                <a:lnTo>
                  <a:pt x="18" y="1508"/>
                </a:lnTo>
                <a:lnTo>
                  <a:pt x="21" y="1522"/>
                </a:lnTo>
                <a:lnTo>
                  <a:pt x="22" y="1459"/>
                </a:lnTo>
                <a:lnTo>
                  <a:pt x="24" y="1453"/>
                </a:lnTo>
                <a:lnTo>
                  <a:pt x="24" y="1472"/>
                </a:lnTo>
                <a:lnTo>
                  <a:pt x="25" y="1452"/>
                </a:lnTo>
                <a:lnTo>
                  <a:pt x="28" y="1476"/>
                </a:lnTo>
                <a:lnTo>
                  <a:pt x="29" y="1428"/>
                </a:lnTo>
                <a:lnTo>
                  <a:pt x="30" y="1408"/>
                </a:lnTo>
                <a:lnTo>
                  <a:pt x="31" y="1423"/>
                </a:lnTo>
                <a:lnTo>
                  <a:pt x="32" y="1395"/>
                </a:lnTo>
                <a:lnTo>
                  <a:pt x="35" y="1399"/>
                </a:lnTo>
                <a:lnTo>
                  <a:pt x="36" y="1397"/>
                </a:lnTo>
                <a:lnTo>
                  <a:pt x="37" y="1416"/>
                </a:lnTo>
                <a:lnTo>
                  <a:pt x="38" y="1383"/>
                </a:lnTo>
                <a:lnTo>
                  <a:pt x="40" y="1380"/>
                </a:lnTo>
                <a:lnTo>
                  <a:pt x="43" y="1414"/>
                </a:lnTo>
                <a:lnTo>
                  <a:pt x="44" y="1394"/>
                </a:lnTo>
                <a:lnTo>
                  <a:pt x="45" y="1411"/>
                </a:lnTo>
                <a:lnTo>
                  <a:pt x="46" y="1411"/>
                </a:lnTo>
                <a:lnTo>
                  <a:pt x="47" y="1388"/>
                </a:lnTo>
                <a:lnTo>
                  <a:pt x="50" y="1410"/>
                </a:lnTo>
                <a:lnTo>
                  <a:pt x="51" y="1378"/>
                </a:lnTo>
                <a:lnTo>
                  <a:pt x="52" y="1363"/>
                </a:lnTo>
                <a:lnTo>
                  <a:pt x="53" y="1360"/>
                </a:lnTo>
                <a:lnTo>
                  <a:pt x="57" y="1356"/>
                </a:lnTo>
                <a:lnTo>
                  <a:pt x="58" y="1356"/>
                </a:lnTo>
                <a:lnTo>
                  <a:pt x="59" y="1350"/>
                </a:lnTo>
                <a:lnTo>
                  <a:pt x="60" y="1346"/>
                </a:lnTo>
                <a:lnTo>
                  <a:pt x="61" y="1353"/>
                </a:lnTo>
                <a:lnTo>
                  <a:pt x="64" y="1378"/>
                </a:lnTo>
                <a:lnTo>
                  <a:pt x="65" y="1368"/>
                </a:lnTo>
                <a:lnTo>
                  <a:pt x="66" y="1349"/>
                </a:lnTo>
                <a:lnTo>
                  <a:pt x="67" y="1353"/>
                </a:lnTo>
                <a:lnTo>
                  <a:pt x="68" y="1378"/>
                </a:lnTo>
                <a:lnTo>
                  <a:pt x="71" y="1396"/>
                </a:lnTo>
                <a:lnTo>
                  <a:pt x="72" y="1412"/>
                </a:lnTo>
                <a:lnTo>
                  <a:pt x="73" y="1408"/>
                </a:lnTo>
                <a:lnTo>
                  <a:pt x="74" y="1418"/>
                </a:lnTo>
                <a:lnTo>
                  <a:pt x="75" y="1426"/>
                </a:lnTo>
                <a:lnTo>
                  <a:pt x="78" y="1434"/>
                </a:lnTo>
                <a:lnTo>
                  <a:pt x="79" y="1431"/>
                </a:lnTo>
                <a:lnTo>
                  <a:pt x="80" y="1385"/>
                </a:lnTo>
                <a:lnTo>
                  <a:pt x="81" y="1352"/>
                </a:lnTo>
                <a:lnTo>
                  <a:pt x="82" y="1342"/>
                </a:lnTo>
                <a:lnTo>
                  <a:pt x="85" y="1332"/>
                </a:lnTo>
                <a:lnTo>
                  <a:pt x="86" y="1332"/>
                </a:lnTo>
                <a:lnTo>
                  <a:pt x="87" y="1312"/>
                </a:lnTo>
                <a:lnTo>
                  <a:pt x="89" y="1282"/>
                </a:lnTo>
                <a:lnTo>
                  <a:pt x="90" y="1284"/>
                </a:lnTo>
                <a:lnTo>
                  <a:pt x="93" y="1283"/>
                </a:lnTo>
                <a:lnTo>
                  <a:pt x="94" y="1304"/>
                </a:lnTo>
                <a:lnTo>
                  <a:pt x="95" y="1308"/>
                </a:lnTo>
                <a:lnTo>
                  <a:pt x="96" y="1309"/>
                </a:lnTo>
                <a:lnTo>
                  <a:pt x="99" y="1355"/>
                </a:lnTo>
                <a:lnTo>
                  <a:pt x="100" y="1348"/>
                </a:lnTo>
                <a:lnTo>
                  <a:pt x="101" y="1346"/>
                </a:lnTo>
                <a:lnTo>
                  <a:pt x="102" y="1316"/>
                </a:lnTo>
                <a:lnTo>
                  <a:pt x="103" y="1320"/>
                </a:lnTo>
                <a:lnTo>
                  <a:pt x="107" y="1320"/>
                </a:lnTo>
                <a:lnTo>
                  <a:pt x="108" y="1329"/>
                </a:lnTo>
                <a:lnTo>
                  <a:pt x="109" y="1328"/>
                </a:lnTo>
                <a:lnTo>
                  <a:pt x="110" y="1349"/>
                </a:lnTo>
                <a:lnTo>
                  <a:pt x="111" y="1324"/>
                </a:lnTo>
                <a:lnTo>
                  <a:pt x="114" y="1284"/>
                </a:lnTo>
                <a:lnTo>
                  <a:pt x="115" y="1305"/>
                </a:lnTo>
                <a:lnTo>
                  <a:pt x="116" y="1284"/>
                </a:lnTo>
                <a:lnTo>
                  <a:pt x="117" y="1297"/>
                </a:lnTo>
                <a:lnTo>
                  <a:pt x="118" y="1274"/>
                </a:lnTo>
                <a:lnTo>
                  <a:pt x="121" y="1286"/>
                </a:lnTo>
                <a:lnTo>
                  <a:pt x="122" y="1308"/>
                </a:lnTo>
                <a:lnTo>
                  <a:pt x="123" y="1319"/>
                </a:lnTo>
                <a:lnTo>
                  <a:pt x="124" y="1327"/>
                </a:lnTo>
                <a:lnTo>
                  <a:pt x="125" y="1348"/>
                </a:lnTo>
                <a:lnTo>
                  <a:pt x="128" y="1355"/>
                </a:lnTo>
                <a:lnTo>
                  <a:pt x="129" y="1342"/>
                </a:lnTo>
                <a:lnTo>
                  <a:pt x="130" y="1354"/>
                </a:lnTo>
                <a:lnTo>
                  <a:pt x="131" y="1350"/>
                </a:lnTo>
                <a:lnTo>
                  <a:pt x="132" y="1340"/>
                </a:lnTo>
                <a:lnTo>
                  <a:pt x="135" y="1339"/>
                </a:lnTo>
                <a:lnTo>
                  <a:pt x="136" y="1328"/>
                </a:lnTo>
                <a:lnTo>
                  <a:pt x="138" y="1337"/>
                </a:lnTo>
                <a:lnTo>
                  <a:pt x="139" y="1300"/>
                </a:lnTo>
                <a:lnTo>
                  <a:pt x="140" y="1299"/>
                </a:lnTo>
                <a:lnTo>
                  <a:pt x="143" y="1278"/>
                </a:lnTo>
                <a:lnTo>
                  <a:pt x="144" y="1298"/>
                </a:lnTo>
                <a:lnTo>
                  <a:pt x="144" y="1285"/>
                </a:lnTo>
                <a:lnTo>
                  <a:pt x="145" y="1311"/>
                </a:lnTo>
                <a:lnTo>
                  <a:pt x="146" y="1295"/>
                </a:lnTo>
                <a:lnTo>
                  <a:pt x="150" y="1328"/>
                </a:lnTo>
                <a:lnTo>
                  <a:pt x="151" y="1322"/>
                </a:lnTo>
                <a:lnTo>
                  <a:pt x="152" y="1314"/>
                </a:lnTo>
                <a:lnTo>
                  <a:pt x="154" y="1297"/>
                </a:lnTo>
                <a:lnTo>
                  <a:pt x="157" y="1279"/>
                </a:lnTo>
                <a:lnTo>
                  <a:pt x="158" y="1288"/>
                </a:lnTo>
                <a:lnTo>
                  <a:pt x="159" y="1283"/>
                </a:lnTo>
                <a:lnTo>
                  <a:pt x="160" y="1266"/>
                </a:lnTo>
                <a:lnTo>
                  <a:pt x="161" y="1302"/>
                </a:lnTo>
                <a:lnTo>
                  <a:pt x="164" y="1283"/>
                </a:lnTo>
                <a:lnTo>
                  <a:pt x="165" y="1292"/>
                </a:lnTo>
                <a:lnTo>
                  <a:pt x="166" y="1278"/>
                </a:lnTo>
                <a:lnTo>
                  <a:pt x="167" y="1255"/>
                </a:lnTo>
                <a:lnTo>
                  <a:pt x="168" y="1249"/>
                </a:lnTo>
                <a:lnTo>
                  <a:pt x="171" y="1232"/>
                </a:lnTo>
                <a:lnTo>
                  <a:pt x="172" y="1232"/>
                </a:lnTo>
                <a:lnTo>
                  <a:pt x="173" y="1246"/>
                </a:lnTo>
                <a:lnTo>
                  <a:pt x="174" y="1239"/>
                </a:lnTo>
                <a:lnTo>
                  <a:pt x="175" y="1231"/>
                </a:lnTo>
                <a:lnTo>
                  <a:pt x="178" y="1231"/>
                </a:lnTo>
                <a:lnTo>
                  <a:pt x="179" y="1253"/>
                </a:lnTo>
                <a:lnTo>
                  <a:pt x="180" y="1234"/>
                </a:lnTo>
                <a:lnTo>
                  <a:pt x="181" y="1224"/>
                </a:lnTo>
                <a:lnTo>
                  <a:pt x="182" y="1206"/>
                </a:lnTo>
                <a:lnTo>
                  <a:pt x="185" y="1199"/>
                </a:lnTo>
                <a:lnTo>
                  <a:pt x="187" y="1194"/>
                </a:lnTo>
                <a:lnTo>
                  <a:pt x="189" y="1187"/>
                </a:lnTo>
                <a:lnTo>
                  <a:pt x="190" y="1171"/>
                </a:lnTo>
                <a:lnTo>
                  <a:pt x="192" y="1182"/>
                </a:lnTo>
                <a:lnTo>
                  <a:pt x="193" y="1171"/>
                </a:lnTo>
                <a:lnTo>
                  <a:pt x="194" y="1176"/>
                </a:lnTo>
                <a:lnTo>
                  <a:pt x="195" y="1177"/>
                </a:lnTo>
                <a:lnTo>
                  <a:pt x="196" y="1154"/>
                </a:lnTo>
                <a:lnTo>
                  <a:pt x="199" y="1150"/>
                </a:lnTo>
                <a:lnTo>
                  <a:pt x="200" y="1152"/>
                </a:lnTo>
                <a:lnTo>
                  <a:pt x="201" y="1136"/>
                </a:lnTo>
                <a:lnTo>
                  <a:pt x="203" y="1121"/>
                </a:lnTo>
                <a:lnTo>
                  <a:pt x="204" y="1127"/>
                </a:lnTo>
                <a:lnTo>
                  <a:pt x="207" y="1138"/>
                </a:lnTo>
                <a:lnTo>
                  <a:pt x="208" y="1160"/>
                </a:lnTo>
                <a:lnTo>
                  <a:pt x="209" y="1122"/>
                </a:lnTo>
                <a:lnTo>
                  <a:pt x="210" y="1137"/>
                </a:lnTo>
                <a:lnTo>
                  <a:pt x="211" y="1104"/>
                </a:lnTo>
                <a:lnTo>
                  <a:pt x="214" y="1107"/>
                </a:lnTo>
                <a:lnTo>
                  <a:pt x="215" y="1085"/>
                </a:lnTo>
                <a:lnTo>
                  <a:pt x="216" y="1112"/>
                </a:lnTo>
                <a:lnTo>
                  <a:pt x="216" y="1106"/>
                </a:lnTo>
                <a:lnTo>
                  <a:pt x="217" y="1129"/>
                </a:lnTo>
                <a:lnTo>
                  <a:pt x="221" y="1184"/>
                </a:lnTo>
                <a:lnTo>
                  <a:pt x="222" y="1178"/>
                </a:lnTo>
                <a:lnTo>
                  <a:pt x="223" y="1183"/>
                </a:lnTo>
                <a:lnTo>
                  <a:pt x="224" y="1191"/>
                </a:lnTo>
                <a:lnTo>
                  <a:pt x="225" y="1193"/>
                </a:lnTo>
                <a:lnTo>
                  <a:pt x="228" y="1191"/>
                </a:lnTo>
                <a:lnTo>
                  <a:pt x="229" y="1179"/>
                </a:lnTo>
                <a:lnTo>
                  <a:pt x="230" y="1163"/>
                </a:lnTo>
                <a:lnTo>
                  <a:pt x="231" y="1201"/>
                </a:lnTo>
                <a:lnTo>
                  <a:pt x="232" y="1185"/>
                </a:lnTo>
                <a:lnTo>
                  <a:pt x="236" y="1199"/>
                </a:lnTo>
                <a:lnTo>
                  <a:pt x="237" y="1226"/>
                </a:lnTo>
                <a:lnTo>
                  <a:pt x="238" y="1229"/>
                </a:lnTo>
                <a:lnTo>
                  <a:pt x="239" y="1220"/>
                </a:lnTo>
                <a:lnTo>
                  <a:pt x="240" y="1199"/>
                </a:lnTo>
                <a:lnTo>
                  <a:pt x="242" y="1186"/>
                </a:lnTo>
                <a:lnTo>
                  <a:pt x="243" y="1189"/>
                </a:lnTo>
                <a:lnTo>
                  <a:pt x="244" y="1161"/>
                </a:lnTo>
                <a:lnTo>
                  <a:pt x="245" y="1163"/>
                </a:lnTo>
                <a:lnTo>
                  <a:pt x="246" y="1152"/>
                </a:lnTo>
                <a:lnTo>
                  <a:pt x="250" y="1135"/>
                </a:lnTo>
                <a:lnTo>
                  <a:pt x="252" y="1124"/>
                </a:lnTo>
                <a:lnTo>
                  <a:pt x="253" y="1115"/>
                </a:lnTo>
                <a:lnTo>
                  <a:pt x="254" y="1109"/>
                </a:lnTo>
                <a:lnTo>
                  <a:pt x="257" y="1096"/>
                </a:lnTo>
                <a:lnTo>
                  <a:pt x="258" y="1084"/>
                </a:lnTo>
                <a:lnTo>
                  <a:pt x="259" y="1057"/>
                </a:lnTo>
                <a:lnTo>
                  <a:pt x="260" y="1054"/>
                </a:lnTo>
                <a:lnTo>
                  <a:pt x="261" y="1070"/>
                </a:lnTo>
                <a:lnTo>
                  <a:pt x="264" y="1046"/>
                </a:lnTo>
                <a:lnTo>
                  <a:pt x="264" y="1031"/>
                </a:lnTo>
                <a:lnTo>
                  <a:pt x="265" y="1024"/>
                </a:lnTo>
                <a:lnTo>
                  <a:pt x="267" y="1002"/>
                </a:lnTo>
                <a:lnTo>
                  <a:pt x="268" y="1029"/>
                </a:lnTo>
                <a:lnTo>
                  <a:pt x="271" y="1040"/>
                </a:lnTo>
                <a:lnTo>
                  <a:pt x="272" y="1063"/>
                </a:lnTo>
                <a:lnTo>
                  <a:pt x="273" y="1050"/>
                </a:lnTo>
                <a:lnTo>
                  <a:pt x="274" y="1009"/>
                </a:lnTo>
                <a:lnTo>
                  <a:pt x="275" y="1029"/>
                </a:lnTo>
                <a:lnTo>
                  <a:pt x="278" y="1051"/>
                </a:lnTo>
                <a:lnTo>
                  <a:pt x="279" y="1055"/>
                </a:lnTo>
                <a:lnTo>
                  <a:pt x="280" y="1056"/>
                </a:lnTo>
                <a:lnTo>
                  <a:pt x="281" y="1032"/>
                </a:lnTo>
                <a:lnTo>
                  <a:pt x="282" y="1036"/>
                </a:lnTo>
                <a:lnTo>
                  <a:pt x="286" y="1071"/>
                </a:lnTo>
                <a:lnTo>
                  <a:pt x="287" y="1051"/>
                </a:lnTo>
                <a:lnTo>
                  <a:pt x="288" y="1035"/>
                </a:lnTo>
                <a:lnTo>
                  <a:pt x="288" y="1006"/>
                </a:lnTo>
                <a:lnTo>
                  <a:pt x="289" y="995"/>
                </a:lnTo>
                <a:lnTo>
                  <a:pt x="292" y="956"/>
                </a:lnTo>
                <a:lnTo>
                  <a:pt x="293" y="932"/>
                </a:lnTo>
                <a:lnTo>
                  <a:pt x="294" y="936"/>
                </a:lnTo>
                <a:lnTo>
                  <a:pt x="295" y="902"/>
                </a:lnTo>
                <a:lnTo>
                  <a:pt x="296" y="917"/>
                </a:lnTo>
                <a:lnTo>
                  <a:pt x="300" y="933"/>
                </a:lnTo>
                <a:lnTo>
                  <a:pt x="301" y="970"/>
                </a:lnTo>
                <a:lnTo>
                  <a:pt x="302" y="941"/>
                </a:lnTo>
                <a:lnTo>
                  <a:pt x="303" y="886"/>
                </a:lnTo>
                <a:lnTo>
                  <a:pt x="304" y="864"/>
                </a:lnTo>
                <a:lnTo>
                  <a:pt x="307" y="837"/>
                </a:lnTo>
                <a:lnTo>
                  <a:pt x="308" y="888"/>
                </a:lnTo>
                <a:lnTo>
                  <a:pt x="309" y="821"/>
                </a:lnTo>
                <a:lnTo>
                  <a:pt x="310" y="837"/>
                </a:lnTo>
                <a:lnTo>
                  <a:pt x="311" y="798"/>
                </a:lnTo>
                <a:lnTo>
                  <a:pt x="313" y="829"/>
                </a:lnTo>
                <a:lnTo>
                  <a:pt x="314" y="785"/>
                </a:lnTo>
                <a:lnTo>
                  <a:pt x="316" y="791"/>
                </a:lnTo>
                <a:lnTo>
                  <a:pt x="317" y="805"/>
                </a:lnTo>
                <a:lnTo>
                  <a:pt x="318" y="792"/>
                </a:lnTo>
                <a:lnTo>
                  <a:pt x="321" y="819"/>
                </a:lnTo>
                <a:lnTo>
                  <a:pt x="322" y="874"/>
                </a:lnTo>
                <a:lnTo>
                  <a:pt x="323" y="827"/>
                </a:lnTo>
                <a:lnTo>
                  <a:pt x="324" y="838"/>
                </a:lnTo>
                <a:lnTo>
                  <a:pt x="325" y="811"/>
                </a:lnTo>
                <a:lnTo>
                  <a:pt x="328" y="819"/>
                </a:lnTo>
                <a:lnTo>
                  <a:pt x="329" y="764"/>
                </a:lnTo>
                <a:lnTo>
                  <a:pt x="330" y="776"/>
                </a:lnTo>
                <a:lnTo>
                  <a:pt x="333" y="761"/>
                </a:lnTo>
                <a:lnTo>
                  <a:pt x="336" y="770"/>
                </a:lnTo>
                <a:lnTo>
                  <a:pt x="337" y="823"/>
                </a:lnTo>
                <a:lnTo>
                  <a:pt x="337" y="884"/>
                </a:lnTo>
                <a:lnTo>
                  <a:pt x="338" y="877"/>
                </a:lnTo>
                <a:lnTo>
                  <a:pt x="339" y="915"/>
                </a:lnTo>
                <a:lnTo>
                  <a:pt x="342" y="905"/>
                </a:lnTo>
                <a:lnTo>
                  <a:pt x="343" y="921"/>
                </a:lnTo>
                <a:lnTo>
                  <a:pt x="344" y="934"/>
                </a:lnTo>
                <a:lnTo>
                  <a:pt x="345" y="890"/>
                </a:lnTo>
                <a:lnTo>
                  <a:pt x="346" y="922"/>
                </a:lnTo>
                <a:lnTo>
                  <a:pt x="350" y="928"/>
                </a:lnTo>
                <a:lnTo>
                  <a:pt x="351" y="894"/>
                </a:lnTo>
                <a:lnTo>
                  <a:pt x="352" y="823"/>
                </a:lnTo>
                <a:lnTo>
                  <a:pt x="353" y="857"/>
                </a:lnTo>
                <a:lnTo>
                  <a:pt x="354" y="874"/>
                </a:lnTo>
                <a:lnTo>
                  <a:pt x="357" y="884"/>
                </a:lnTo>
                <a:lnTo>
                  <a:pt x="358" y="886"/>
                </a:lnTo>
                <a:lnTo>
                  <a:pt x="359" y="874"/>
                </a:lnTo>
                <a:lnTo>
                  <a:pt x="360" y="876"/>
                </a:lnTo>
                <a:lnTo>
                  <a:pt x="361" y="840"/>
                </a:lnTo>
                <a:lnTo>
                  <a:pt x="363" y="827"/>
                </a:lnTo>
                <a:lnTo>
                  <a:pt x="366" y="798"/>
                </a:lnTo>
                <a:lnTo>
                  <a:pt x="367" y="787"/>
                </a:lnTo>
                <a:lnTo>
                  <a:pt x="368" y="797"/>
                </a:lnTo>
                <a:lnTo>
                  <a:pt x="371" y="797"/>
                </a:lnTo>
                <a:lnTo>
                  <a:pt x="373" y="738"/>
                </a:lnTo>
                <a:lnTo>
                  <a:pt x="374" y="746"/>
                </a:lnTo>
                <a:lnTo>
                  <a:pt x="375" y="766"/>
                </a:lnTo>
                <a:lnTo>
                  <a:pt x="378" y="811"/>
                </a:lnTo>
                <a:lnTo>
                  <a:pt x="379" y="792"/>
                </a:lnTo>
                <a:lnTo>
                  <a:pt x="380" y="802"/>
                </a:lnTo>
                <a:lnTo>
                  <a:pt x="382" y="834"/>
                </a:lnTo>
                <a:lnTo>
                  <a:pt x="383" y="850"/>
                </a:lnTo>
                <a:lnTo>
                  <a:pt x="385" y="826"/>
                </a:lnTo>
                <a:lnTo>
                  <a:pt x="386" y="863"/>
                </a:lnTo>
                <a:lnTo>
                  <a:pt x="387" y="880"/>
                </a:lnTo>
                <a:lnTo>
                  <a:pt x="388" y="892"/>
                </a:lnTo>
                <a:lnTo>
                  <a:pt x="389" y="885"/>
                </a:lnTo>
                <a:lnTo>
                  <a:pt x="393" y="897"/>
                </a:lnTo>
                <a:lnTo>
                  <a:pt x="394" y="943"/>
                </a:lnTo>
                <a:lnTo>
                  <a:pt x="395" y="903"/>
                </a:lnTo>
                <a:lnTo>
                  <a:pt x="396" y="882"/>
                </a:lnTo>
                <a:lnTo>
                  <a:pt x="400" y="877"/>
                </a:lnTo>
                <a:lnTo>
                  <a:pt x="401" y="868"/>
                </a:lnTo>
                <a:lnTo>
                  <a:pt x="402" y="856"/>
                </a:lnTo>
                <a:lnTo>
                  <a:pt x="403" y="866"/>
                </a:lnTo>
                <a:lnTo>
                  <a:pt x="404" y="911"/>
                </a:lnTo>
                <a:lnTo>
                  <a:pt x="407" y="894"/>
                </a:lnTo>
                <a:lnTo>
                  <a:pt x="408" y="920"/>
                </a:lnTo>
                <a:lnTo>
                  <a:pt x="409" y="940"/>
                </a:lnTo>
                <a:lnTo>
                  <a:pt x="409" y="924"/>
                </a:lnTo>
                <a:lnTo>
                  <a:pt x="410" y="865"/>
                </a:lnTo>
                <a:lnTo>
                  <a:pt x="414" y="836"/>
                </a:lnTo>
                <a:lnTo>
                  <a:pt x="415" y="849"/>
                </a:lnTo>
                <a:lnTo>
                  <a:pt x="416" y="841"/>
                </a:lnTo>
                <a:lnTo>
                  <a:pt x="417" y="805"/>
                </a:lnTo>
                <a:lnTo>
                  <a:pt x="418" y="805"/>
                </a:lnTo>
                <a:lnTo>
                  <a:pt x="422" y="732"/>
                </a:lnTo>
                <a:lnTo>
                  <a:pt x="423" y="720"/>
                </a:lnTo>
                <a:lnTo>
                  <a:pt x="424" y="761"/>
                </a:lnTo>
                <a:lnTo>
                  <a:pt x="425" y="752"/>
                </a:lnTo>
                <a:lnTo>
                  <a:pt x="428" y="745"/>
                </a:lnTo>
                <a:lnTo>
                  <a:pt x="429" y="718"/>
                </a:lnTo>
                <a:lnTo>
                  <a:pt x="431" y="738"/>
                </a:lnTo>
                <a:lnTo>
                  <a:pt x="432" y="690"/>
                </a:lnTo>
                <a:lnTo>
                  <a:pt x="433" y="703"/>
                </a:lnTo>
                <a:lnTo>
                  <a:pt x="435" y="693"/>
                </a:lnTo>
                <a:lnTo>
                  <a:pt x="436" y="740"/>
                </a:lnTo>
                <a:lnTo>
                  <a:pt x="437" y="659"/>
                </a:lnTo>
                <a:lnTo>
                  <a:pt x="438" y="644"/>
                </a:lnTo>
                <a:lnTo>
                  <a:pt x="439" y="649"/>
                </a:lnTo>
                <a:lnTo>
                  <a:pt x="442" y="605"/>
                </a:lnTo>
                <a:lnTo>
                  <a:pt x="443" y="591"/>
                </a:lnTo>
                <a:lnTo>
                  <a:pt x="444" y="572"/>
                </a:lnTo>
                <a:lnTo>
                  <a:pt x="445" y="565"/>
                </a:lnTo>
                <a:lnTo>
                  <a:pt x="447" y="567"/>
                </a:lnTo>
                <a:lnTo>
                  <a:pt x="450" y="640"/>
                </a:lnTo>
                <a:lnTo>
                  <a:pt x="451" y="580"/>
                </a:lnTo>
                <a:lnTo>
                  <a:pt x="452" y="659"/>
                </a:lnTo>
                <a:lnTo>
                  <a:pt x="453" y="703"/>
                </a:lnTo>
                <a:lnTo>
                  <a:pt x="457" y="718"/>
                </a:lnTo>
                <a:lnTo>
                  <a:pt x="457" y="712"/>
                </a:lnTo>
                <a:lnTo>
                  <a:pt x="458" y="636"/>
                </a:lnTo>
                <a:lnTo>
                  <a:pt x="459" y="609"/>
                </a:lnTo>
                <a:lnTo>
                  <a:pt x="460" y="641"/>
                </a:lnTo>
                <a:lnTo>
                  <a:pt x="464" y="706"/>
                </a:lnTo>
                <a:lnTo>
                  <a:pt x="465" y="716"/>
                </a:lnTo>
                <a:lnTo>
                  <a:pt x="466" y="654"/>
                </a:lnTo>
                <a:lnTo>
                  <a:pt x="467" y="670"/>
                </a:lnTo>
                <a:lnTo>
                  <a:pt x="468" y="632"/>
                </a:lnTo>
                <a:lnTo>
                  <a:pt x="471" y="585"/>
                </a:lnTo>
                <a:lnTo>
                  <a:pt x="472" y="595"/>
                </a:lnTo>
                <a:lnTo>
                  <a:pt x="473" y="557"/>
                </a:lnTo>
                <a:lnTo>
                  <a:pt x="474" y="569"/>
                </a:lnTo>
                <a:lnTo>
                  <a:pt x="475" y="568"/>
                </a:lnTo>
                <a:lnTo>
                  <a:pt x="478" y="542"/>
                </a:lnTo>
                <a:lnTo>
                  <a:pt x="480" y="510"/>
                </a:lnTo>
                <a:lnTo>
                  <a:pt x="481" y="490"/>
                </a:lnTo>
                <a:lnTo>
                  <a:pt x="481" y="492"/>
                </a:lnTo>
                <a:lnTo>
                  <a:pt x="482" y="463"/>
                </a:lnTo>
                <a:lnTo>
                  <a:pt x="485" y="450"/>
                </a:lnTo>
                <a:lnTo>
                  <a:pt x="486" y="419"/>
                </a:lnTo>
                <a:lnTo>
                  <a:pt x="487" y="437"/>
                </a:lnTo>
                <a:lnTo>
                  <a:pt x="488" y="472"/>
                </a:lnTo>
                <a:lnTo>
                  <a:pt x="489" y="433"/>
                </a:lnTo>
                <a:lnTo>
                  <a:pt x="492" y="429"/>
                </a:lnTo>
                <a:lnTo>
                  <a:pt x="493" y="480"/>
                </a:lnTo>
                <a:lnTo>
                  <a:pt x="494" y="514"/>
                </a:lnTo>
                <a:lnTo>
                  <a:pt x="496" y="530"/>
                </a:lnTo>
                <a:lnTo>
                  <a:pt x="497" y="468"/>
                </a:lnTo>
                <a:lnTo>
                  <a:pt x="500" y="410"/>
                </a:lnTo>
                <a:lnTo>
                  <a:pt x="501" y="379"/>
                </a:lnTo>
                <a:lnTo>
                  <a:pt x="502" y="352"/>
                </a:lnTo>
                <a:lnTo>
                  <a:pt x="503" y="349"/>
                </a:lnTo>
                <a:lnTo>
                  <a:pt x="504" y="313"/>
                </a:lnTo>
                <a:lnTo>
                  <a:pt x="506" y="341"/>
                </a:lnTo>
                <a:lnTo>
                  <a:pt x="507" y="316"/>
                </a:lnTo>
                <a:lnTo>
                  <a:pt x="508" y="341"/>
                </a:lnTo>
                <a:lnTo>
                  <a:pt x="509" y="343"/>
                </a:lnTo>
                <a:lnTo>
                  <a:pt x="510" y="307"/>
                </a:lnTo>
                <a:lnTo>
                  <a:pt x="514" y="295"/>
                </a:lnTo>
                <a:lnTo>
                  <a:pt x="515" y="262"/>
                </a:lnTo>
                <a:lnTo>
                  <a:pt x="516" y="196"/>
                </a:lnTo>
                <a:lnTo>
                  <a:pt x="517" y="234"/>
                </a:lnTo>
                <a:lnTo>
                  <a:pt x="518" y="212"/>
                </a:lnTo>
                <a:lnTo>
                  <a:pt x="522" y="266"/>
                </a:lnTo>
                <a:lnTo>
                  <a:pt x="523" y="230"/>
                </a:lnTo>
                <a:lnTo>
                  <a:pt x="524" y="302"/>
                </a:lnTo>
                <a:lnTo>
                  <a:pt x="525" y="290"/>
                </a:lnTo>
                <a:lnTo>
                  <a:pt x="529" y="284"/>
                </a:lnTo>
                <a:lnTo>
                  <a:pt x="529" y="340"/>
                </a:lnTo>
                <a:lnTo>
                  <a:pt x="530" y="371"/>
                </a:lnTo>
                <a:lnTo>
                  <a:pt x="531" y="283"/>
                </a:lnTo>
                <a:lnTo>
                  <a:pt x="532" y="109"/>
                </a:lnTo>
                <a:lnTo>
                  <a:pt x="535" y="177"/>
                </a:lnTo>
                <a:lnTo>
                  <a:pt x="536" y="226"/>
                </a:lnTo>
                <a:lnTo>
                  <a:pt x="537" y="144"/>
                </a:lnTo>
                <a:lnTo>
                  <a:pt x="538" y="138"/>
                </a:lnTo>
                <a:lnTo>
                  <a:pt x="539" y="169"/>
                </a:lnTo>
                <a:lnTo>
                  <a:pt x="542" y="173"/>
                </a:lnTo>
                <a:lnTo>
                  <a:pt x="543" y="182"/>
                </a:lnTo>
                <a:lnTo>
                  <a:pt x="545" y="139"/>
                </a:lnTo>
                <a:lnTo>
                  <a:pt x="546" y="216"/>
                </a:lnTo>
                <a:lnTo>
                  <a:pt x="547" y="173"/>
                </a:lnTo>
                <a:lnTo>
                  <a:pt x="550" y="138"/>
                </a:lnTo>
                <a:lnTo>
                  <a:pt x="551" y="134"/>
                </a:lnTo>
                <a:lnTo>
                  <a:pt x="552" y="174"/>
                </a:lnTo>
                <a:lnTo>
                  <a:pt x="553" y="92"/>
                </a:lnTo>
                <a:lnTo>
                  <a:pt x="553" y="82"/>
                </a:lnTo>
                <a:lnTo>
                  <a:pt x="556" y="85"/>
                </a:lnTo>
                <a:lnTo>
                  <a:pt x="557" y="70"/>
                </a:lnTo>
                <a:lnTo>
                  <a:pt x="558" y="28"/>
                </a:lnTo>
                <a:lnTo>
                  <a:pt x="559" y="0"/>
                </a:lnTo>
                <a:lnTo>
                  <a:pt x="564" y="63"/>
                </a:lnTo>
                <a:lnTo>
                  <a:pt x="565" y="150"/>
                </a:lnTo>
                <a:lnTo>
                  <a:pt x="566" y="150"/>
                </a:lnTo>
                <a:lnTo>
                  <a:pt x="567" y="59"/>
                </a:lnTo>
                <a:lnTo>
                  <a:pt x="568" y="4"/>
                </a:lnTo>
                <a:lnTo>
                  <a:pt x="571" y="2"/>
                </a:lnTo>
                <a:lnTo>
                  <a:pt x="572" y="106"/>
                </a:lnTo>
                <a:lnTo>
                  <a:pt x="573" y="173"/>
                </a:lnTo>
                <a:lnTo>
                  <a:pt x="574" y="259"/>
                </a:lnTo>
                <a:lnTo>
                  <a:pt x="575" y="266"/>
                </a:lnTo>
                <a:lnTo>
                  <a:pt x="578" y="230"/>
                </a:lnTo>
                <a:lnTo>
                  <a:pt x="579" y="280"/>
                </a:lnTo>
                <a:lnTo>
                  <a:pt x="580" y="337"/>
                </a:lnTo>
                <a:lnTo>
                  <a:pt x="581" y="320"/>
                </a:lnTo>
                <a:lnTo>
                  <a:pt x="582" y="356"/>
                </a:lnTo>
                <a:lnTo>
                  <a:pt x="585" y="333"/>
                </a:lnTo>
                <a:lnTo>
                  <a:pt x="586" y="373"/>
                </a:lnTo>
                <a:lnTo>
                  <a:pt x="587" y="299"/>
                </a:lnTo>
                <a:lnTo>
                  <a:pt x="588" y="343"/>
                </a:lnTo>
                <a:lnTo>
                  <a:pt x="589" y="326"/>
                </a:lnTo>
                <a:lnTo>
                  <a:pt x="592" y="386"/>
                </a:lnTo>
                <a:lnTo>
                  <a:pt x="594" y="422"/>
                </a:lnTo>
                <a:lnTo>
                  <a:pt x="595" y="432"/>
                </a:lnTo>
                <a:lnTo>
                  <a:pt x="596" y="409"/>
                </a:lnTo>
                <a:lnTo>
                  <a:pt x="597" y="487"/>
                </a:lnTo>
                <a:lnTo>
                  <a:pt x="600" y="499"/>
                </a:lnTo>
                <a:lnTo>
                  <a:pt x="601" y="522"/>
                </a:lnTo>
                <a:lnTo>
                  <a:pt x="602" y="473"/>
                </a:lnTo>
                <a:lnTo>
                  <a:pt x="602" y="489"/>
                </a:lnTo>
                <a:lnTo>
                  <a:pt x="603" y="510"/>
                </a:lnTo>
                <a:lnTo>
                  <a:pt x="606" y="524"/>
                </a:lnTo>
                <a:lnTo>
                  <a:pt x="607" y="497"/>
                </a:lnTo>
                <a:lnTo>
                  <a:pt x="608" y="490"/>
                </a:lnTo>
                <a:lnTo>
                  <a:pt x="610" y="390"/>
                </a:lnTo>
                <a:lnTo>
                  <a:pt x="611" y="496"/>
                </a:lnTo>
                <a:lnTo>
                  <a:pt x="614" y="488"/>
                </a:lnTo>
                <a:lnTo>
                  <a:pt x="615" y="469"/>
                </a:lnTo>
                <a:lnTo>
                  <a:pt x="616" y="439"/>
                </a:lnTo>
                <a:lnTo>
                  <a:pt x="617" y="480"/>
                </a:lnTo>
                <a:lnTo>
                  <a:pt x="618" y="483"/>
                </a:lnTo>
                <a:lnTo>
                  <a:pt x="622" y="575"/>
                </a:lnTo>
                <a:lnTo>
                  <a:pt x="623" y="581"/>
                </a:lnTo>
                <a:lnTo>
                  <a:pt x="624" y="605"/>
                </a:lnTo>
                <a:lnTo>
                  <a:pt x="625" y="632"/>
                </a:lnTo>
                <a:lnTo>
                  <a:pt x="628" y="630"/>
                </a:lnTo>
                <a:lnTo>
                  <a:pt x="629" y="680"/>
                </a:lnTo>
                <a:lnTo>
                  <a:pt x="630" y="690"/>
                </a:lnTo>
                <a:lnTo>
                  <a:pt x="631" y="718"/>
                </a:lnTo>
                <a:lnTo>
                  <a:pt x="632" y="713"/>
                </a:lnTo>
                <a:lnTo>
                  <a:pt x="635" y="802"/>
                </a:lnTo>
                <a:lnTo>
                  <a:pt x="636" y="875"/>
                </a:lnTo>
                <a:lnTo>
                  <a:pt x="637" y="778"/>
                </a:lnTo>
                <a:lnTo>
                  <a:pt x="638" y="766"/>
                </a:lnTo>
                <a:lnTo>
                  <a:pt x="639" y="658"/>
                </a:lnTo>
                <a:lnTo>
                  <a:pt x="643" y="394"/>
                </a:lnTo>
                <a:lnTo>
                  <a:pt x="644" y="626"/>
                </a:lnTo>
                <a:lnTo>
                  <a:pt x="645" y="639"/>
                </a:lnTo>
                <a:lnTo>
                  <a:pt x="646" y="603"/>
                </a:lnTo>
                <a:lnTo>
                  <a:pt x="647" y="621"/>
                </a:lnTo>
                <a:lnTo>
                  <a:pt x="650" y="791"/>
                </a:lnTo>
                <a:lnTo>
                  <a:pt x="650" y="722"/>
                </a:lnTo>
                <a:lnTo>
                  <a:pt x="651" y="756"/>
                </a:lnTo>
                <a:lnTo>
                  <a:pt x="652" y="829"/>
                </a:lnTo>
                <a:lnTo>
                  <a:pt x="653" y="831"/>
                </a:lnTo>
                <a:lnTo>
                  <a:pt x="656" y="929"/>
                </a:lnTo>
                <a:lnTo>
                  <a:pt x="657" y="893"/>
                </a:lnTo>
                <a:lnTo>
                  <a:pt x="659" y="911"/>
                </a:lnTo>
                <a:lnTo>
                  <a:pt x="660" y="949"/>
                </a:lnTo>
                <a:lnTo>
                  <a:pt x="661" y="1092"/>
                </a:lnTo>
                <a:lnTo>
                  <a:pt x="664" y="1036"/>
                </a:lnTo>
                <a:lnTo>
                  <a:pt x="665" y="1078"/>
                </a:lnTo>
                <a:lnTo>
                  <a:pt x="666" y="1143"/>
                </a:lnTo>
                <a:lnTo>
                  <a:pt x="667" y="1219"/>
                </a:lnTo>
                <a:lnTo>
                  <a:pt x="668" y="1187"/>
                </a:lnTo>
                <a:lnTo>
                  <a:pt x="671" y="1148"/>
                </a:lnTo>
                <a:lnTo>
                  <a:pt x="672" y="1203"/>
                </a:lnTo>
                <a:lnTo>
                  <a:pt x="673" y="1270"/>
                </a:lnTo>
                <a:lnTo>
                  <a:pt x="674" y="1252"/>
                </a:lnTo>
                <a:lnTo>
                  <a:pt x="675" y="1311"/>
                </a:lnTo>
                <a:lnTo>
                  <a:pt x="678" y="1327"/>
                </a:lnTo>
                <a:lnTo>
                  <a:pt x="679" y="1334"/>
                </a:lnTo>
                <a:lnTo>
                  <a:pt x="680" y="1258"/>
                </a:lnTo>
                <a:lnTo>
                  <a:pt x="681" y="1283"/>
                </a:lnTo>
                <a:lnTo>
                  <a:pt x="682" y="1253"/>
                </a:lnTo>
                <a:lnTo>
                  <a:pt x="685" y="1315"/>
                </a:lnTo>
                <a:lnTo>
                  <a:pt x="686" y="1209"/>
                </a:lnTo>
                <a:lnTo>
                  <a:pt x="687" y="1293"/>
                </a:lnTo>
                <a:lnTo>
                  <a:pt x="688" y="1366"/>
                </a:lnTo>
                <a:lnTo>
                  <a:pt x="689" y="1362"/>
                </a:lnTo>
                <a:lnTo>
                  <a:pt x="693" y="1340"/>
                </a:lnTo>
                <a:lnTo>
                  <a:pt x="694" y="1389"/>
                </a:lnTo>
                <a:lnTo>
                  <a:pt x="695" y="1441"/>
                </a:lnTo>
                <a:lnTo>
                  <a:pt x="696" y="1407"/>
                </a:lnTo>
                <a:lnTo>
                  <a:pt x="697" y="1427"/>
                </a:lnTo>
                <a:lnTo>
                  <a:pt x="699" y="1460"/>
                </a:lnTo>
                <a:lnTo>
                  <a:pt x="700" y="1470"/>
                </a:lnTo>
                <a:lnTo>
                  <a:pt x="701" y="1482"/>
                </a:lnTo>
                <a:lnTo>
                  <a:pt x="702" y="1547"/>
                </a:lnTo>
                <a:lnTo>
                  <a:pt x="703" y="1542"/>
                </a:lnTo>
                <a:lnTo>
                  <a:pt x="706" y="1468"/>
                </a:lnTo>
                <a:lnTo>
                  <a:pt x="708" y="1527"/>
                </a:lnTo>
                <a:lnTo>
                  <a:pt x="709" y="1469"/>
                </a:lnTo>
                <a:lnTo>
                  <a:pt x="711" y="1469"/>
                </a:lnTo>
                <a:lnTo>
                  <a:pt x="714" y="1552"/>
                </a:lnTo>
                <a:lnTo>
                  <a:pt x="715" y="1590"/>
                </a:lnTo>
                <a:lnTo>
                  <a:pt x="716" y="1592"/>
                </a:lnTo>
                <a:lnTo>
                  <a:pt x="717" y="1643"/>
                </a:lnTo>
                <a:lnTo>
                  <a:pt x="718" y="1689"/>
                </a:lnTo>
                <a:lnTo>
                  <a:pt x="721" y="1642"/>
                </a:lnTo>
                <a:lnTo>
                  <a:pt x="722" y="1669"/>
                </a:lnTo>
                <a:lnTo>
                  <a:pt x="722" y="1645"/>
                </a:lnTo>
                <a:lnTo>
                  <a:pt x="724" y="1573"/>
                </a:lnTo>
                <a:lnTo>
                  <a:pt x="725" y="1600"/>
                </a:lnTo>
                <a:lnTo>
                  <a:pt x="728" y="1629"/>
                </a:lnTo>
                <a:lnTo>
                  <a:pt x="729" y="1644"/>
                </a:lnTo>
                <a:lnTo>
                  <a:pt x="730" y="1701"/>
                </a:lnTo>
                <a:lnTo>
                  <a:pt x="731" y="1763"/>
                </a:lnTo>
                <a:lnTo>
                  <a:pt x="732" y="1801"/>
                </a:lnTo>
                <a:lnTo>
                  <a:pt x="735" y="1703"/>
                </a:lnTo>
                <a:lnTo>
                  <a:pt x="736" y="1718"/>
                </a:lnTo>
                <a:lnTo>
                  <a:pt x="737" y="1777"/>
                </a:lnTo>
                <a:lnTo>
                  <a:pt x="739" y="1739"/>
                </a:lnTo>
                <a:lnTo>
                  <a:pt x="743" y="1701"/>
                </a:lnTo>
                <a:lnTo>
                  <a:pt x="744" y="1717"/>
                </a:lnTo>
                <a:lnTo>
                  <a:pt x="745" y="1627"/>
                </a:lnTo>
                <a:lnTo>
                  <a:pt x="746" y="1599"/>
                </a:lnTo>
                <a:lnTo>
                  <a:pt x="749" y="1559"/>
                </a:lnTo>
                <a:lnTo>
                  <a:pt x="750" y="1563"/>
                </a:lnTo>
                <a:lnTo>
                  <a:pt x="751" y="1660"/>
                </a:lnTo>
                <a:lnTo>
                  <a:pt x="752" y="1674"/>
                </a:lnTo>
                <a:lnTo>
                  <a:pt x="753" y="1689"/>
                </a:lnTo>
                <a:lnTo>
                  <a:pt x="757" y="1741"/>
                </a:lnTo>
                <a:lnTo>
                  <a:pt x="758" y="1738"/>
                </a:lnTo>
                <a:lnTo>
                  <a:pt x="759" y="1746"/>
                </a:lnTo>
                <a:lnTo>
                  <a:pt x="760" y="1776"/>
                </a:lnTo>
                <a:lnTo>
                  <a:pt x="761" y="1759"/>
                </a:lnTo>
                <a:lnTo>
                  <a:pt x="765" y="1722"/>
                </a:lnTo>
                <a:lnTo>
                  <a:pt x="766" y="1645"/>
                </a:lnTo>
                <a:lnTo>
                  <a:pt x="767" y="1643"/>
                </a:lnTo>
                <a:lnTo>
                  <a:pt x="768" y="1597"/>
                </a:lnTo>
                <a:lnTo>
                  <a:pt x="770" y="1609"/>
                </a:lnTo>
                <a:lnTo>
                  <a:pt x="771" y="1676"/>
                </a:lnTo>
                <a:lnTo>
                  <a:pt x="773" y="1667"/>
                </a:lnTo>
                <a:lnTo>
                  <a:pt x="774" y="1679"/>
                </a:lnTo>
                <a:lnTo>
                  <a:pt x="775" y="1675"/>
                </a:lnTo>
                <a:lnTo>
                  <a:pt x="778" y="1700"/>
                </a:lnTo>
                <a:lnTo>
                  <a:pt x="779" y="1690"/>
                </a:lnTo>
                <a:lnTo>
                  <a:pt x="780" y="1696"/>
                </a:lnTo>
                <a:lnTo>
                  <a:pt x="781" y="1683"/>
                </a:lnTo>
                <a:lnTo>
                  <a:pt x="782" y="1699"/>
                </a:lnTo>
                <a:lnTo>
                  <a:pt x="785" y="1709"/>
                </a:lnTo>
                <a:lnTo>
                  <a:pt x="786" y="1741"/>
                </a:lnTo>
                <a:lnTo>
                  <a:pt x="787" y="1767"/>
                </a:lnTo>
                <a:lnTo>
                  <a:pt x="788" y="1799"/>
                </a:lnTo>
                <a:lnTo>
                  <a:pt x="790" y="1742"/>
                </a:lnTo>
                <a:lnTo>
                  <a:pt x="794" y="1784"/>
                </a:lnTo>
                <a:lnTo>
                  <a:pt x="794" y="1789"/>
                </a:lnTo>
                <a:lnTo>
                  <a:pt x="795" y="1711"/>
                </a:lnTo>
                <a:lnTo>
                  <a:pt x="796" y="1719"/>
                </a:lnTo>
                <a:lnTo>
                  <a:pt x="799" y="1727"/>
                </a:lnTo>
                <a:lnTo>
                  <a:pt x="800" y="1702"/>
                </a:lnTo>
                <a:lnTo>
                  <a:pt x="801" y="1662"/>
                </a:lnTo>
                <a:lnTo>
                  <a:pt x="802" y="1618"/>
                </a:lnTo>
                <a:lnTo>
                  <a:pt x="803" y="1625"/>
                </a:lnTo>
                <a:lnTo>
                  <a:pt x="807" y="1699"/>
                </a:lnTo>
                <a:lnTo>
                  <a:pt x="808" y="1675"/>
                </a:lnTo>
                <a:lnTo>
                  <a:pt x="809" y="1615"/>
                </a:lnTo>
                <a:lnTo>
                  <a:pt x="810" y="1644"/>
                </a:lnTo>
                <a:lnTo>
                  <a:pt x="811" y="1613"/>
                </a:lnTo>
                <a:lnTo>
                  <a:pt x="814" y="1588"/>
                </a:lnTo>
                <a:lnTo>
                  <a:pt x="815" y="1610"/>
                </a:lnTo>
                <a:lnTo>
                  <a:pt x="816" y="1665"/>
                </a:lnTo>
                <a:lnTo>
                  <a:pt x="817" y="1588"/>
                </a:lnTo>
                <a:lnTo>
                  <a:pt x="818" y="1601"/>
                </a:lnTo>
                <a:lnTo>
                  <a:pt x="821" y="1583"/>
                </a:lnTo>
                <a:lnTo>
                  <a:pt x="822" y="1554"/>
                </a:lnTo>
                <a:lnTo>
                  <a:pt x="823" y="1571"/>
                </a:lnTo>
                <a:lnTo>
                  <a:pt x="824" y="1514"/>
                </a:lnTo>
                <a:lnTo>
                  <a:pt x="825" y="1524"/>
                </a:lnTo>
                <a:lnTo>
                  <a:pt x="828" y="1478"/>
                </a:lnTo>
                <a:lnTo>
                  <a:pt x="829" y="1476"/>
                </a:lnTo>
                <a:lnTo>
                  <a:pt x="830" y="1496"/>
                </a:lnTo>
                <a:lnTo>
                  <a:pt x="831" y="1470"/>
                </a:lnTo>
                <a:lnTo>
                  <a:pt x="832" y="1501"/>
                </a:lnTo>
                <a:lnTo>
                  <a:pt x="835" y="1566"/>
                </a:lnTo>
                <a:lnTo>
                  <a:pt x="836" y="1546"/>
                </a:lnTo>
                <a:lnTo>
                  <a:pt x="838" y="1567"/>
                </a:lnTo>
                <a:lnTo>
                  <a:pt x="839" y="1498"/>
                </a:lnTo>
                <a:lnTo>
                  <a:pt x="840" y="1500"/>
                </a:lnTo>
                <a:lnTo>
                  <a:pt x="842" y="1524"/>
                </a:lnTo>
                <a:lnTo>
                  <a:pt x="843" y="1554"/>
                </a:lnTo>
                <a:lnTo>
                  <a:pt x="844" y="1550"/>
                </a:lnTo>
                <a:lnTo>
                  <a:pt x="845" y="1504"/>
                </a:lnTo>
                <a:lnTo>
                  <a:pt x="849" y="1540"/>
                </a:lnTo>
                <a:lnTo>
                  <a:pt x="850" y="1549"/>
                </a:lnTo>
                <a:lnTo>
                  <a:pt x="851" y="1552"/>
                </a:lnTo>
                <a:lnTo>
                  <a:pt x="852" y="1541"/>
                </a:lnTo>
                <a:lnTo>
                  <a:pt x="854" y="1535"/>
                </a:lnTo>
                <a:lnTo>
                  <a:pt x="857" y="1607"/>
                </a:lnTo>
                <a:lnTo>
                  <a:pt x="858" y="1597"/>
                </a:lnTo>
                <a:lnTo>
                  <a:pt x="859" y="1559"/>
                </a:lnTo>
                <a:lnTo>
                  <a:pt x="860" y="1547"/>
                </a:lnTo>
                <a:lnTo>
                  <a:pt x="861" y="1515"/>
                </a:lnTo>
                <a:lnTo>
                  <a:pt x="864" y="1538"/>
                </a:lnTo>
                <a:lnTo>
                  <a:pt x="865" y="1542"/>
                </a:lnTo>
                <a:lnTo>
                  <a:pt x="866" y="1524"/>
                </a:lnTo>
                <a:lnTo>
                  <a:pt x="866" y="1523"/>
                </a:lnTo>
                <a:lnTo>
                  <a:pt x="867" y="1489"/>
                </a:lnTo>
                <a:lnTo>
                  <a:pt x="871" y="1468"/>
                </a:lnTo>
                <a:lnTo>
                  <a:pt x="872" y="1478"/>
                </a:lnTo>
                <a:lnTo>
                  <a:pt x="873" y="1438"/>
                </a:lnTo>
                <a:lnTo>
                  <a:pt x="874" y="1432"/>
                </a:lnTo>
                <a:lnTo>
                  <a:pt x="875" y="1401"/>
                </a:lnTo>
                <a:lnTo>
                  <a:pt x="878" y="1403"/>
                </a:lnTo>
                <a:lnTo>
                  <a:pt x="879" y="1397"/>
                </a:lnTo>
                <a:lnTo>
                  <a:pt x="880" y="1410"/>
                </a:lnTo>
                <a:lnTo>
                  <a:pt x="881" y="1401"/>
                </a:lnTo>
                <a:lnTo>
                  <a:pt x="882" y="1438"/>
                </a:lnTo>
                <a:lnTo>
                  <a:pt x="885" y="1394"/>
                </a:lnTo>
                <a:lnTo>
                  <a:pt x="887" y="1384"/>
                </a:lnTo>
                <a:lnTo>
                  <a:pt x="888" y="1346"/>
                </a:lnTo>
                <a:lnTo>
                  <a:pt x="889" y="1361"/>
                </a:lnTo>
                <a:lnTo>
                  <a:pt x="890" y="1352"/>
                </a:lnTo>
                <a:lnTo>
                  <a:pt x="893" y="1339"/>
                </a:lnTo>
                <a:lnTo>
                  <a:pt x="894" y="1323"/>
                </a:lnTo>
                <a:lnTo>
                  <a:pt x="895" y="1297"/>
                </a:lnTo>
                <a:lnTo>
                  <a:pt x="896" y="1277"/>
                </a:lnTo>
                <a:lnTo>
                  <a:pt x="899" y="1240"/>
                </a:lnTo>
                <a:lnTo>
                  <a:pt x="900" y="1240"/>
                </a:lnTo>
                <a:lnTo>
                  <a:pt x="901" y="1280"/>
                </a:lnTo>
                <a:lnTo>
                  <a:pt x="903" y="1236"/>
                </a:lnTo>
                <a:lnTo>
                  <a:pt x="904" y="1242"/>
                </a:lnTo>
                <a:lnTo>
                  <a:pt x="907" y="1248"/>
                </a:lnTo>
                <a:lnTo>
                  <a:pt x="908" y="1217"/>
                </a:lnTo>
                <a:lnTo>
                  <a:pt x="909" y="1195"/>
                </a:lnTo>
                <a:lnTo>
                  <a:pt x="910" y="1174"/>
                </a:lnTo>
                <a:lnTo>
                  <a:pt x="911" y="1184"/>
                </a:lnTo>
                <a:lnTo>
                  <a:pt x="914" y="1207"/>
                </a:lnTo>
                <a:lnTo>
                  <a:pt x="915" y="1210"/>
                </a:lnTo>
                <a:lnTo>
                  <a:pt x="915" y="1200"/>
                </a:lnTo>
                <a:lnTo>
                  <a:pt x="916" y="1195"/>
                </a:lnTo>
                <a:lnTo>
                  <a:pt x="917" y="1224"/>
                </a:lnTo>
                <a:lnTo>
                  <a:pt x="921" y="1266"/>
                </a:lnTo>
                <a:lnTo>
                  <a:pt x="922" y="1230"/>
                </a:lnTo>
                <a:lnTo>
                  <a:pt x="923" y="1238"/>
                </a:lnTo>
                <a:lnTo>
                  <a:pt x="924" y="1213"/>
                </a:lnTo>
                <a:lnTo>
                  <a:pt x="925" y="1231"/>
                </a:lnTo>
                <a:lnTo>
                  <a:pt x="928" y="1193"/>
                </a:lnTo>
                <a:lnTo>
                  <a:pt x="929" y="1219"/>
                </a:lnTo>
                <a:lnTo>
                  <a:pt x="930" y="1228"/>
                </a:lnTo>
                <a:lnTo>
                  <a:pt x="931" y="1270"/>
                </a:lnTo>
                <a:lnTo>
                  <a:pt x="936" y="1313"/>
                </a:lnTo>
                <a:lnTo>
                  <a:pt x="937" y="1332"/>
                </a:lnTo>
                <a:lnTo>
                  <a:pt x="938" y="1377"/>
                </a:lnTo>
                <a:lnTo>
                  <a:pt x="939" y="1372"/>
                </a:lnTo>
                <a:lnTo>
                  <a:pt x="939" y="1380"/>
                </a:lnTo>
                <a:lnTo>
                  <a:pt x="942" y="1383"/>
                </a:lnTo>
                <a:lnTo>
                  <a:pt x="943" y="1386"/>
                </a:lnTo>
                <a:lnTo>
                  <a:pt x="944" y="1354"/>
                </a:lnTo>
                <a:lnTo>
                  <a:pt x="945" y="1346"/>
                </a:lnTo>
                <a:lnTo>
                  <a:pt x="946" y="1321"/>
                </a:lnTo>
                <a:lnTo>
                  <a:pt x="949" y="1314"/>
                </a:lnTo>
                <a:lnTo>
                  <a:pt x="950" y="1303"/>
                </a:lnTo>
                <a:lnTo>
                  <a:pt x="952" y="1291"/>
                </a:lnTo>
                <a:lnTo>
                  <a:pt x="953" y="1263"/>
                </a:lnTo>
                <a:lnTo>
                  <a:pt x="954" y="1249"/>
                </a:lnTo>
                <a:lnTo>
                  <a:pt x="957" y="1243"/>
                </a:lnTo>
                <a:lnTo>
                  <a:pt x="958" y="1261"/>
                </a:lnTo>
                <a:lnTo>
                  <a:pt x="959" y="1325"/>
                </a:lnTo>
                <a:lnTo>
                  <a:pt x="960" y="1266"/>
                </a:lnTo>
                <a:lnTo>
                  <a:pt x="961" y="1226"/>
                </a:lnTo>
                <a:lnTo>
                  <a:pt x="963" y="1191"/>
                </a:lnTo>
                <a:lnTo>
                  <a:pt x="964" y="1194"/>
                </a:lnTo>
                <a:lnTo>
                  <a:pt x="965" y="1186"/>
                </a:lnTo>
                <a:lnTo>
                  <a:pt x="966" y="1186"/>
                </a:lnTo>
                <a:lnTo>
                  <a:pt x="968" y="1202"/>
                </a:lnTo>
                <a:lnTo>
                  <a:pt x="971" y="1208"/>
                </a:lnTo>
                <a:lnTo>
                  <a:pt x="972" y="1226"/>
                </a:lnTo>
                <a:lnTo>
                  <a:pt x="973" y="1214"/>
                </a:lnTo>
                <a:lnTo>
                  <a:pt x="974" y="1209"/>
                </a:lnTo>
                <a:lnTo>
                  <a:pt x="975" y="1258"/>
                </a:lnTo>
                <a:lnTo>
                  <a:pt x="978" y="1270"/>
                </a:lnTo>
                <a:lnTo>
                  <a:pt x="979" y="1230"/>
                </a:lnTo>
                <a:lnTo>
                  <a:pt x="980" y="1178"/>
                </a:lnTo>
                <a:lnTo>
                  <a:pt x="981" y="1176"/>
                </a:lnTo>
                <a:lnTo>
                  <a:pt x="982" y="1154"/>
                </a:lnTo>
                <a:lnTo>
                  <a:pt x="986" y="1146"/>
                </a:lnTo>
                <a:lnTo>
                  <a:pt x="987" y="1184"/>
                </a:lnTo>
                <a:lnTo>
                  <a:pt x="987" y="1194"/>
                </a:lnTo>
                <a:lnTo>
                  <a:pt x="988" y="1177"/>
                </a:lnTo>
                <a:lnTo>
                  <a:pt x="989" y="1173"/>
                </a:lnTo>
                <a:lnTo>
                  <a:pt x="992" y="1217"/>
                </a:lnTo>
                <a:lnTo>
                  <a:pt x="993" y="1249"/>
                </a:lnTo>
                <a:lnTo>
                  <a:pt x="994" y="1249"/>
                </a:lnTo>
                <a:lnTo>
                  <a:pt x="995" y="1250"/>
                </a:lnTo>
                <a:lnTo>
                  <a:pt x="996" y="1249"/>
                </a:lnTo>
                <a:lnTo>
                  <a:pt x="1001" y="1199"/>
                </a:lnTo>
                <a:lnTo>
                  <a:pt x="1002" y="1196"/>
                </a:lnTo>
                <a:lnTo>
                  <a:pt x="1003" y="1186"/>
                </a:lnTo>
                <a:lnTo>
                  <a:pt x="1004" y="1229"/>
                </a:lnTo>
                <a:lnTo>
                  <a:pt x="1007" y="1235"/>
                </a:lnTo>
                <a:lnTo>
                  <a:pt x="1008" y="1202"/>
                </a:lnTo>
                <a:lnTo>
                  <a:pt x="1009" y="1177"/>
                </a:lnTo>
                <a:lnTo>
                  <a:pt x="1010" y="1177"/>
                </a:lnTo>
                <a:lnTo>
                  <a:pt x="1011" y="1184"/>
                </a:lnTo>
                <a:lnTo>
                  <a:pt x="1013" y="1222"/>
                </a:lnTo>
                <a:lnTo>
                  <a:pt x="1014" y="1192"/>
                </a:lnTo>
                <a:lnTo>
                  <a:pt x="1015" y="1234"/>
                </a:lnTo>
                <a:lnTo>
                  <a:pt x="1017" y="1284"/>
                </a:lnTo>
                <a:lnTo>
                  <a:pt x="1018" y="1282"/>
                </a:lnTo>
                <a:lnTo>
                  <a:pt x="1021" y="1268"/>
                </a:lnTo>
                <a:lnTo>
                  <a:pt x="1022" y="1270"/>
                </a:lnTo>
                <a:lnTo>
                  <a:pt x="1023" y="1208"/>
                </a:lnTo>
                <a:lnTo>
                  <a:pt x="1024" y="1204"/>
                </a:lnTo>
                <a:lnTo>
                  <a:pt x="1025" y="1218"/>
                </a:lnTo>
                <a:lnTo>
                  <a:pt x="1028" y="1211"/>
                </a:lnTo>
                <a:lnTo>
                  <a:pt x="1029" y="1203"/>
                </a:lnTo>
                <a:lnTo>
                  <a:pt x="1030" y="1224"/>
                </a:lnTo>
                <a:lnTo>
                  <a:pt x="1031" y="1189"/>
                </a:lnTo>
                <a:lnTo>
                  <a:pt x="1032" y="1188"/>
                </a:lnTo>
                <a:lnTo>
                  <a:pt x="1035" y="1164"/>
                </a:lnTo>
                <a:lnTo>
                  <a:pt x="1036" y="1150"/>
                </a:lnTo>
                <a:lnTo>
                  <a:pt x="1037" y="1134"/>
                </a:lnTo>
                <a:lnTo>
                  <a:pt x="1038" y="1094"/>
                </a:lnTo>
                <a:lnTo>
                  <a:pt x="1039" y="1079"/>
                </a:lnTo>
                <a:lnTo>
                  <a:pt x="1042" y="1062"/>
                </a:lnTo>
                <a:lnTo>
                  <a:pt x="1043" y="1070"/>
                </a:lnTo>
                <a:lnTo>
                  <a:pt x="1044" y="1033"/>
                </a:lnTo>
                <a:lnTo>
                  <a:pt x="1045" y="1036"/>
                </a:lnTo>
                <a:lnTo>
                  <a:pt x="1046" y="1047"/>
                </a:lnTo>
                <a:lnTo>
                  <a:pt x="1050" y="1077"/>
                </a:lnTo>
                <a:lnTo>
                  <a:pt x="1051" y="1063"/>
                </a:lnTo>
                <a:lnTo>
                  <a:pt x="1052" y="1096"/>
                </a:lnTo>
                <a:lnTo>
                  <a:pt x="1053" y="1058"/>
                </a:lnTo>
                <a:lnTo>
                  <a:pt x="1054" y="1104"/>
                </a:lnTo>
                <a:lnTo>
                  <a:pt x="1057" y="1086"/>
                </a:lnTo>
                <a:lnTo>
                  <a:pt x="1058" y="1062"/>
                </a:lnTo>
                <a:lnTo>
                  <a:pt x="1059" y="1049"/>
                </a:lnTo>
                <a:lnTo>
                  <a:pt x="1059" y="1062"/>
                </a:lnTo>
                <a:lnTo>
                  <a:pt x="1060" y="1097"/>
                </a:lnTo>
                <a:lnTo>
                  <a:pt x="1063" y="1065"/>
                </a:lnTo>
                <a:lnTo>
                  <a:pt x="1064" y="1070"/>
                </a:lnTo>
                <a:lnTo>
                  <a:pt x="1066" y="1067"/>
                </a:lnTo>
                <a:lnTo>
                  <a:pt x="1067" y="1105"/>
                </a:lnTo>
                <a:lnTo>
                  <a:pt x="1068" y="1115"/>
                </a:lnTo>
                <a:lnTo>
                  <a:pt x="1071" y="1073"/>
                </a:lnTo>
                <a:lnTo>
                  <a:pt x="1072" y="1069"/>
                </a:lnTo>
                <a:lnTo>
                  <a:pt x="1073" y="1063"/>
                </a:lnTo>
                <a:lnTo>
                  <a:pt x="1074" y="1096"/>
                </a:lnTo>
                <a:lnTo>
                  <a:pt x="1075" y="1109"/>
                </a:lnTo>
                <a:lnTo>
                  <a:pt x="1078" y="1095"/>
                </a:lnTo>
                <a:lnTo>
                  <a:pt x="1079" y="1119"/>
                </a:lnTo>
                <a:lnTo>
                  <a:pt x="1080" y="1089"/>
                </a:lnTo>
                <a:lnTo>
                  <a:pt x="1083" y="1119"/>
                </a:lnTo>
                <a:lnTo>
                  <a:pt x="1085" y="1099"/>
                </a:lnTo>
                <a:lnTo>
                  <a:pt x="1086" y="1082"/>
                </a:lnTo>
                <a:lnTo>
                  <a:pt x="1087" y="1111"/>
                </a:lnTo>
                <a:lnTo>
                  <a:pt x="1088" y="1113"/>
                </a:lnTo>
                <a:lnTo>
                  <a:pt x="1089" y="1129"/>
                </a:lnTo>
                <a:lnTo>
                  <a:pt x="1092" y="1154"/>
                </a:lnTo>
                <a:lnTo>
                  <a:pt x="1093" y="1175"/>
                </a:lnTo>
                <a:lnTo>
                  <a:pt x="1094" y="1207"/>
                </a:lnTo>
                <a:lnTo>
                  <a:pt x="1095" y="1209"/>
                </a:lnTo>
                <a:lnTo>
                  <a:pt x="1096" y="1219"/>
                </a:lnTo>
                <a:lnTo>
                  <a:pt x="1100" y="1225"/>
                </a:lnTo>
                <a:lnTo>
                  <a:pt x="1101" y="1206"/>
                </a:lnTo>
                <a:lnTo>
                  <a:pt x="1102" y="1174"/>
                </a:lnTo>
                <a:lnTo>
                  <a:pt x="1103" y="1174"/>
                </a:lnTo>
                <a:lnTo>
                  <a:pt x="1104" y="1163"/>
                </a:lnTo>
                <a:lnTo>
                  <a:pt x="1107" y="1177"/>
                </a:lnTo>
                <a:lnTo>
                  <a:pt x="1107" y="1146"/>
                </a:lnTo>
                <a:lnTo>
                  <a:pt x="1108" y="1110"/>
                </a:lnTo>
                <a:lnTo>
                  <a:pt x="1109" y="1087"/>
                </a:lnTo>
                <a:lnTo>
                  <a:pt x="1113" y="1075"/>
                </a:lnTo>
                <a:lnTo>
                  <a:pt x="1115" y="1073"/>
                </a:lnTo>
                <a:lnTo>
                  <a:pt x="1116" y="1067"/>
                </a:lnTo>
                <a:lnTo>
                  <a:pt x="1117" y="1066"/>
                </a:lnTo>
                <a:lnTo>
                  <a:pt x="1121" y="1031"/>
                </a:lnTo>
                <a:lnTo>
                  <a:pt x="1122" y="1027"/>
                </a:lnTo>
                <a:lnTo>
                  <a:pt x="1123" y="1004"/>
                </a:lnTo>
                <a:lnTo>
                  <a:pt x="1124" y="1013"/>
                </a:lnTo>
                <a:lnTo>
                  <a:pt x="1125" y="1011"/>
                </a:lnTo>
                <a:lnTo>
                  <a:pt x="1128" y="1015"/>
                </a:lnTo>
                <a:lnTo>
                  <a:pt x="1129" y="1043"/>
                </a:lnTo>
                <a:lnTo>
                  <a:pt x="1130" y="1061"/>
                </a:lnTo>
                <a:lnTo>
                  <a:pt x="1131" y="1066"/>
                </a:lnTo>
                <a:lnTo>
                  <a:pt x="1132" y="1088"/>
                </a:lnTo>
                <a:lnTo>
                  <a:pt x="1136" y="1071"/>
                </a:lnTo>
                <a:lnTo>
                  <a:pt x="1137" y="1094"/>
                </a:lnTo>
                <a:lnTo>
                  <a:pt x="1138" y="1118"/>
                </a:lnTo>
                <a:lnTo>
                  <a:pt x="1139" y="1143"/>
                </a:lnTo>
                <a:lnTo>
                  <a:pt x="1142" y="1132"/>
                </a:lnTo>
                <a:lnTo>
                  <a:pt x="1143" y="1141"/>
                </a:lnTo>
                <a:lnTo>
                  <a:pt x="1144" y="1158"/>
                </a:lnTo>
                <a:lnTo>
                  <a:pt x="1145" y="1159"/>
                </a:lnTo>
                <a:lnTo>
                  <a:pt x="1146" y="1170"/>
                </a:lnTo>
                <a:lnTo>
                  <a:pt x="1150" y="1145"/>
                </a:lnTo>
                <a:lnTo>
                  <a:pt x="1151" y="1100"/>
                </a:lnTo>
                <a:lnTo>
                  <a:pt x="1152" y="1104"/>
                </a:lnTo>
                <a:lnTo>
                  <a:pt x="1153" y="1166"/>
                </a:lnTo>
                <a:lnTo>
                  <a:pt x="1154" y="1198"/>
                </a:lnTo>
                <a:lnTo>
                  <a:pt x="1156" y="1187"/>
                </a:lnTo>
                <a:lnTo>
                  <a:pt x="1157" y="1157"/>
                </a:lnTo>
                <a:lnTo>
                  <a:pt x="1158" y="1144"/>
                </a:lnTo>
                <a:lnTo>
                  <a:pt x="1159" y="1132"/>
                </a:lnTo>
                <a:lnTo>
                  <a:pt x="1160" y="1150"/>
                </a:lnTo>
                <a:lnTo>
                  <a:pt x="1165" y="1104"/>
                </a:lnTo>
                <a:lnTo>
                  <a:pt x="1166" y="1098"/>
                </a:lnTo>
                <a:lnTo>
                  <a:pt x="1167" y="1070"/>
                </a:lnTo>
                <a:lnTo>
                  <a:pt x="1168" y="1059"/>
                </a:lnTo>
                <a:lnTo>
                  <a:pt x="1171" y="1053"/>
                </a:lnTo>
                <a:lnTo>
                  <a:pt x="1172" y="1074"/>
                </a:lnTo>
                <a:lnTo>
                  <a:pt x="1173" y="1055"/>
                </a:lnTo>
                <a:lnTo>
                  <a:pt x="1174" y="1085"/>
                </a:lnTo>
                <a:lnTo>
                  <a:pt x="1175" y="1061"/>
                </a:lnTo>
                <a:lnTo>
                  <a:pt x="1178" y="1076"/>
                </a:lnTo>
                <a:lnTo>
                  <a:pt x="1179" y="1061"/>
                </a:lnTo>
                <a:lnTo>
                  <a:pt x="1180" y="1042"/>
                </a:lnTo>
                <a:lnTo>
                  <a:pt x="1181" y="1052"/>
                </a:lnTo>
                <a:lnTo>
                  <a:pt x="1182" y="1031"/>
                </a:lnTo>
                <a:lnTo>
                  <a:pt x="1185" y="1025"/>
                </a:lnTo>
                <a:lnTo>
                  <a:pt x="1186" y="1031"/>
                </a:lnTo>
                <a:lnTo>
                  <a:pt x="1187" y="1021"/>
                </a:lnTo>
                <a:lnTo>
                  <a:pt x="1188" y="1021"/>
                </a:lnTo>
                <a:lnTo>
                  <a:pt x="1189" y="1036"/>
                </a:lnTo>
                <a:lnTo>
                  <a:pt x="1192" y="1059"/>
                </a:lnTo>
                <a:lnTo>
                  <a:pt x="1193" y="1028"/>
                </a:lnTo>
                <a:lnTo>
                  <a:pt x="1194" y="1008"/>
                </a:lnTo>
                <a:lnTo>
                  <a:pt x="1195" y="1019"/>
                </a:lnTo>
                <a:lnTo>
                  <a:pt x="1197" y="1044"/>
                </a:lnTo>
                <a:lnTo>
                  <a:pt x="1200" y="1035"/>
                </a:lnTo>
                <a:lnTo>
                  <a:pt x="1201" y="1024"/>
                </a:lnTo>
                <a:lnTo>
                  <a:pt x="1202" y="1045"/>
                </a:lnTo>
                <a:lnTo>
                  <a:pt x="1203" y="1047"/>
                </a:lnTo>
                <a:lnTo>
                  <a:pt x="1204" y="1055"/>
                </a:lnTo>
                <a:lnTo>
                  <a:pt x="1206" y="1020"/>
                </a:lnTo>
                <a:lnTo>
                  <a:pt x="1207" y="1018"/>
                </a:lnTo>
                <a:lnTo>
                  <a:pt x="1208" y="995"/>
                </a:lnTo>
                <a:lnTo>
                  <a:pt x="1209" y="976"/>
                </a:lnTo>
                <a:lnTo>
                  <a:pt x="1214" y="948"/>
                </a:lnTo>
                <a:lnTo>
                  <a:pt x="1215" y="945"/>
                </a:lnTo>
                <a:lnTo>
                  <a:pt x="1216" y="960"/>
                </a:lnTo>
                <a:lnTo>
                  <a:pt x="1217" y="969"/>
                </a:lnTo>
                <a:lnTo>
                  <a:pt x="1218" y="976"/>
                </a:lnTo>
                <a:lnTo>
                  <a:pt x="1221" y="985"/>
                </a:lnTo>
                <a:lnTo>
                  <a:pt x="1222" y="990"/>
                </a:lnTo>
                <a:lnTo>
                  <a:pt x="1223" y="961"/>
                </a:lnTo>
                <a:lnTo>
                  <a:pt x="1224" y="967"/>
                </a:lnTo>
                <a:lnTo>
                  <a:pt x="1225" y="1003"/>
                </a:lnTo>
                <a:lnTo>
                  <a:pt x="1228" y="1032"/>
                </a:lnTo>
                <a:lnTo>
                  <a:pt x="1229" y="999"/>
                </a:lnTo>
                <a:lnTo>
                  <a:pt x="1230" y="996"/>
                </a:lnTo>
                <a:lnTo>
                  <a:pt x="1231" y="995"/>
                </a:lnTo>
                <a:lnTo>
                  <a:pt x="1232" y="972"/>
                </a:lnTo>
                <a:lnTo>
                  <a:pt x="1235" y="988"/>
                </a:lnTo>
                <a:lnTo>
                  <a:pt x="1236" y="1016"/>
                </a:lnTo>
                <a:lnTo>
                  <a:pt x="1237" y="1003"/>
                </a:lnTo>
                <a:lnTo>
                  <a:pt x="1238" y="971"/>
                </a:lnTo>
                <a:lnTo>
                  <a:pt x="1239" y="956"/>
                </a:lnTo>
                <a:lnTo>
                  <a:pt x="1242" y="955"/>
                </a:lnTo>
                <a:lnTo>
                  <a:pt x="1243" y="1011"/>
                </a:lnTo>
                <a:lnTo>
                  <a:pt x="1244" y="1056"/>
                </a:lnTo>
                <a:lnTo>
                  <a:pt x="1246" y="1102"/>
                </a:lnTo>
                <a:lnTo>
                  <a:pt x="1247" y="1135"/>
                </a:lnTo>
                <a:lnTo>
                  <a:pt x="1250" y="1107"/>
                </a:lnTo>
                <a:lnTo>
                  <a:pt x="1251" y="1115"/>
                </a:lnTo>
                <a:lnTo>
                  <a:pt x="1252" y="1126"/>
                </a:lnTo>
                <a:lnTo>
                  <a:pt x="1252" y="1146"/>
                </a:lnTo>
                <a:lnTo>
                  <a:pt x="1253" y="1191"/>
                </a:lnTo>
                <a:lnTo>
                  <a:pt x="1256" y="1215"/>
                </a:lnTo>
                <a:lnTo>
                  <a:pt x="1257" y="1227"/>
                </a:lnTo>
                <a:lnTo>
                  <a:pt x="1258" y="1219"/>
                </a:lnTo>
                <a:lnTo>
                  <a:pt x="1259" y="1249"/>
                </a:lnTo>
                <a:lnTo>
                  <a:pt x="1260" y="1216"/>
                </a:lnTo>
                <a:lnTo>
                  <a:pt x="1264" y="1213"/>
                </a:lnTo>
                <a:lnTo>
                  <a:pt x="1265" y="1237"/>
                </a:lnTo>
                <a:lnTo>
                  <a:pt x="1266" y="1192"/>
                </a:lnTo>
                <a:lnTo>
                  <a:pt x="1267" y="1143"/>
                </a:lnTo>
                <a:lnTo>
                  <a:pt x="1268" y="1153"/>
                </a:lnTo>
                <a:lnTo>
                  <a:pt x="1272" y="1175"/>
                </a:lnTo>
                <a:lnTo>
                  <a:pt x="1273" y="1171"/>
                </a:lnTo>
                <a:lnTo>
                  <a:pt x="1274" y="1142"/>
                </a:lnTo>
                <a:lnTo>
                  <a:pt x="1275" y="1192"/>
                </a:lnTo>
                <a:lnTo>
                  <a:pt x="1278" y="1194"/>
                </a:lnTo>
                <a:lnTo>
                  <a:pt x="1279" y="1185"/>
                </a:lnTo>
                <a:lnTo>
                  <a:pt x="1280" y="1146"/>
                </a:lnTo>
                <a:lnTo>
                  <a:pt x="1281" y="1129"/>
                </a:lnTo>
                <a:lnTo>
                  <a:pt x="1282" y="1156"/>
                </a:lnTo>
                <a:lnTo>
                  <a:pt x="1285" y="1135"/>
                </a:lnTo>
                <a:lnTo>
                  <a:pt x="1286" y="1105"/>
                </a:lnTo>
                <a:lnTo>
                  <a:pt x="1287" y="1093"/>
                </a:lnTo>
                <a:lnTo>
                  <a:pt x="1288" y="1107"/>
                </a:lnTo>
                <a:lnTo>
                  <a:pt x="1289" y="1101"/>
                </a:lnTo>
                <a:lnTo>
                  <a:pt x="1292" y="1091"/>
                </a:lnTo>
                <a:lnTo>
                  <a:pt x="1293" y="1100"/>
                </a:lnTo>
                <a:lnTo>
                  <a:pt x="1295" y="1115"/>
                </a:lnTo>
                <a:lnTo>
                  <a:pt x="1296" y="1112"/>
                </a:lnTo>
                <a:lnTo>
                  <a:pt x="1297" y="1074"/>
                </a:lnTo>
                <a:lnTo>
                  <a:pt x="1300" y="1084"/>
                </a:lnTo>
                <a:lnTo>
                  <a:pt x="1300" y="1121"/>
                </a:lnTo>
                <a:lnTo>
                  <a:pt x="1301" y="1126"/>
                </a:lnTo>
                <a:lnTo>
                  <a:pt x="1302" y="1169"/>
                </a:lnTo>
                <a:lnTo>
                  <a:pt x="1303" y="1183"/>
                </a:lnTo>
                <a:lnTo>
                  <a:pt x="1307" y="1185"/>
                </a:lnTo>
                <a:lnTo>
                  <a:pt x="1308" y="1151"/>
                </a:lnTo>
                <a:lnTo>
                  <a:pt x="1309" y="1129"/>
                </a:lnTo>
                <a:lnTo>
                  <a:pt x="1311" y="1118"/>
                </a:lnTo>
                <a:lnTo>
                  <a:pt x="1314" y="1137"/>
                </a:lnTo>
                <a:lnTo>
                  <a:pt x="1315" y="1101"/>
                </a:lnTo>
                <a:lnTo>
                  <a:pt x="1316" y="1103"/>
                </a:lnTo>
                <a:lnTo>
                  <a:pt x="1317" y="1110"/>
                </a:lnTo>
                <a:lnTo>
                  <a:pt x="1318" y="1120"/>
                </a:lnTo>
                <a:lnTo>
                  <a:pt x="1321" y="1112"/>
                </a:lnTo>
                <a:lnTo>
                  <a:pt x="1322" y="1097"/>
                </a:lnTo>
                <a:lnTo>
                  <a:pt x="1323" y="1111"/>
                </a:lnTo>
                <a:lnTo>
                  <a:pt x="1324" y="1067"/>
                </a:lnTo>
                <a:lnTo>
                  <a:pt x="1324" y="1072"/>
                </a:lnTo>
                <a:lnTo>
                  <a:pt x="1328" y="1072"/>
                </a:lnTo>
                <a:lnTo>
                  <a:pt x="1329" y="1096"/>
                </a:lnTo>
                <a:lnTo>
                  <a:pt x="1330" y="1104"/>
                </a:lnTo>
                <a:lnTo>
                  <a:pt x="1331" y="1082"/>
                </a:lnTo>
                <a:lnTo>
                  <a:pt x="1332" y="1072"/>
                </a:lnTo>
                <a:lnTo>
                  <a:pt x="1335" y="1034"/>
                </a:lnTo>
                <a:lnTo>
                  <a:pt x="1336" y="1015"/>
                </a:lnTo>
                <a:lnTo>
                  <a:pt x="1337" y="1016"/>
                </a:lnTo>
                <a:lnTo>
                  <a:pt x="1338" y="1023"/>
                </a:lnTo>
                <a:lnTo>
                  <a:pt x="1339" y="1044"/>
                </a:lnTo>
                <a:lnTo>
                  <a:pt x="1342" y="1032"/>
                </a:lnTo>
                <a:lnTo>
                  <a:pt x="1344" y="1051"/>
                </a:lnTo>
                <a:lnTo>
                  <a:pt x="1345" y="1088"/>
                </a:lnTo>
                <a:lnTo>
                  <a:pt x="1346" y="1124"/>
                </a:lnTo>
                <a:lnTo>
                  <a:pt x="1347" y="1130"/>
                </a:lnTo>
                <a:lnTo>
                  <a:pt x="1349" y="1133"/>
                </a:lnTo>
                <a:lnTo>
                  <a:pt x="1350" y="1124"/>
                </a:lnTo>
                <a:lnTo>
                  <a:pt x="1351" y="1130"/>
                </a:lnTo>
                <a:lnTo>
                  <a:pt x="1352" y="1145"/>
                </a:lnTo>
                <a:lnTo>
                  <a:pt x="1353" y="1162"/>
                </a:lnTo>
                <a:lnTo>
                  <a:pt x="1356" y="1167"/>
                </a:lnTo>
                <a:lnTo>
                  <a:pt x="1357" y="1190"/>
                </a:lnTo>
                <a:lnTo>
                  <a:pt x="1359" y="1176"/>
                </a:lnTo>
                <a:lnTo>
                  <a:pt x="1360" y="1163"/>
                </a:lnTo>
                <a:lnTo>
                  <a:pt x="1361" y="1134"/>
                </a:lnTo>
                <a:lnTo>
                  <a:pt x="1364" y="1141"/>
                </a:lnTo>
                <a:lnTo>
                  <a:pt x="1365" y="1186"/>
                </a:lnTo>
                <a:lnTo>
                  <a:pt x="1366" y="1154"/>
                </a:lnTo>
                <a:lnTo>
                  <a:pt x="1367" y="1136"/>
                </a:lnTo>
                <a:lnTo>
                  <a:pt x="1368" y="1142"/>
                </a:lnTo>
                <a:lnTo>
                  <a:pt x="1372" y="1151"/>
                </a:lnTo>
                <a:lnTo>
                  <a:pt x="1372" y="1141"/>
                </a:lnTo>
                <a:lnTo>
                  <a:pt x="1373" y="1148"/>
                </a:lnTo>
                <a:lnTo>
                  <a:pt x="1375" y="1113"/>
                </a:lnTo>
                <a:lnTo>
                  <a:pt x="1378" y="1101"/>
                </a:lnTo>
                <a:lnTo>
                  <a:pt x="1379" y="1107"/>
                </a:lnTo>
                <a:lnTo>
                  <a:pt x="1380" y="1119"/>
                </a:lnTo>
                <a:lnTo>
                  <a:pt x="1381" y="1143"/>
                </a:lnTo>
                <a:lnTo>
                  <a:pt x="1382" y="1158"/>
                </a:lnTo>
                <a:lnTo>
                  <a:pt x="1385" y="1139"/>
                </a:lnTo>
                <a:lnTo>
                  <a:pt x="1386" y="1161"/>
                </a:lnTo>
                <a:lnTo>
                  <a:pt x="1387" y="1141"/>
                </a:lnTo>
                <a:lnTo>
                  <a:pt x="1388" y="1134"/>
                </a:lnTo>
                <a:lnTo>
                  <a:pt x="1389" y="1113"/>
                </a:lnTo>
                <a:lnTo>
                  <a:pt x="1393" y="1112"/>
                </a:lnTo>
                <a:lnTo>
                  <a:pt x="1394" y="1117"/>
                </a:lnTo>
                <a:lnTo>
                  <a:pt x="1395" y="1090"/>
                </a:lnTo>
                <a:lnTo>
                  <a:pt x="1396" y="1056"/>
                </a:lnTo>
                <a:lnTo>
                  <a:pt x="1396" y="1030"/>
                </a:lnTo>
                <a:lnTo>
                  <a:pt x="1399" y="1032"/>
                </a:lnTo>
                <a:lnTo>
                  <a:pt x="1400" y="1010"/>
                </a:lnTo>
                <a:lnTo>
                  <a:pt x="1401" y="1003"/>
                </a:lnTo>
                <a:lnTo>
                  <a:pt x="1402" y="1028"/>
                </a:lnTo>
                <a:lnTo>
                  <a:pt x="1403" y="1013"/>
                </a:lnTo>
                <a:lnTo>
                  <a:pt x="1406" y="1019"/>
                </a:lnTo>
                <a:lnTo>
                  <a:pt x="1408" y="1028"/>
                </a:lnTo>
                <a:lnTo>
                  <a:pt x="1409" y="1007"/>
                </a:lnTo>
                <a:lnTo>
                  <a:pt x="1410" y="1012"/>
                </a:lnTo>
                <a:lnTo>
                  <a:pt x="1411" y="1035"/>
                </a:lnTo>
                <a:lnTo>
                  <a:pt x="1414" y="1006"/>
                </a:lnTo>
                <a:lnTo>
                  <a:pt x="1415" y="1064"/>
                </a:lnTo>
                <a:lnTo>
                  <a:pt x="1416" y="1027"/>
                </a:lnTo>
                <a:lnTo>
                  <a:pt x="1417" y="1046"/>
                </a:lnTo>
                <a:lnTo>
                  <a:pt x="1418" y="1028"/>
                </a:lnTo>
                <a:lnTo>
                  <a:pt x="1420" y="1015"/>
                </a:lnTo>
                <a:lnTo>
                  <a:pt x="1421" y="1015"/>
                </a:lnTo>
                <a:lnTo>
                  <a:pt x="1422" y="1024"/>
                </a:lnTo>
                <a:lnTo>
                  <a:pt x="1424" y="1020"/>
                </a:lnTo>
                <a:lnTo>
                  <a:pt x="1425" y="1032"/>
                </a:lnTo>
                <a:lnTo>
                  <a:pt x="1428" y="1008"/>
                </a:lnTo>
                <a:lnTo>
                  <a:pt x="1429" y="993"/>
                </a:lnTo>
                <a:lnTo>
                  <a:pt x="1430" y="980"/>
                </a:lnTo>
                <a:lnTo>
                  <a:pt x="1431" y="950"/>
                </a:lnTo>
                <a:lnTo>
                  <a:pt x="1432" y="945"/>
                </a:lnTo>
                <a:lnTo>
                  <a:pt x="1435" y="942"/>
                </a:lnTo>
                <a:lnTo>
                  <a:pt x="1436" y="946"/>
                </a:lnTo>
                <a:lnTo>
                  <a:pt x="1437" y="929"/>
                </a:lnTo>
                <a:lnTo>
                  <a:pt x="1438" y="929"/>
                </a:lnTo>
                <a:lnTo>
                  <a:pt x="1439" y="976"/>
                </a:lnTo>
                <a:lnTo>
                  <a:pt x="1443" y="977"/>
                </a:lnTo>
                <a:lnTo>
                  <a:pt x="1444" y="1018"/>
                </a:lnTo>
                <a:lnTo>
                  <a:pt x="1444" y="1048"/>
                </a:lnTo>
                <a:lnTo>
                  <a:pt x="1445" y="1025"/>
                </a:lnTo>
                <a:lnTo>
                  <a:pt x="1446" y="1031"/>
                </a:lnTo>
                <a:lnTo>
                  <a:pt x="1449" y="1027"/>
                </a:lnTo>
                <a:lnTo>
                  <a:pt x="1450" y="1035"/>
                </a:lnTo>
                <a:lnTo>
                  <a:pt x="1451" y="993"/>
                </a:lnTo>
                <a:lnTo>
                  <a:pt x="1453" y="995"/>
                </a:lnTo>
                <a:lnTo>
                  <a:pt x="1457" y="963"/>
                </a:lnTo>
                <a:lnTo>
                  <a:pt x="1458" y="989"/>
                </a:lnTo>
                <a:lnTo>
                  <a:pt x="1459" y="946"/>
                </a:lnTo>
                <a:lnTo>
                  <a:pt x="1460" y="926"/>
                </a:lnTo>
                <a:lnTo>
                  <a:pt x="1461" y="907"/>
                </a:lnTo>
                <a:lnTo>
                  <a:pt x="1464" y="904"/>
                </a:lnTo>
                <a:lnTo>
                  <a:pt x="1465" y="915"/>
                </a:lnTo>
                <a:lnTo>
                  <a:pt x="1466" y="922"/>
                </a:lnTo>
                <a:lnTo>
                  <a:pt x="1467" y="921"/>
                </a:lnTo>
                <a:lnTo>
                  <a:pt x="1468" y="929"/>
                </a:lnTo>
                <a:lnTo>
                  <a:pt x="1470" y="917"/>
                </a:lnTo>
                <a:lnTo>
                  <a:pt x="1471" y="922"/>
                </a:lnTo>
                <a:lnTo>
                  <a:pt x="1473" y="916"/>
                </a:lnTo>
                <a:lnTo>
                  <a:pt x="1474" y="931"/>
                </a:lnTo>
                <a:lnTo>
                  <a:pt x="1475" y="925"/>
                </a:lnTo>
                <a:lnTo>
                  <a:pt x="1478" y="913"/>
                </a:lnTo>
                <a:lnTo>
                  <a:pt x="1479" y="897"/>
                </a:lnTo>
                <a:lnTo>
                  <a:pt x="1480" y="886"/>
                </a:lnTo>
                <a:lnTo>
                  <a:pt x="1481" y="870"/>
                </a:lnTo>
                <a:lnTo>
                  <a:pt x="1485" y="877"/>
                </a:lnTo>
                <a:lnTo>
                  <a:pt x="1486" y="870"/>
                </a:lnTo>
                <a:lnTo>
                  <a:pt x="1487" y="875"/>
                </a:lnTo>
                <a:lnTo>
                  <a:pt x="1488" y="897"/>
                </a:lnTo>
                <a:lnTo>
                  <a:pt x="1490" y="872"/>
                </a:lnTo>
                <a:lnTo>
                  <a:pt x="1493" y="869"/>
                </a:lnTo>
                <a:lnTo>
                  <a:pt x="1493" y="904"/>
                </a:lnTo>
                <a:lnTo>
                  <a:pt x="1494" y="889"/>
                </a:lnTo>
                <a:lnTo>
                  <a:pt x="1495" y="920"/>
                </a:lnTo>
                <a:lnTo>
                  <a:pt x="1496" y="925"/>
                </a:lnTo>
                <a:lnTo>
                  <a:pt x="1499" y="906"/>
                </a:lnTo>
                <a:lnTo>
                  <a:pt x="1500" y="875"/>
                </a:lnTo>
                <a:lnTo>
                  <a:pt x="1501" y="864"/>
                </a:lnTo>
                <a:lnTo>
                  <a:pt x="1502" y="872"/>
                </a:lnTo>
                <a:lnTo>
                  <a:pt x="1503" y="869"/>
                </a:lnTo>
                <a:lnTo>
                  <a:pt x="1508" y="872"/>
                </a:lnTo>
                <a:lnTo>
                  <a:pt x="1509" y="880"/>
                </a:lnTo>
                <a:lnTo>
                  <a:pt x="1510" y="912"/>
                </a:lnTo>
                <a:lnTo>
                  <a:pt x="1511" y="908"/>
                </a:lnTo>
                <a:lnTo>
                  <a:pt x="1514" y="928"/>
                </a:lnTo>
                <a:lnTo>
                  <a:pt x="1515" y="955"/>
                </a:lnTo>
                <a:lnTo>
                  <a:pt x="1516" y="937"/>
                </a:lnTo>
                <a:lnTo>
                  <a:pt x="1517" y="965"/>
                </a:lnTo>
                <a:lnTo>
                  <a:pt x="1517" y="904"/>
                </a:lnTo>
                <a:lnTo>
                  <a:pt x="1520" y="858"/>
                </a:lnTo>
                <a:lnTo>
                  <a:pt x="1522" y="881"/>
                </a:lnTo>
                <a:lnTo>
                  <a:pt x="1523" y="880"/>
                </a:lnTo>
                <a:lnTo>
                  <a:pt x="1524" y="885"/>
                </a:lnTo>
                <a:lnTo>
                  <a:pt x="1525" y="909"/>
                </a:lnTo>
                <a:lnTo>
                  <a:pt x="1528" y="935"/>
                </a:lnTo>
                <a:lnTo>
                  <a:pt x="1529" y="944"/>
                </a:lnTo>
                <a:lnTo>
                  <a:pt x="1530" y="947"/>
                </a:lnTo>
                <a:lnTo>
                  <a:pt x="1531" y="946"/>
                </a:lnTo>
                <a:lnTo>
                  <a:pt x="1532" y="966"/>
                </a:lnTo>
                <a:lnTo>
                  <a:pt x="1535" y="977"/>
                </a:lnTo>
                <a:lnTo>
                  <a:pt x="1536" y="986"/>
                </a:lnTo>
                <a:lnTo>
                  <a:pt x="1537" y="974"/>
                </a:lnTo>
                <a:lnTo>
                  <a:pt x="1539" y="952"/>
                </a:lnTo>
                <a:lnTo>
                  <a:pt x="1540" y="955"/>
                </a:lnTo>
                <a:lnTo>
                  <a:pt x="1543" y="836"/>
                </a:lnTo>
                <a:lnTo>
                  <a:pt x="1544" y="763"/>
                </a:lnTo>
                <a:lnTo>
                  <a:pt x="1545" y="777"/>
                </a:lnTo>
                <a:lnTo>
                  <a:pt x="1546" y="766"/>
                </a:lnTo>
                <a:lnTo>
                  <a:pt x="1549" y="781"/>
                </a:lnTo>
                <a:lnTo>
                  <a:pt x="1550" y="738"/>
                </a:lnTo>
                <a:lnTo>
                  <a:pt x="1551" y="696"/>
                </a:lnTo>
                <a:lnTo>
                  <a:pt x="1552" y="702"/>
                </a:lnTo>
                <a:lnTo>
                  <a:pt x="1553" y="660"/>
                </a:lnTo>
                <a:lnTo>
                  <a:pt x="1557" y="644"/>
                </a:lnTo>
                <a:lnTo>
                  <a:pt x="1558" y="651"/>
                </a:lnTo>
                <a:lnTo>
                  <a:pt x="1559" y="661"/>
                </a:lnTo>
                <a:lnTo>
                  <a:pt x="1560" y="688"/>
                </a:lnTo>
                <a:lnTo>
                  <a:pt x="1561" y="713"/>
                </a:lnTo>
                <a:lnTo>
                  <a:pt x="1564" y="713"/>
                </a:lnTo>
                <a:lnTo>
                  <a:pt x="1565" y="778"/>
                </a:lnTo>
                <a:lnTo>
                  <a:pt x="1565" y="765"/>
                </a:lnTo>
                <a:lnTo>
                  <a:pt x="1566" y="709"/>
                </a:lnTo>
                <a:lnTo>
                  <a:pt x="1567" y="715"/>
                </a:lnTo>
                <a:lnTo>
                  <a:pt x="1571" y="695"/>
                </a:lnTo>
                <a:lnTo>
                  <a:pt x="1572" y="667"/>
                </a:lnTo>
                <a:lnTo>
                  <a:pt x="1573" y="639"/>
                </a:lnTo>
                <a:lnTo>
                  <a:pt x="1574" y="642"/>
                </a:lnTo>
                <a:lnTo>
                  <a:pt x="1575" y="645"/>
                </a:lnTo>
                <a:lnTo>
                  <a:pt x="1578" y="668"/>
                </a:lnTo>
                <a:lnTo>
                  <a:pt x="1579" y="655"/>
                </a:lnTo>
                <a:lnTo>
                  <a:pt x="1580" y="663"/>
                </a:lnTo>
                <a:lnTo>
                  <a:pt x="1581" y="624"/>
                </a:lnTo>
                <a:lnTo>
                  <a:pt x="1582" y="604"/>
                </a:lnTo>
                <a:lnTo>
                  <a:pt x="1585" y="595"/>
                </a:lnTo>
                <a:lnTo>
                  <a:pt x="1586" y="597"/>
                </a:lnTo>
                <a:lnTo>
                  <a:pt x="1588" y="589"/>
                </a:lnTo>
                <a:lnTo>
                  <a:pt x="1589" y="565"/>
                </a:lnTo>
                <a:lnTo>
                  <a:pt x="1589" y="526"/>
                </a:lnTo>
                <a:lnTo>
                  <a:pt x="1592" y="572"/>
                </a:lnTo>
                <a:lnTo>
                  <a:pt x="1593" y="632"/>
                </a:lnTo>
                <a:lnTo>
                  <a:pt x="1594" y="617"/>
                </a:lnTo>
                <a:lnTo>
                  <a:pt x="1595" y="601"/>
                </a:lnTo>
                <a:lnTo>
                  <a:pt x="1596" y="576"/>
                </a:lnTo>
                <a:lnTo>
                  <a:pt x="1599" y="617"/>
                </a:lnTo>
                <a:lnTo>
                  <a:pt x="1600" y="601"/>
                </a:lnTo>
                <a:lnTo>
                  <a:pt x="1601" y="547"/>
                </a:lnTo>
                <a:lnTo>
                  <a:pt x="1602" y="534"/>
                </a:lnTo>
                <a:lnTo>
                  <a:pt x="1607" y="534"/>
                </a:lnTo>
                <a:lnTo>
                  <a:pt x="1608" y="535"/>
                </a:lnTo>
                <a:lnTo>
                  <a:pt x="1609" y="526"/>
                </a:lnTo>
                <a:lnTo>
                  <a:pt x="1610" y="524"/>
                </a:lnTo>
                <a:lnTo>
                  <a:pt x="1611" y="507"/>
                </a:lnTo>
                <a:lnTo>
                  <a:pt x="1613" y="513"/>
                </a:lnTo>
                <a:lnTo>
                  <a:pt x="1614" y="554"/>
                </a:lnTo>
                <a:lnTo>
                  <a:pt x="1615" y="583"/>
                </a:lnTo>
                <a:lnTo>
                  <a:pt x="1616" y="735"/>
                </a:lnTo>
                <a:lnTo>
                  <a:pt x="1617" y="778"/>
                </a:lnTo>
                <a:lnTo>
                  <a:pt x="1621" y="691"/>
                </a:lnTo>
                <a:lnTo>
                  <a:pt x="1622" y="669"/>
                </a:lnTo>
                <a:lnTo>
                  <a:pt x="1623" y="761"/>
                </a:lnTo>
                <a:lnTo>
                  <a:pt x="1624" y="749"/>
                </a:lnTo>
                <a:lnTo>
                  <a:pt x="1625" y="738"/>
                </a:lnTo>
                <a:lnTo>
                  <a:pt x="1628" y="775"/>
                </a:lnTo>
                <a:lnTo>
                  <a:pt x="1629" y="782"/>
                </a:lnTo>
                <a:lnTo>
                  <a:pt x="1630" y="730"/>
                </a:lnTo>
                <a:lnTo>
                  <a:pt x="1631" y="757"/>
                </a:lnTo>
                <a:lnTo>
                  <a:pt x="1632" y="740"/>
                </a:lnTo>
                <a:lnTo>
                  <a:pt x="1635" y="770"/>
                </a:lnTo>
                <a:lnTo>
                  <a:pt x="1637" y="739"/>
                </a:lnTo>
                <a:lnTo>
                  <a:pt x="1637" y="711"/>
                </a:lnTo>
                <a:lnTo>
                  <a:pt x="1638" y="729"/>
                </a:lnTo>
                <a:lnTo>
                  <a:pt x="1639" y="723"/>
                </a:lnTo>
                <a:lnTo>
                  <a:pt x="1643" y="688"/>
                </a:lnTo>
                <a:lnTo>
                  <a:pt x="1644" y="728"/>
                </a:lnTo>
                <a:lnTo>
                  <a:pt x="1645" y="726"/>
                </a:lnTo>
                <a:lnTo>
                  <a:pt x="1646" y="729"/>
                </a:lnTo>
                <a:lnTo>
                  <a:pt x="1649" y="748"/>
                </a:lnTo>
                <a:lnTo>
                  <a:pt x="1650" y="747"/>
                </a:lnTo>
                <a:lnTo>
                  <a:pt x="1651" y="720"/>
                </a:lnTo>
                <a:lnTo>
                  <a:pt x="1653" y="701"/>
                </a:lnTo>
                <a:lnTo>
                  <a:pt x="1654" y="744"/>
                </a:lnTo>
                <a:lnTo>
                  <a:pt x="1657" y="776"/>
                </a:lnTo>
                <a:lnTo>
                  <a:pt x="1658" y="742"/>
                </a:lnTo>
                <a:lnTo>
                  <a:pt x="1659" y="816"/>
                </a:lnTo>
                <a:lnTo>
                  <a:pt x="1660" y="814"/>
                </a:lnTo>
                <a:lnTo>
                  <a:pt x="1661" y="845"/>
                </a:lnTo>
                <a:lnTo>
                  <a:pt x="1663" y="841"/>
                </a:lnTo>
                <a:lnTo>
                  <a:pt x="1664" y="839"/>
                </a:lnTo>
                <a:lnTo>
                  <a:pt x="1665" y="806"/>
                </a:lnTo>
                <a:lnTo>
                  <a:pt x="1666" y="877"/>
                </a:lnTo>
                <a:lnTo>
                  <a:pt x="1667" y="875"/>
                </a:lnTo>
                <a:lnTo>
                  <a:pt x="1671" y="884"/>
                </a:lnTo>
                <a:lnTo>
                  <a:pt x="1672" y="847"/>
                </a:lnTo>
                <a:lnTo>
                  <a:pt x="1673" y="817"/>
                </a:lnTo>
                <a:lnTo>
                  <a:pt x="1674" y="806"/>
                </a:lnTo>
                <a:lnTo>
                  <a:pt x="1675" y="814"/>
                </a:lnTo>
                <a:lnTo>
                  <a:pt x="1679" y="782"/>
                </a:lnTo>
                <a:lnTo>
                  <a:pt x="1680" y="786"/>
                </a:lnTo>
                <a:lnTo>
                  <a:pt x="1681" y="754"/>
                </a:lnTo>
                <a:lnTo>
                  <a:pt x="1682" y="794"/>
                </a:lnTo>
                <a:lnTo>
                  <a:pt x="1685" y="810"/>
                </a:lnTo>
                <a:lnTo>
                  <a:pt x="1686" y="774"/>
                </a:lnTo>
                <a:lnTo>
                  <a:pt x="1687" y="764"/>
                </a:lnTo>
                <a:lnTo>
                  <a:pt x="1688" y="802"/>
                </a:lnTo>
                <a:lnTo>
                  <a:pt x="1689" y="777"/>
                </a:lnTo>
                <a:lnTo>
                  <a:pt x="1692" y="798"/>
                </a:lnTo>
                <a:lnTo>
                  <a:pt x="1693" y="773"/>
                </a:lnTo>
                <a:lnTo>
                  <a:pt x="1694" y="762"/>
                </a:lnTo>
                <a:lnTo>
                  <a:pt x="1695" y="746"/>
                </a:lnTo>
                <a:lnTo>
                  <a:pt x="1696" y="734"/>
                </a:lnTo>
                <a:lnTo>
                  <a:pt x="1699" y="745"/>
                </a:lnTo>
                <a:lnTo>
                  <a:pt x="1700" y="739"/>
                </a:lnTo>
                <a:lnTo>
                  <a:pt x="1702" y="775"/>
                </a:lnTo>
                <a:lnTo>
                  <a:pt x="1703" y="774"/>
                </a:lnTo>
                <a:lnTo>
                  <a:pt x="1704" y="802"/>
                </a:lnTo>
                <a:lnTo>
                  <a:pt x="1707" y="815"/>
                </a:lnTo>
                <a:lnTo>
                  <a:pt x="1708" y="832"/>
                </a:lnTo>
                <a:lnTo>
                  <a:pt x="1709" y="863"/>
                </a:lnTo>
                <a:lnTo>
                  <a:pt x="1709" y="948"/>
                </a:lnTo>
                <a:lnTo>
                  <a:pt x="1710" y="945"/>
                </a:lnTo>
                <a:lnTo>
                  <a:pt x="1713" y="1034"/>
                </a:lnTo>
                <a:lnTo>
                  <a:pt x="1714" y="1067"/>
                </a:lnTo>
                <a:lnTo>
                  <a:pt x="1715" y="1009"/>
                </a:lnTo>
                <a:lnTo>
                  <a:pt x="1716" y="963"/>
                </a:lnTo>
                <a:lnTo>
                  <a:pt x="1718" y="969"/>
                </a:lnTo>
                <a:lnTo>
                  <a:pt x="1721" y="928"/>
                </a:lnTo>
                <a:lnTo>
                  <a:pt x="1722" y="948"/>
                </a:lnTo>
                <a:lnTo>
                  <a:pt x="1723" y="933"/>
                </a:lnTo>
                <a:lnTo>
                  <a:pt x="1724" y="1017"/>
                </a:lnTo>
                <a:lnTo>
                  <a:pt x="1725" y="1019"/>
                </a:lnTo>
                <a:lnTo>
                  <a:pt x="1728" y="989"/>
                </a:lnTo>
                <a:lnTo>
                  <a:pt x="1729" y="968"/>
                </a:lnTo>
                <a:lnTo>
                  <a:pt x="1730" y="972"/>
                </a:lnTo>
                <a:lnTo>
                  <a:pt x="1731" y="970"/>
                </a:lnTo>
                <a:lnTo>
                  <a:pt x="1732" y="969"/>
                </a:lnTo>
                <a:lnTo>
                  <a:pt x="1735" y="938"/>
                </a:lnTo>
                <a:lnTo>
                  <a:pt x="1736" y="912"/>
                </a:lnTo>
                <a:lnTo>
                  <a:pt x="1737" y="913"/>
                </a:lnTo>
                <a:lnTo>
                  <a:pt x="1738" y="911"/>
                </a:lnTo>
                <a:lnTo>
                  <a:pt x="1739" y="951"/>
                </a:lnTo>
                <a:lnTo>
                  <a:pt x="1743" y="958"/>
                </a:lnTo>
                <a:lnTo>
                  <a:pt x="1744" y="904"/>
                </a:lnTo>
                <a:lnTo>
                  <a:pt x="1745" y="909"/>
                </a:lnTo>
                <a:lnTo>
                  <a:pt x="1746" y="939"/>
                </a:lnTo>
                <a:lnTo>
                  <a:pt x="1749" y="923"/>
                </a:lnTo>
                <a:lnTo>
                  <a:pt x="1751" y="891"/>
                </a:lnTo>
                <a:lnTo>
                  <a:pt x="1752" y="911"/>
                </a:lnTo>
                <a:lnTo>
                  <a:pt x="1753" y="903"/>
                </a:lnTo>
                <a:lnTo>
                  <a:pt x="1754" y="926"/>
                </a:lnTo>
                <a:lnTo>
                  <a:pt x="1757" y="964"/>
                </a:lnTo>
                <a:lnTo>
                  <a:pt x="1758" y="944"/>
                </a:lnTo>
                <a:lnTo>
                  <a:pt x="1758" y="960"/>
                </a:lnTo>
                <a:lnTo>
                  <a:pt x="1759" y="1047"/>
                </a:lnTo>
                <a:lnTo>
                  <a:pt x="1760" y="1058"/>
                </a:lnTo>
                <a:lnTo>
                  <a:pt x="1763" y="1051"/>
                </a:lnTo>
                <a:lnTo>
                  <a:pt x="1764" y="984"/>
                </a:lnTo>
                <a:lnTo>
                  <a:pt x="1765" y="1036"/>
                </a:lnTo>
                <a:lnTo>
                  <a:pt x="1767" y="1020"/>
                </a:lnTo>
                <a:lnTo>
                  <a:pt x="1768" y="1068"/>
                </a:lnTo>
                <a:lnTo>
                  <a:pt x="1771" y="1094"/>
                </a:lnTo>
                <a:lnTo>
                  <a:pt x="1772" y="1125"/>
                </a:lnTo>
                <a:lnTo>
                  <a:pt x="1773" y="1061"/>
                </a:lnTo>
                <a:lnTo>
                  <a:pt x="1774" y="1014"/>
                </a:lnTo>
                <a:lnTo>
                  <a:pt x="1775" y="1007"/>
                </a:lnTo>
                <a:lnTo>
                  <a:pt x="1778" y="968"/>
                </a:lnTo>
                <a:lnTo>
                  <a:pt x="1779" y="962"/>
                </a:lnTo>
                <a:lnTo>
                  <a:pt x="1780" y="966"/>
                </a:lnTo>
                <a:lnTo>
                  <a:pt x="1781" y="987"/>
                </a:lnTo>
                <a:lnTo>
                  <a:pt x="1782" y="946"/>
                </a:lnTo>
                <a:lnTo>
                  <a:pt x="1785" y="952"/>
                </a:lnTo>
                <a:lnTo>
                  <a:pt x="1786" y="921"/>
                </a:lnTo>
                <a:lnTo>
                  <a:pt x="1787" y="957"/>
                </a:lnTo>
                <a:lnTo>
                  <a:pt x="1788" y="970"/>
                </a:lnTo>
                <a:lnTo>
                  <a:pt x="1789" y="936"/>
                </a:lnTo>
                <a:lnTo>
                  <a:pt x="1792" y="874"/>
                </a:lnTo>
                <a:lnTo>
                  <a:pt x="1793" y="843"/>
                </a:lnTo>
                <a:lnTo>
                  <a:pt x="1794" y="891"/>
                </a:lnTo>
                <a:lnTo>
                  <a:pt x="1795" y="829"/>
                </a:lnTo>
                <a:lnTo>
                  <a:pt x="1796" y="840"/>
                </a:lnTo>
                <a:lnTo>
                  <a:pt x="1800" y="842"/>
                </a:lnTo>
                <a:lnTo>
                  <a:pt x="1801" y="858"/>
                </a:lnTo>
                <a:lnTo>
                  <a:pt x="1802" y="853"/>
                </a:lnTo>
                <a:lnTo>
                  <a:pt x="1803" y="828"/>
                </a:lnTo>
                <a:lnTo>
                  <a:pt x="1804" y="825"/>
                </a:lnTo>
                <a:lnTo>
                  <a:pt x="1806" y="804"/>
                </a:lnTo>
                <a:lnTo>
                  <a:pt x="1807" y="784"/>
                </a:lnTo>
                <a:lnTo>
                  <a:pt x="1808" y="802"/>
                </a:lnTo>
                <a:lnTo>
                  <a:pt x="1809" y="768"/>
                </a:lnTo>
                <a:lnTo>
                  <a:pt x="1810" y="749"/>
                </a:lnTo>
                <a:lnTo>
                  <a:pt x="1813" y="762"/>
                </a:lnTo>
                <a:lnTo>
                  <a:pt x="1814" y="742"/>
                </a:lnTo>
                <a:lnTo>
                  <a:pt x="1816" y="690"/>
                </a:lnTo>
                <a:lnTo>
                  <a:pt x="1817" y="752"/>
                </a:lnTo>
                <a:lnTo>
                  <a:pt x="1818" y="774"/>
                </a:lnTo>
                <a:lnTo>
                  <a:pt x="1821" y="782"/>
                </a:lnTo>
                <a:lnTo>
                  <a:pt x="1822" y="764"/>
                </a:lnTo>
                <a:lnTo>
                  <a:pt x="1823" y="794"/>
                </a:lnTo>
                <a:lnTo>
                  <a:pt x="1825" y="784"/>
                </a:lnTo>
                <a:lnTo>
                  <a:pt x="1828" y="761"/>
                </a:lnTo>
                <a:lnTo>
                  <a:pt x="1829" y="735"/>
                </a:lnTo>
                <a:lnTo>
                  <a:pt x="1830" y="727"/>
                </a:lnTo>
                <a:lnTo>
                  <a:pt x="1830" y="729"/>
                </a:lnTo>
                <a:lnTo>
                  <a:pt x="1832" y="717"/>
                </a:lnTo>
                <a:lnTo>
                  <a:pt x="1835" y="716"/>
                </a:lnTo>
                <a:lnTo>
                  <a:pt x="1836" y="711"/>
                </a:lnTo>
                <a:lnTo>
                  <a:pt x="1837" y="725"/>
                </a:lnTo>
                <a:lnTo>
                  <a:pt x="1838" y="759"/>
                </a:lnTo>
                <a:lnTo>
                  <a:pt x="1839" y="742"/>
                </a:lnTo>
                <a:lnTo>
                  <a:pt x="1842" y="768"/>
                </a:lnTo>
                <a:lnTo>
                  <a:pt x="1843" y="730"/>
                </a:lnTo>
                <a:lnTo>
                  <a:pt x="1844" y="814"/>
                </a:lnTo>
                <a:lnTo>
                  <a:pt x="1845" y="831"/>
                </a:lnTo>
                <a:lnTo>
                  <a:pt x="1846" y="837"/>
                </a:lnTo>
                <a:lnTo>
                  <a:pt x="1850" y="831"/>
                </a:lnTo>
                <a:lnTo>
                  <a:pt x="1851" y="778"/>
                </a:lnTo>
                <a:lnTo>
                  <a:pt x="1852" y="754"/>
                </a:lnTo>
                <a:lnTo>
                  <a:pt x="1853" y="740"/>
                </a:lnTo>
                <a:lnTo>
                  <a:pt x="1854" y="737"/>
                </a:lnTo>
                <a:lnTo>
                  <a:pt x="1857" y="710"/>
                </a:lnTo>
                <a:lnTo>
                  <a:pt x="1858" y="743"/>
                </a:lnTo>
                <a:lnTo>
                  <a:pt x="1859" y="738"/>
                </a:lnTo>
                <a:lnTo>
                  <a:pt x="1860" y="751"/>
                </a:lnTo>
                <a:lnTo>
                  <a:pt x="1865" y="684"/>
                </a:lnTo>
                <a:lnTo>
                  <a:pt x="1866" y="681"/>
                </a:lnTo>
                <a:lnTo>
                  <a:pt x="1867" y="703"/>
                </a:lnTo>
                <a:lnTo>
                  <a:pt x="1868" y="707"/>
                </a:lnTo>
                <a:lnTo>
                  <a:pt x="1871" y="711"/>
                </a:lnTo>
                <a:lnTo>
                  <a:pt x="1872" y="696"/>
                </a:lnTo>
                <a:lnTo>
                  <a:pt x="1873" y="718"/>
                </a:lnTo>
                <a:lnTo>
                  <a:pt x="1874" y="747"/>
                </a:lnTo>
                <a:lnTo>
                  <a:pt x="1875" y="754"/>
                </a:lnTo>
                <a:lnTo>
                  <a:pt x="1878" y="721"/>
                </a:lnTo>
                <a:lnTo>
                  <a:pt x="1879" y="723"/>
                </a:lnTo>
                <a:lnTo>
                  <a:pt x="1881" y="726"/>
                </a:lnTo>
                <a:lnTo>
                  <a:pt x="1882" y="757"/>
                </a:lnTo>
                <a:lnTo>
                  <a:pt x="1885" y="739"/>
                </a:lnTo>
                <a:lnTo>
                  <a:pt x="1886" y="749"/>
                </a:lnTo>
                <a:lnTo>
                  <a:pt x="1887" y="742"/>
                </a:lnTo>
                <a:lnTo>
                  <a:pt x="1888" y="737"/>
                </a:lnTo>
                <a:lnTo>
                  <a:pt x="1889" y="739"/>
                </a:lnTo>
                <a:lnTo>
                  <a:pt x="1892" y="752"/>
                </a:lnTo>
                <a:lnTo>
                  <a:pt x="1893" y="756"/>
                </a:lnTo>
                <a:lnTo>
                  <a:pt x="1894" y="771"/>
                </a:lnTo>
                <a:lnTo>
                  <a:pt x="1895" y="791"/>
                </a:lnTo>
                <a:lnTo>
                  <a:pt x="1897" y="767"/>
                </a:lnTo>
                <a:lnTo>
                  <a:pt x="1900" y="782"/>
                </a:lnTo>
                <a:lnTo>
                  <a:pt x="1901" y="758"/>
                </a:lnTo>
                <a:lnTo>
                  <a:pt x="1902" y="754"/>
                </a:lnTo>
                <a:lnTo>
                  <a:pt x="1902" y="734"/>
                </a:lnTo>
                <a:lnTo>
                  <a:pt x="1903" y="754"/>
                </a:lnTo>
                <a:lnTo>
                  <a:pt x="1906" y="717"/>
                </a:lnTo>
                <a:lnTo>
                  <a:pt x="1907" y="720"/>
                </a:lnTo>
                <a:lnTo>
                  <a:pt x="1908" y="704"/>
                </a:lnTo>
                <a:lnTo>
                  <a:pt x="1909" y="695"/>
                </a:lnTo>
                <a:lnTo>
                  <a:pt x="1910" y="680"/>
                </a:lnTo>
                <a:lnTo>
                  <a:pt x="1915" y="637"/>
                </a:lnTo>
                <a:lnTo>
                  <a:pt x="1916" y="631"/>
                </a:lnTo>
                <a:lnTo>
                  <a:pt x="1917" y="606"/>
                </a:lnTo>
                <a:lnTo>
                  <a:pt x="1918" y="574"/>
                </a:lnTo>
                <a:lnTo>
                  <a:pt x="1921" y="594"/>
                </a:lnTo>
                <a:lnTo>
                  <a:pt x="1922" y="627"/>
                </a:lnTo>
                <a:lnTo>
                  <a:pt x="1923" y="618"/>
                </a:lnTo>
                <a:lnTo>
                  <a:pt x="1924" y="589"/>
                </a:lnTo>
                <a:lnTo>
                  <a:pt x="1925" y="624"/>
                </a:lnTo>
                <a:lnTo>
                  <a:pt x="1927" y="624"/>
                </a:lnTo>
                <a:lnTo>
                  <a:pt x="1929" y="657"/>
                </a:lnTo>
                <a:lnTo>
                  <a:pt x="1930" y="633"/>
                </a:lnTo>
                <a:lnTo>
                  <a:pt x="1931" y="626"/>
                </a:lnTo>
                <a:lnTo>
                  <a:pt x="1932" y="612"/>
                </a:lnTo>
                <a:lnTo>
                  <a:pt x="1935" y="630"/>
                </a:lnTo>
                <a:lnTo>
                  <a:pt x="1936" y="624"/>
                </a:lnTo>
                <a:lnTo>
                  <a:pt x="1937" y="644"/>
                </a:lnTo>
                <a:lnTo>
                  <a:pt x="1938" y="650"/>
                </a:lnTo>
                <a:lnTo>
                  <a:pt x="1939" y="618"/>
                </a:lnTo>
                <a:lnTo>
                  <a:pt x="1942" y="602"/>
                </a:lnTo>
                <a:lnTo>
                  <a:pt x="1943" y="641"/>
                </a:lnTo>
                <a:lnTo>
                  <a:pt x="1944" y="614"/>
                </a:lnTo>
                <a:lnTo>
                  <a:pt x="1946" y="646"/>
                </a:lnTo>
                <a:lnTo>
                  <a:pt x="1947" y="621"/>
                </a:lnTo>
                <a:lnTo>
                  <a:pt x="1950" y="618"/>
                </a:lnTo>
                <a:lnTo>
                  <a:pt x="1950" y="613"/>
                </a:lnTo>
                <a:lnTo>
                  <a:pt x="1951" y="645"/>
                </a:lnTo>
                <a:lnTo>
                  <a:pt x="1952" y="687"/>
                </a:lnTo>
                <a:lnTo>
                  <a:pt x="1953" y="683"/>
                </a:lnTo>
                <a:lnTo>
                  <a:pt x="1956" y="648"/>
                </a:lnTo>
                <a:lnTo>
                  <a:pt x="1957" y="667"/>
                </a:lnTo>
                <a:lnTo>
                  <a:pt x="1958" y="708"/>
                </a:lnTo>
                <a:lnTo>
                  <a:pt x="1959" y="679"/>
                </a:lnTo>
                <a:lnTo>
                  <a:pt x="1964" y="692"/>
                </a:lnTo>
                <a:lnTo>
                  <a:pt x="1965" y="716"/>
                </a:lnTo>
                <a:lnTo>
                  <a:pt x="1966" y="688"/>
                </a:lnTo>
                <a:lnTo>
                  <a:pt x="1967" y="674"/>
                </a:lnTo>
                <a:lnTo>
                  <a:pt x="1968" y="686"/>
                </a:lnTo>
                <a:lnTo>
                  <a:pt x="1971" y="684"/>
                </a:lnTo>
                <a:lnTo>
                  <a:pt x="1972" y="664"/>
                </a:lnTo>
                <a:lnTo>
                  <a:pt x="1973" y="689"/>
                </a:lnTo>
                <a:lnTo>
                  <a:pt x="1974" y="696"/>
                </a:lnTo>
                <a:lnTo>
                  <a:pt x="1974" y="682"/>
                </a:lnTo>
                <a:lnTo>
                  <a:pt x="1978" y="681"/>
                </a:lnTo>
                <a:lnTo>
                  <a:pt x="1979" y="675"/>
                </a:lnTo>
                <a:lnTo>
                  <a:pt x="1980" y="665"/>
                </a:lnTo>
                <a:lnTo>
                  <a:pt x="1981" y="658"/>
                </a:lnTo>
                <a:lnTo>
                  <a:pt x="1982" y="653"/>
                </a:lnTo>
                <a:lnTo>
                  <a:pt x="1985" y="654"/>
                </a:lnTo>
                <a:lnTo>
                  <a:pt x="1986" y="633"/>
                </a:lnTo>
                <a:lnTo>
                  <a:pt x="1987" y="648"/>
                </a:lnTo>
                <a:lnTo>
                  <a:pt x="1988" y="691"/>
                </a:lnTo>
                <a:lnTo>
                  <a:pt x="1989" y="756"/>
                </a:lnTo>
                <a:lnTo>
                  <a:pt x="1992" y="765"/>
                </a:lnTo>
                <a:lnTo>
                  <a:pt x="1993" y="780"/>
                </a:lnTo>
                <a:lnTo>
                  <a:pt x="1995" y="783"/>
                </a:lnTo>
                <a:lnTo>
                  <a:pt x="1996" y="779"/>
                </a:lnTo>
                <a:lnTo>
                  <a:pt x="1997" y="795"/>
                </a:lnTo>
                <a:lnTo>
                  <a:pt x="1999" y="817"/>
                </a:lnTo>
                <a:lnTo>
                  <a:pt x="2000" y="829"/>
                </a:lnTo>
                <a:lnTo>
                  <a:pt x="2001" y="849"/>
                </a:lnTo>
                <a:lnTo>
                  <a:pt x="2002" y="852"/>
                </a:lnTo>
                <a:lnTo>
                  <a:pt x="2003" y="870"/>
                </a:lnTo>
                <a:lnTo>
                  <a:pt x="2006" y="852"/>
                </a:lnTo>
                <a:lnTo>
                  <a:pt x="2007" y="867"/>
                </a:lnTo>
                <a:lnTo>
                  <a:pt x="2008" y="896"/>
                </a:lnTo>
                <a:lnTo>
                  <a:pt x="2009" y="883"/>
                </a:lnTo>
                <a:lnTo>
                  <a:pt x="2011" y="880"/>
                </a:lnTo>
                <a:lnTo>
                  <a:pt x="2015" y="881"/>
                </a:lnTo>
                <a:lnTo>
                  <a:pt x="2016" y="929"/>
                </a:lnTo>
                <a:lnTo>
                  <a:pt x="2017" y="950"/>
                </a:lnTo>
                <a:lnTo>
                  <a:pt x="2018" y="1003"/>
                </a:lnTo>
                <a:lnTo>
                  <a:pt x="2021" y="991"/>
                </a:lnTo>
                <a:lnTo>
                  <a:pt x="2022" y="986"/>
                </a:lnTo>
                <a:lnTo>
                  <a:pt x="2022" y="974"/>
                </a:lnTo>
                <a:lnTo>
                  <a:pt x="2023" y="977"/>
                </a:lnTo>
                <a:lnTo>
                  <a:pt x="2024" y="989"/>
                </a:lnTo>
                <a:lnTo>
                  <a:pt x="2028" y="1012"/>
                </a:lnTo>
                <a:lnTo>
                  <a:pt x="2029" y="1002"/>
                </a:lnTo>
                <a:lnTo>
                  <a:pt x="2030" y="1013"/>
                </a:lnTo>
                <a:lnTo>
                  <a:pt x="2031" y="993"/>
                </a:lnTo>
                <a:lnTo>
                  <a:pt x="2032" y="991"/>
                </a:lnTo>
                <a:lnTo>
                  <a:pt x="2035" y="1002"/>
                </a:lnTo>
                <a:lnTo>
                  <a:pt x="2036" y="991"/>
                </a:lnTo>
                <a:lnTo>
                  <a:pt x="2037" y="1026"/>
                </a:lnTo>
                <a:lnTo>
                  <a:pt x="2038" y="1085"/>
                </a:lnTo>
                <a:lnTo>
                  <a:pt x="2039" y="1060"/>
                </a:lnTo>
                <a:lnTo>
                  <a:pt x="2042" y="1068"/>
                </a:lnTo>
                <a:lnTo>
                  <a:pt x="2044" y="1066"/>
                </a:lnTo>
                <a:lnTo>
                  <a:pt x="2045" y="1052"/>
                </a:lnTo>
                <a:lnTo>
                  <a:pt x="2046" y="1092"/>
                </a:lnTo>
                <a:lnTo>
                  <a:pt x="2047" y="975"/>
                </a:lnTo>
                <a:lnTo>
                  <a:pt x="2049" y="995"/>
                </a:lnTo>
                <a:lnTo>
                  <a:pt x="2050" y="932"/>
                </a:lnTo>
                <a:lnTo>
                  <a:pt x="2052" y="939"/>
                </a:lnTo>
                <a:lnTo>
                  <a:pt x="2053" y="984"/>
                </a:lnTo>
                <a:lnTo>
                  <a:pt x="2056" y="959"/>
                </a:lnTo>
                <a:lnTo>
                  <a:pt x="2057" y="993"/>
                </a:lnTo>
                <a:lnTo>
                  <a:pt x="2058" y="962"/>
                </a:lnTo>
                <a:lnTo>
                  <a:pt x="2060" y="957"/>
                </a:lnTo>
                <a:lnTo>
                  <a:pt x="2061" y="941"/>
                </a:lnTo>
                <a:lnTo>
                  <a:pt x="2064" y="920"/>
                </a:lnTo>
                <a:lnTo>
                  <a:pt x="2065" y="906"/>
                </a:lnTo>
                <a:lnTo>
                  <a:pt x="2066" y="896"/>
                </a:lnTo>
                <a:lnTo>
                  <a:pt x="2067" y="850"/>
                </a:lnTo>
                <a:lnTo>
                  <a:pt x="2068" y="871"/>
                </a:lnTo>
                <a:lnTo>
                  <a:pt x="2071" y="923"/>
                </a:lnTo>
                <a:lnTo>
                  <a:pt x="2071" y="918"/>
                </a:lnTo>
                <a:lnTo>
                  <a:pt x="2072" y="910"/>
                </a:lnTo>
                <a:lnTo>
                  <a:pt x="2073" y="903"/>
                </a:lnTo>
                <a:lnTo>
                  <a:pt x="2074" y="892"/>
                </a:lnTo>
                <a:lnTo>
                  <a:pt x="2078" y="898"/>
                </a:lnTo>
                <a:lnTo>
                  <a:pt x="2079" y="925"/>
                </a:lnTo>
                <a:lnTo>
                  <a:pt x="2080" y="911"/>
                </a:lnTo>
                <a:lnTo>
                  <a:pt x="2081" y="940"/>
                </a:lnTo>
                <a:lnTo>
                  <a:pt x="2082" y="872"/>
                </a:lnTo>
                <a:lnTo>
                  <a:pt x="2085" y="858"/>
                </a:lnTo>
                <a:lnTo>
                  <a:pt x="2086" y="834"/>
                </a:lnTo>
                <a:lnTo>
                  <a:pt x="2087" y="840"/>
                </a:lnTo>
                <a:lnTo>
                  <a:pt x="2088" y="840"/>
                </a:lnTo>
                <a:lnTo>
                  <a:pt x="2089" y="848"/>
                </a:lnTo>
                <a:lnTo>
                  <a:pt x="2093" y="850"/>
                </a:lnTo>
                <a:lnTo>
                  <a:pt x="2094" y="838"/>
                </a:lnTo>
                <a:lnTo>
                  <a:pt x="2095" y="824"/>
                </a:lnTo>
                <a:lnTo>
                  <a:pt x="2095" y="803"/>
                </a:lnTo>
                <a:lnTo>
                  <a:pt x="2096" y="797"/>
                </a:lnTo>
                <a:lnTo>
                  <a:pt x="2099" y="798"/>
                </a:lnTo>
                <a:lnTo>
                  <a:pt x="2100" y="786"/>
                </a:lnTo>
                <a:lnTo>
                  <a:pt x="2101" y="777"/>
                </a:lnTo>
                <a:lnTo>
                  <a:pt x="2102" y="793"/>
                </a:lnTo>
                <a:lnTo>
                  <a:pt x="2103" y="795"/>
                </a:lnTo>
                <a:lnTo>
                  <a:pt x="2106" y="805"/>
                </a:lnTo>
                <a:lnTo>
                  <a:pt x="2107" y="792"/>
                </a:lnTo>
                <a:lnTo>
                  <a:pt x="2109" y="805"/>
                </a:lnTo>
                <a:lnTo>
                  <a:pt x="2110" y="819"/>
                </a:lnTo>
                <a:lnTo>
                  <a:pt x="2111" y="789"/>
                </a:lnTo>
                <a:lnTo>
                  <a:pt x="2115" y="808"/>
                </a:lnTo>
                <a:lnTo>
                  <a:pt x="2116" y="807"/>
                </a:lnTo>
                <a:lnTo>
                  <a:pt x="2117" y="804"/>
                </a:lnTo>
                <a:lnTo>
                  <a:pt x="2118" y="790"/>
                </a:lnTo>
                <a:lnTo>
                  <a:pt x="2120" y="788"/>
                </a:lnTo>
                <a:lnTo>
                  <a:pt x="2121" y="778"/>
                </a:lnTo>
                <a:lnTo>
                  <a:pt x="2122" y="780"/>
                </a:lnTo>
                <a:lnTo>
                  <a:pt x="2123" y="759"/>
                </a:lnTo>
                <a:lnTo>
                  <a:pt x="2125" y="749"/>
                </a:lnTo>
                <a:lnTo>
                  <a:pt x="2128" y="787"/>
                </a:lnTo>
                <a:lnTo>
                  <a:pt x="2129" y="808"/>
                </a:lnTo>
                <a:lnTo>
                  <a:pt x="2130" y="862"/>
                </a:lnTo>
                <a:lnTo>
                  <a:pt x="2131" y="864"/>
                </a:lnTo>
                <a:lnTo>
                  <a:pt x="2132" y="847"/>
                </a:lnTo>
                <a:lnTo>
                  <a:pt x="2135" y="863"/>
                </a:lnTo>
                <a:lnTo>
                  <a:pt x="2136" y="872"/>
                </a:lnTo>
                <a:lnTo>
                  <a:pt x="2137" y="894"/>
                </a:lnTo>
                <a:lnTo>
                  <a:pt x="2138" y="864"/>
                </a:lnTo>
                <a:lnTo>
                  <a:pt x="2139" y="858"/>
                </a:lnTo>
                <a:lnTo>
                  <a:pt x="2143" y="853"/>
                </a:lnTo>
                <a:lnTo>
                  <a:pt x="2143" y="863"/>
                </a:lnTo>
                <a:lnTo>
                  <a:pt x="2144" y="923"/>
                </a:lnTo>
                <a:lnTo>
                  <a:pt x="2145" y="866"/>
                </a:lnTo>
                <a:lnTo>
                  <a:pt x="2146" y="896"/>
                </a:lnTo>
                <a:lnTo>
                  <a:pt x="2149" y="904"/>
                </a:lnTo>
                <a:lnTo>
                  <a:pt x="2150" y="855"/>
                </a:lnTo>
                <a:lnTo>
                  <a:pt x="2151" y="874"/>
                </a:lnTo>
                <a:lnTo>
                  <a:pt x="2152" y="860"/>
                </a:lnTo>
                <a:lnTo>
                  <a:pt x="2153" y="864"/>
                </a:lnTo>
                <a:lnTo>
                  <a:pt x="2156" y="864"/>
                </a:lnTo>
                <a:lnTo>
                  <a:pt x="2158" y="860"/>
                </a:lnTo>
                <a:lnTo>
                  <a:pt x="2159" y="859"/>
                </a:lnTo>
                <a:lnTo>
                  <a:pt x="2160" y="860"/>
                </a:lnTo>
                <a:lnTo>
                  <a:pt x="2161" y="893"/>
                </a:lnTo>
                <a:lnTo>
                  <a:pt x="2164" y="915"/>
                </a:lnTo>
                <a:lnTo>
                  <a:pt x="2165" y="947"/>
                </a:lnTo>
                <a:lnTo>
                  <a:pt x="2166" y="963"/>
                </a:lnTo>
                <a:lnTo>
                  <a:pt x="2167" y="958"/>
                </a:lnTo>
                <a:lnTo>
                  <a:pt x="2167" y="954"/>
                </a:lnTo>
                <a:lnTo>
                  <a:pt x="2170" y="966"/>
                </a:lnTo>
                <a:lnTo>
                  <a:pt x="2171" y="964"/>
                </a:lnTo>
                <a:lnTo>
                  <a:pt x="2172" y="954"/>
                </a:lnTo>
                <a:lnTo>
                  <a:pt x="2174" y="941"/>
                </a:lnTo>
                <a:lnTo>
                  <a:pt x="2175" y="977"/>
                </a:lnTo>
                <a:lnTo>
                  <a:pt x="2178" y="964"/>
                </a:lnTo>
                <a:lnTo>
                  <a:pt x="2179" y="915"/>
                </a:lnTo>
                <a:lnTo>
                  <a:pt x="2180" y="984"/>
                </a:lnTo>
                <a:lnTo>
                  <a:pt x="2181" y="973"/>
                </a:lnTo>
                <a:lnTo>
                  <a:pt x="2182" y="957"/>
                </a:lnTo>
                <a:lnTo>
                  <a:pt x="2185" y="966"/>
                </a:lnTo>
                <a:lnTo>
                  <a:pt x="2186" y="969"/>
                </a:lnTo>
                <a:lnTo>
                  <a:pt x="2187" y="953"/>
                </a:lnTo>
                <a:lnTo>
                  <a:pt x="2188" y="968"/>
                </a:lnTo>
                <a:lnTo>
                  <a:pt x="2189" y="947"/>
                </a:lnTo>
                <a:lnTo>
                  <a:pt x="2192" y="905"/>
                </a:lnTo>
                <a:lnTo>
                  <a:pt x="2193" y="946"/>
                </a:lnTo>
                <a:lnTo>
                  <a:pt x="2194" y="936"/>
                </a:lnTo>
                <a:lnTo>
                  <a:pt x="2196" y="922"/>
                </a:lnTo>
                <a:lnTo>
                  <a:pt x="2199" y="930"/>
                </a:lnTo>
                <a:lnTo>
                  <a:pt x="2200" y="940"/>
                </a:lnTo>
                <a:lnTo>
                  <a:pt x="2201" y="950"/>
                </a:lnTo>
                <a:lnTo>
                  <a:pt x="2202" y="925"/>
                </a:lnTo>
                <a:lnTo>
                  <a:pt x="2203" y="911"/>
                </a:lnTo>
                <a:lnTo>
                  <a:pt x="2207" y="908"/>
                </a:lnTo>
                <a:lnTo>
                  <a:pt x="2208" y="918"/>
                </a:lnTo>
                <a:lnTo>
                  <a:pt x="2209" y="928"/>
                </a:lnTo>
                <a:lnTo>
                  <a:pt x="2210" y="954"/>
                </a:lnTo>
                <a:lnTo>
                  <a:pt x="2211" y="960"/>
                </a:lnTo>
                <a:lnTo>
                  <a:pt x="2214" y="966"/>
                </a:lnTo>
                <a:lnTo>
                  <a:pt x="2215" y="962"/>
                </a:lnTo>
                <a:lnTo>
                  <a:pt x="2215" y="946"/>
                </a:lnTo>
                <a:lnTo>
                  <a:pt x="2216" y="960"/>
                </a:lnTo>
                <a:lnTo>
                  <a:pt x="2217" y="946"/>
                </a:lnTo>
                <a:lnTo>
                  <a:pt x="2220" y="939"/>
                </a:lnTo>
                <a:lnTo>
                  <a:pt x="2221" y="927"/>
                </a:lnTo>
                <a:lnTo>
                  <a:pt x="2223" y="901"/>
                </a:lnTo>
                <a:lnTo>
                  <a:pt x="2224" y="892"/>
                </a:lnTo>
                <a:lnTo>
                  <a:pt x="2225" y="916"/>
                </a:lnTo>
                <a:lnTo>
                  <a:pt x="2228" y="917"/>
                </a:lnTo>
                <a:lnTo>
                  <a:pt x="2230" y="878"/>
                </a:lnTo>
                <a:lnTo>
                  <a:pt x="2231" y="879"/>
                </a:lnTo>
                <a:lnTo>
                  <a:pt x="2232" y="881"/>
                </a:lnTo>
                <a:lnTo>
                  <a:pt x="2235" y="864"/>
                </a:lnTo>
                <a:lnTo>
                  <a:pt x="2237" y="844"/>
                </a:lnTo>
                <a:lnTo>
                  <a:pt x="2238" y="847"/>
                </a:lnTo>
                <a:lnTo>
                  <a:pt x="2239" y="844"/>
                </a:lnTo>
                <a:lnTo>
                  <a:pt x="2242" y="842"/>
                </a:lnTo>
                <a:lnTo>
                  <a:pt x="2243" y="843"/>
                </a:lnTo>
                <a:lnTo>
                  <a:pt x="2244" y="844"/>
                </a:lnTo>
                <a:lnTo>
                  <a:pt x="2245" y="832"/>
                </a:lnTo>
                <a:lnTo>
                  <a:pt x="2246" y="836"/>
                </a:lnTo>
                <a:lnTo>
                  <a:pt x="2249" y="826"/>
                </a:lnTo>
                <a:lnTo>
                  <a:pt x="2250" y="841"/>
                </a:lnTo>
                <a:lnTo>
                  <a:pt x="2251" y="826"/>
                </a:lnTo>
                <a:lnTo>
                  <a:pt x="2252" y="805"/>
                </a:lnTo>
                <a:lnTo>
                  <a:pt x="2253" y="804"/>
                </a:lnTo>
                <a:lnTo>
                  <a:pt x="2258" y="793"/>
                </a:lnTo>
                <a:lnTo>
                  <a:pt x="2259" y="809"/>
                </a:lnTo>
                <a:lnTo>
                  <a:pt x="2260" y="798"/>
                </a:lnTo>
                <a:lnTo>
                  <a:pt x="2261" y="799"/>
                </a:lnTo>
                <a:lnTo>
                  <a:pt x="2263" y="790"/>
                </a:lnTo>
                <a:lnTo>
                  <a:pt x="2264" y="772"/>
                </a:lnTo>
                <a:lnTo>
                  <a:pt x="2265" y="765"/>
                </a:lnTo>
                <a:lnTo>
                  <a:pt x="2266" y="773"/>
                </a:lnTo>
                <a:lnTo>
                  <a:pt x="2267" y="768"/>
                </a:lnTo>
                <a:lnTo>
                  <a:pt x="2270" y="794"/>
                </a:lnTo>
                <a:lnTo>
                  <a:pt x="2272" y="786"/>
                </a:lnTo>
                <a:lnTo>
                  <a:pt x="2273" y="787"/>
                </a:lnTo>
                <a:lnTo>
                  <a:pt x="2274" y="800"/>
                </a:lnTo>
                <a:lnTo>
                  <a:pt x="2275" y="802"/>
                </a:lnTo>
                <a:lnTo>
                  <a:pt x="2278" y="780"/>
                </a:lnTo>
                <a:lnTo>
                  <a:pt x="2279" y="773"/>
                </a:lnTo>
                <a:lnTo>
                  <a:pt x="2280" y="780"/>
                </a:lnTo>
                <a:lnTo>
                  <a:pt x="2281" y="776"/>
                </a:lnTo>
                <a:lnTo>
                  <a:pt x="2282" y="799"/>
                </a:lnTo>
                <a:lnTo>
                  <a:pt x="2286" y="786"/>
                </a:lnTo>
                <a:lnTo>
                  <a:pt x="2287" y="822"/>
                </a:lnTo>
                <a:lnTo>
                  <a:pt x="2288" y="848"/>
                </a:lnTo>
                <a:lnTo>
                  <a:pt x="2289" y="843"/>
                </a:lnTo>
                <a:lnTo>
                  <a:pt x="2292" y="844"/>
                </a:lnTo>
                <a:lnTo>
                  <a:pt x="2293" y="851"/>
                </a:lnTo>
                <a:lnTo>
                  <a:pt x="2294" y="850"/>
                </a:lnTo>
                <a:lnTo>
                  <a:pt x="2295" y="861"/>
                </a:lnTo>
                <a:lnTo>
                  <a:pt x="2296" y="883"/>
                </a:lnTo>
                <a:lnTo>
                  <a:pt x="2299" y="892"/>
                </a:lnTo>
                <a:lnTo>
                  <a:pt x="2300" y="880"/>
                </a:lnTo>
                <a:lnTo>
                  <a:pt x="2301" y="887"/>
                </a:lnTo>
                <a:lnTo>
                  <a:pt x="2302" y="869"/>
                </a:lnTo>
                <a:lnTo>
                  <a:pt x="2303" y="862"/>
                </a:lnTo>
                <a:lnTo>
                  <a:pt x="2307" y="860"/>
                </a:lnTo>
                <a:lnTo>
                  <a:pt x="2308" y="852"/>
                </a:lnTo>
                <a:lnTo>
                  <a:pt x="2309" y="853"/>
                </a:lnTo>
                <a:lnTo>
                  <a:pt x="2310" y="845"/>
                </a:lnTo>
                <a:lnTo>
                  <a:pt x="2311" y="838"/>
                </a:lnTo>
                <a:lnTo>
                  <a:pt x="2313" y="833"/>
                </a:lnTo>
                <a:lnTo>
                  <a:pt x="2314" y="859"/>
                </a:lnTo>
                <a:lnTo>
                  <a:pt x="2315" y="846"/>
                </a:lnTo>
                <a:lnTo>
                  <a:pt x="2316" y="854"/>
                </a:lnTo>
                <a:lnTo>
                  <a:pt x="2317" y="834"/>
                </a:lnTo>
                <a:lnTo>
                  <a:pt x="2321" y="816"/>
                </a:lnTo>
                <a:lnTo>
                  <a:pt x="2322" y="791"/>
                </a:lnTo>
                <a:lnTo>
                  <a:pt x="2323" y="787"/>
                </a:lnTo>
                <a:lnTo>
                  <a:pt x="2324" y="777"/>
                </a:lnTo>
                <a:lnTo>
                  <a:pt x="2328" y="779"/>
                </a:lnTo>
                <a:lnTo>
                  <a:pt x="2329" y="778"/>
                </a:lnTo>
                <a:lnTo>
                  <a:pt x="2330" y="822"/>
                </a:lnTo>
                <a:lnTo>
                  <a:pt x="2331" y="841"/>
                </a:lnTo>
                <a:lnTo>
                  <a:pt x="2332" y="850"/>
                </a:lnTo>
                <a:lnTo>
                  <a:pt x="2335" y="840"/>
                </a:lnTo>
                <a:lnTo>
                  <a:pt x="2336" y="826"/>
                </a:lnTo>
                <a:lnTo>
                  <a:pt x="2337" y="819"/>
                </a:lnTo>
                <a:lnTo>
                  <a:pt x="2338" y="837"/>
                </a:lnTo>
                <a:lnTo>
                  <a:pt x="2339" y="873"/>
                </a:lnTo>
                <a:lnTo>
                  <a:pt x="2342" y="915"/>
                </a:lnTo>
                <a:lnTo>
                  <a:pt x="2343" y="915"/>
                </a:lnTo>
                <a:lnTo>
                  <a:pt x="2344" y="947"/>
                </a:lnTo>
                <a:lnTo>
                  <a:pt x="2345" y="930"/>
                </a:lnTo>
                <a:lnTo>
                  <a:pt x="2346" y="926"/>
                </a:lnTo>
                <a:lnTo>
                  <a:pt x="2349" y="914"/>
                </a:lnTo>
                <a:lnTo>
                  <a:pt x="2350" y="907"/>
                </a:lnTo>
                <a:lnTo>
                  <a:pt x="2351" y="871"/>
                </a:lnTo>
                <a:lnTo>
                  <a:pt x="2352" y="835"/>
                </a:lnTo>
                <a:lnTo>
                  <a:pt x="2354" y="846"/>
                </a:lnTo>
                <a:lnTo>
                  <a:pt x="2357" y="821"/>
                </a:lnTo>
                <a:lnTo>
                  <a:pt x="2358" y="838"/>
                </a:lnTo>
                <a:lnTo>
                  <a:pt x="2359" y="877"/>
                </a:lnTo>
                <a:lnTo>
                  <a:pt x="2360" y="829"/>
                </a:lnTo>
                <a:lnTo>
                  <a:pt x="2360" y="803"/>
                </a:lnTo>
                <a:lnTo>
                  <a:pt x="2363" y="794"/>
                </a:lnTo>
                <a:lnTo>
                  <a:pt x="2364" y="803"/>
                </a:lnTo>
                <a:lnTo>
                  <a:pt x="2365" y="787"/>
                </a:lnTo>
                <a:lnTo>
                  <a:pt x="2366" y="791"/>
                </a:lnTo>
                <a:lnTo>
                  <a:pt x="2367" y="796"/>
                </a:lnTo>
                <a:lnTo>
                  <a:pt x="2371" y="810"/>
                </a:lnTo>
                <a:lnTo>
                  <a:pt x="2372" y="826"/>
                </a:lnTo>
                <a:lnTo>
                  <a:pt x="2373" y="825"/>
                </a:lnTo>
                <a:lnTo>
                  <a:pt x="2374" y="810"/>
                </a:lnTo>
                <a:lnTo>
                  <a:pt x="2375" y="797"/>
                </a:lnTo>
                <a:lnTo>
                  <a:pt x="2378" y="785"/>
                </a:lnTo>
                <a:lnTo>
                  <a:pt x="2379" y="794"/>
                </a:lnTo>
                <a:lnTo>
                  <a:pt x="2380" y="825"/>
                </a:lnTo>
                <a:lnTo>
                  <a:pt x="2381" y="826"/>
                </a:lnTo>
                <a:lnTo>
                  <a:pt x="2382" y="826"/>
                </a:lnTo>
                <a:lnTo>
                  <a:pt x="2386" y="813"/>
                </a:lnTo>
                <a:lnTo>
                  <a:pt x="2387" y="843"/>
                </a:lnTo>
                <a:lnTo>
                  <a:pt x="2388" y="835"/>
                </a:lnTo>
                <a:lnTo>
                  <a:pt x="2389" y="862"/>
                </a:lnTo>
                <a:lnTo>
                  <a:pt x="2392" y="838"/>
                </a:lnTo>
                <a:lnTo>
                  <a:pt x="2393" y="840"/>
                </a:lnTo>
                <a:lnTo>
                  <a:pt x="2394" y="833"/>
                </a:lnTo>
                <a:lnTo>
                  <a:pt x="2395" y="817"/>
                </a:lnTo>
                <a:lnTo>
                  <a:pt x="2396" y="797"/>
                </a:lnTo>
                <a:lnTo>
                  <a:pt x="2399" y="801"/>
                </a:lnTo>
                <a:lnTo>
                  <a:pt x="2400" y="807"/>
                </a:lnTo>
                <a:lnTo>
                  <a:pt x="2401" y="799"/>
                </a:lnTo>
                <a:lnTo>
                  <a:pt x="2403" y="786"/>
                </a:lnTo>
                <a:lnTo>
                  <a:pt x="2404" y="767"/>
                </a:lnTo>
                <a:lnTo>
                  <a:pt x="2407" y="768"/>
                </a:lnTo>
                <a:lnTo>
                  <a:pt x="2408" y="757"/>
                </a:lnTo>
                <a:lnTo>
                  <a:pt x="2408" y="760"/>
                </a:lnTo>
                <a:lnTo>
                  <a:pt x="2409" y="806"/>
                </a:lnTo>
                <a:lnTo>
                  <a:pt x="2410" y="834"/>
                </a:lnTo>
                <a:lnTo>
                  <a:pt x="2413" y="810"/>
                </a:lnTo>
                <a:lnTo>
                  <a:pt x="2414" y="808"/>
                </a:lnTo>
                <a:lnTo>
                  <a:pt x="2415" y="805"/>
                </a:lnTo>
                <a:lnTo>
                  <a:pt x="2416" y="779"/>
                </a:lnTo>
                <a:lnTo>
                  <a:pt x="2417" y="788"/>
                </a:lnTo>
                <a:lnTo>
                  <a:pt x="2421" y="765"/>
                </a:lnTo>
                <a:lnTo>
                  <a:pt x="2422" y="739"/>
                </a:lnTo>
                <a:lnTo>
                  <a:pt x="2423" y="712"/>
                </a:lnTo>
                <a:lnTo>
                  <a:pt x="2425" y="681"/>
                </a:lnTo>
                <a:lnTo>
                  <a:pt x="2428" y="681"/>
                </a:lnTo>
                <a:lnTo>
                  <a:pt x="2429" y="675"/>
                </a:lnTo>
                <a:lnTo>
                  <a:pt x="2430" y="627"/>
                </a:lnTo>
                <a:lnTo>
                  <a:pt x="2431" y="653"/>
                </a:lnTo>
                <a:lnTo>
                  <a:pt x="2432" y="636"/>
                </a:lnTo>
                <a:lnTo>
                  <a:pt x="2435" y="630"/>
                </a:lnTo>
                <a:lnTo>
                  <a:pt x="2436" y="635"/>
                </a:lnTo>
                <a:lnTo>
                  <a:pt x="2437" y="628"/>
                </a:lnTo>
                <a:lnTo>
                  <a:pt x="2438" y="602"/>
                </a:lnTo>
                <a:lnTo>
                  <a:pt x="2439" y="602"/>
                </a:lnTo>
                <a:lnTo>
                  <a:pt x="2442" y="620"/>
                </a:lnTo>
                <a:lnTo>
                  <a:pt x="2443" y="615"/>
                </a:lnTo>
                <a:lnTo>
                  <a:pt x="2444" y="645"/>
                </a:lnTo>
                <a:lnTo>
                  <a:pt x="2445" y="643"/>
                </a:lnTo>
                <a:lnTo>
                  <a:pt x="2446" y="657"/>
                </a:lnTo>
                <a:lnTo>
                  <a:pt x="2449" y="658"/>
                </a:lnTo>
                <a:lnTo>
                  <a:pt x="2451" y="682"/>
                </a:lnTo>
                <a:lnTo>
                  <a:pt x="2452" y="651"/>
                </a:lnTo>
                <a:lnTo>
                  <a:pt x="2453" y="605"/>
                </a:lnTo>
                <a:lnTo>
                  <a:pt x="2454" y="620"/>
                </a:lnTo>
                <a:lnTo>
                  <a:pt x="2456" y="626"/>
                </a:lnTo>
                <a:lnTo>
                  <a:pt x="2457" y="647"/>
                </a:lnTo>
                <a:lnTo>
                  <a:pt x="2458" y="661"/>
                </a:lnTo>
                <a:lnTo>
                  <a:pt x="2459" y="678"/>
                </a:lnTo>
                <a:lnTo>
                  <a:pt x="2460" y="635"/>
                </a:lnTo>
                <a:lnTo>
                  <a:pt x="2463" y="633"/>
                </a:lnTo>
                <a:lnTo>
                  <a:pt x="2464" y="622"/>
                </a:lnTo>
                <a:lnTo>
                  <a:pt x="2465" y="621"/>
                </a:lnTo>
                <a:lnTo>
                  <a:pt x="2467" y="613"/>
                </a:lnTo>
                <a:lnTo>
                  <a:pt x="2468" y="611"/>
                </a:lnTo>
                <a:lnTo>
                  <a:pt x="2471" y="617"/>
                </a:lnTo>
                <a:lnTo>
                  <a:pt x="2472" y="652"/>
                </a:lnTo>
                <a:lnTo>
                  <a:pt x="2473" y="670"/>
                </a:lnTo>
                <a:lnTo>
                  <a:pt x="2474" y="651"/>
                </a:lnTo>
                <a:lnTo>
                  <a:pt x="2475" y="629"/>
                </a:lnTo>
                <a:lnTo>
                  <a:pt x="2478" y="636"/>
                </a:lnTo>
                <a:lnTo>
                  <a:pt x="2479" y="586"/>
                </a:lnTo>
                <a:lnTo>
                  <a:pt x="2480" y="569"/>
                </a:lnTo>
                <a:lnTo>
                  <a:pt x="2480" y="590"/>
                </a:lnTo>
                <a:lnTo>
                  <a:pt x="2481" y="609"/>
                </a:lnTo>
                <a:lnTo>
                  <a:pt x="2486" y="594"/>
                </a:lnTo>
                <a:lnTo>
                  <a:pt x="2487" y="615"/>
                </a:lnTo>
                <a:lnTo>
                  <a:pt x="2488" y="597"/>
                </a:lnTo>
                <a:lnTo>
                  <a:pt x="2489" y="562"/>
                </a:lnTo>
                <a:lnTo>
                  <a:pt x="2492" y="579"/>
                </a:lnTo>
                <a:lnTo>
                  <a:pt x="2493" y="612"/>
                </a:lnTo>
                <a:lnTo>
                  <a:pt x="2494" y="610"/>
                </a:lnTo>
                <a:lnTo>
                  <a:pt x="2495" y="593"/>
                </a:lnTo>
                <a:lnTo>
                  <a:pt x="2496" y="600"/>
                </a:lnTo>
                <a:lnTo>
                  <a:pt x="2500" y="626"/>
                </a:lnTo>
                <a:lnTo>
                  <a:pt x="2501" y="645"/>
                </a:lnTo>
                <a:lnTo>
                  <a:pt x="2502" y="602"/>
                </a:lnTo>
                <a:lnTo>
                  <a:pt x="2503" y="629"/>
                </a:lnTo>
                <a:lnTo>
                  <a:pt x="2504" y="657"/>
                </a:lnTo>
                <a:lnTo>
                  <a:pt x="2506" y="674"/>
                </a:lnTo>
                <a:lnTo>
                  <a:pt x="2507" y="681"/>
                </a:lnTo>
                <a:lnTo>
                  <a:pt x="2508" y="689"/>
                </a:lnTo>
                <a:lnTo>
                  <a:pt x="2509" y="683"/>
                </a:lnTo>
                <a:lnTo>
                  <a:pt x="2510" y="685"/>
                </a:lnTo>
                <a:lnTo>
                  <a:pt x="2513" y="695"/>
                </a:lnTo>
                <a:lnTo>
                  <a:pt x="2514" y="699"/>
                </a:lnTo>
                <a:lnTo>
                  <a:pt x="2516" y="666"/>
                </a:lnTo>
                <a:lnTo>
                  <a:pt x="2517" y="679"/>
                </a:lnTo>
                <a:lnTo>
                  <a:pt x="2518" y="670"/>
                </a:lnTo>
                <a:lnTo>
                  <a:pt x="2521" y="683"/>
                </a:lnTo>
                <a:lnTo>
                  <a:pt x="2522" y="676"/>
                </a:lnTo>
                <a:lnTo>
                  <a:pt x="2523" y="706"/>
                </a:lnTo>
                <a:lnTo>
                  <a:pt x="2524" y="683"/>
                </a:lnTo>
                <a:lnTo>
                  <a:pt x="2525" y="700"/>
                </a:lnTo>
                <a:lnTo>
                  <a:pt x="2528" y="693"/>
                </a:lnTo>
                <a:lnTo>
                  <a:pt x="2528" y="712"/>
                </a:lnTo>
                <a:lnTo>
                  <a:pt x="2529" y="695"/>
                </a:lnTo>
                <a:lnTo>
                  <a:pt x="2530" y="722"/>
                </a:lnTo>
                <a:lnTo>
                  <a:pt x="2532" y="719"/>
                </a:lnTo>
                <a:lnTo>
                  <a:pt x="2535" y="745"/>
                </a:lnTo>
                <a:lnTo>
                  <a:pt x="2536" y="768"/>
                </a:lnTo>
                <a:lnTo>
                  <a:pt x="2537" y="783"/>
                </a:lnTo>
                <a:lnTo>
                  <a:pt x="2538" y="778"/>
                </a:lnTo>
                <a:lnTo>
                  <a:pt x="2539" y="767"/>
                </a:lnTo>
                <a:lnTo>
                  <a:pt x="2542" y="754"/>
                </a:lnTo>
                <a:lnTo>
                  <a:pt x="2543" y="761"/>
                </a:lnTo>
                <a:lnTo>
                  <a:pt x="2544" y="784"/>
                </a:lnTo>
                <a:lnTo>
                  <a:pt x="2545" y="791"/>
                </a:lnTo>
                <a:lnTo>
                  <a:pt x="2546" y="820"/>
                </a:lnTo>
                <a:lnTo>
                  <a:pt x="2550" y="819"/>
                </a:lnTo>
                <a:lnTo>
                  <a:pt x="2551" y="839"/>
                </a:lnTo>
                <a:lnTo>
                  <a:pt x="2552" y="816"/>
                </a:lnTo>
                <a:lnTo>
                  <a:pt x="2552" y="826"/>
                </a:lnTo>
                <a:lnTo>
                  <a:pt x="2553" y="820"/>
                </a:lnTo>
                <a:lnTo>
                  <a:pt x="2556" y="811"/>
                </a:lnTo>
                <a:lnTo>
                  <a:pt x="2557" y="845"/>
                </a:lnTo>
                <a:lnTo>
                  <a:pt x="2558" y="831"/>
                </a:lnTo>
                <a:lnTo>
                  <a:pt x="2559" y="833"/>
                </a:lnTo>
                <a:lnTo>
                  <a:pt x="2560" y="831"/>
                </a:lnTo>
                <a:lnTo>
                  <a:pt x="2563" y="845"/>
                </a:lnTo>
                <a:lnTo>
                  <a:pt x="2565" y="840"/>
                </a:lnTo>
                <a:lnTo>
                  <a:pt x="2566" y="840"/>
                </a:lnTo>
                <a:lnTo>
                  <a:pt x="2567" y="806"/>
                </a:lnTo>
                <a:lnTo>
                  <a:pt x="2568" y="816"/>
                </a:lnTo>
                <a:lnTo>
                  <a:pt x="2571" y="827"/>
                </a:lnTo>
                <a:lnTo>
                  <a:pt x="2572" y="834"/>
                </a:lnTo>
                <a:lnTo>
                  <a:pt x="2573" y="856"/>
                </a:lnTo>
                <a:lnTo>
                  <a:pt x="2575" y="850"/>
                </a:lnTo>
                <a:lnTo>
                  <a:pt x="2577" y="832"/>
                </a:lnTo>
                <a:lnTo>
                  <a:pt x="2578" y="796"/>
                </a:lnTo>
                <a:lnTo>
                  <a:pt x="2579" y="778"/>
                </a:lnTo>
                <a:lnTo>
                  <a:pt x="2581" y="775"/>
                </a:lnTo>
                <a:lnTo>
                  <a:pt x="2582" y="770"/>
                </a:lnTo>
                <a:lnTo>
                  <a:pt x="2585" y="776"/>
                </a:lnTo>
                <a:lnTo>
                  <a:pt x="2586" y="756"/>
                </a:lnTo>
                <a:lnTo>
                  <a:pt x="2587" y="774"/>
                </a:lnTo>
                <a:lnTo>
                  <a:pt x="2588" y="773"/>
                </a:lnTo>
                <a:lnTo>
                  <a:pt x="2589" y="787"/>
                </a:lnTo>
                <a:lnTo>
                  <a:pt x="2592" y="773"/>
                </a:lnTo>
                <a:lnTo>
                  <a:pt x="2593" y="778"/>
                </a:lnTo>
                <a:lnTo>
                  <a:pt x="2594" y="768"/>
                </a:lnTo>
                <a:lnTo>
                  <a:pt x="2595" y="753"/>
                </a:lnTo>
                <a:lnTo>
                  <a:pt x="2596" y="743"/>
                </a:lnTo>
                <a:lnTo>
                  <a:pt x="2600" y="750"/>
                </a:lnTo>
                <a:lnTo>
                  <a:pt x="2600" y="745"/>
                </a:lnTo>
                <a:lnTo>
                  <a:pt x="2602" y="739"/>
                </a:lnTo>
                <a:lnTo>
                  <a:pt x="2603" y="727"/>
                </a:lnTo>
                <a:lnTo>
                  <a:pt x="2606" y="744"/>
                </a:lnTo>
                <a:lnTo>
                  <a:pt x="2607" y="757"/>
                </a:lnTo>
                <a:lnTo>
                  <a:pt x="2609" y="806"/>
                </a:lnTo>
                <a:lnTo>
                  <a:pt x="2610" y="829"/>
                </a:lnTo>
                <a:lnTo>
                  <a:pt x="2614" y="838"/>
                </a:lnTo>
                <a:lnTo>
                  <a:pt x="2615" y="834"/>
                </a:lnTo>
                <a:lnTo>
                  <a:pt x="2616" y="856"/>
                </a:lnTo>
                <a:lnTo>
                  <a:pt x="2617" y="867"/>
                </a:lnTo>
                <a:lnTo>
                  <a:pt x="2618" y="850"/>
                </a:lnTo>
                <a:lnTo>
                  <a:pt x="2621" y="865"/>
                </a:lnTo>
                <a:lnTo>
                  <a:pt x="2622" y="852"/>
                </a:lnTo>
                <a:lnTo>
                  <a:pt x="2623" y="826"/>
                </a:lnTo>
                <a:lnTo>
                  <a:pt x="2624" y="829"/>
                </a:lnTo>
                <a:lnTo>
                  <a:pt x="2625" y="824"/>
                </a:lnTo>
                <a:lnTo>
                  <a:pt x="2628" y="813"/>
                </a:lnTo>
                <a:lnTo>
                  <a:pt x="2630" y="785"/>
                </a:lnTo>
                <a:lnTo>
                  <a:pt x="2631" y="776"/>
                </a:lnTo>
                <a:lnTo>
                  <a:pt x="2632" y="786"/>
                </a:lnTo>
                <a:lnTo>
                  <a:pt x="2635" y="802"/>
                </a:lnTo>
                <a:lnTo>
                  <a:pt x="2636" y="774"/>
                </a:lnTo>
                <a:lnTo>
                  <a:pt x="2637" y="775"/>
                </a:lnTo>
                <a:lnTo>
                  <a:pt x="2638" y="761"/>
                </a:lnTo>
                <a:lnTo>
                  <a:pt x="2639" y="773"/>
                </a:lnTo>
                <a:lnTo>
                  <a:pt x="2642" y="790"/>
                </a:lnTo>
                <a:lnTo>
                  <a:pt x="2643" y="778"/>
                </a:lnTo>
                <a:lnTo>
                  <a:pt x="2644" y="775"/>
                </a:lnTo>
                <a:lnTo>
                  <a:pt x="2645" y="767"/>
                </a:lnTo>
                <a:lnTo>
                  <a:pt x="2647" y="734"/>
                </a:lnTo>
                <a:lnTo>
                  <a:pt x="2649" y="731"/>
                </a:lnTo>
                <a:lnTo>
                  <a:pt x="2650" y="733"/>
                </a:lnTo>
                <a:lnTo>
                  <a:pt x="2651" y="727"/>
                </a:lnTo>
                <a:lnTo>
                  <a:pt x="2652" y="727"/>
                </a:lnTo>
                <a:lnTo>
                  <a:pt x="2653" y="728"/>
                </a:lnTo>
                <a:lnTo>
                  <a:pt x="2657" y="693"/>
                </a:lnTo>
                <a:lnTo>
                  <a:pt x="2658" y="679"/>
                </a:lnTo>
                <a:lnTo>
                  <a:pt x="2659" y="685"/>
                </a:lnTo>
                <a:lnTo>
                  <a:pt x="2660" y="697"/>
                </a:lnTo>
                <a:lnTo>
                  <a:pt x="2664" y="686"/>
                </a:lnTo>
                <a:lnTo>
                  <a:pt x="2665" y="703"/>
                </a:lnTo>
                <a:lnTo>
                  <a:pt x="2666" y="690"/>
                </a:lnTo>
                <a:lnTo>
                  <a:pt x="2667" y="693"/>
                </a:lnTo>
                <a:lnTo>
                  <a:pt x="2668" y="690"/>
                </a:lnTo>
                <a:lnTo>
                  <a:pt x="2671" y="653"/>
                </a:lnTo>
                <a:lnTo>
                  <a:pt x="2672" y="679"/>
                </a:lnTo>
                <a:lnTo>
                  <a:pt x="2673" y="708"/>
                </a:lnTo>
                <a:lnTo>
                  <a:pt x="2673" y="707"/>
                </a:lnTo>
                <a:lnTo>
                  <a:pt x="2674" y="690"/>
                </a:lnTo>
                <a:lnTo>
                  <a:pt x="2677" y="714"/>
                </a:lnTo>
                <a:lnTo>
                  <a:pt x="2679" y="731"/>
                </a:lnTo>
                <a:lnTo>
                  <a:pt x="2680" y="765"/>
                </a:lnTo>
                <a:lnTo>
                  <a:pt x="2681" y="761"/>
                </a:lnTo>
                <a:lnTo>
                  <a:pt x="2682" y="750"/>
                </a:lnTo>
                <a:lnTo>
                  <a:pt x="2685" y="763"/>
                </a:lnTo>
                <a:lnTo>
                  <a:pt x="2686" y="737"/>
                </a:lnTo>
                <a:lnTo>
                  <a:pt x="2687" y="727"/>
                </a:lnTo>
                <a:lnTo>
                  <a:pt x="2688" y="741"/>
                </a:lnTo>
                <a:lnTo>
                  <a:pt x="2689" y="741"/>
                </a:lnTo>
                <a:lnTo>
                  <a:pt x="2692" y="739"/>
                </a:lnTo>
                <a:lnTo>
                  <a:pt x="2693" y="745"/>
                </a:lnTo>
                <a:lnTo>
                  <a:pt x="2694" y="728"/>
                </a:lnTo>
                <a:lnTo>
                  <a:pt x="2696" y="711"/>
                </a:lnTo>
                <a:lnTo>
                  <a:pt x="2697" y="705"/>
                </a:lnTo>
                <a:lnTo>
                  <a:pt x="2699" y="706"/>
                </a:lnTo>
                <a:lnTo>
                  <a:pt x="2700" y="736"/>
                </a:lnTo>
                <a:lnTo>
                  <a:pt x="2701" y="738"/>
                </a:lnTo>
                <a:lnTo>
                  <a:pt x="2702" y="728"/>
                </a:lnTo>
                <a:lnTo>
                  <a:pt x="2703" y="714"/>
                </a:lnTo>
                <a:lnTo>
                  <a:pt x="2706" y="725"/>
                </a:lnTo>
                <a:lnTo>
                  <a:pt x="2707" y="691"/>
                </a:lnTo>
                <a:lnTo>
                  <a:pt x="2708" y="674"/>
                </a:lnTo>
                <a:lnTo>
                  <a:pt x="2709" y="678"/>
                </a:lnTo>
                <a:lnTo>
                  <a:pt x="2710" y="672"/>
                </a:lnTo>
                <a:lnTo>
                  <a:pt x="2714" y="667"/>
                </a:lnTo>
                <a:lnTo>
                  <a:pt x="2715" y="672"/>
                </a:lnTo>
                <a:lnTo>
                  <a:pt x="2716" y="672"/>
                </a:lnTo>
                <a:lnTo>
                  <a:pt x="2717" y="662"/>
                </a:lnTo>
                <a:lnTo>
                  <a:pt x="2721" y="661"/>
                </a:lnTo>
                <a:lnTo>
                  <a:pt x="2721" y="698"/>
                </a:lnTo>
                <a:lnTo>
                  <a:pt x="2722" y="709"/>
                </a:lnTo>
                <a:lnTo>
                  <a:pt x="2723" y="701"/>
                </a:lnTo>
                <a:lnTo>
                  <a:pt x="2724" y="723"/>
                </a:lnTo>
                <a:lnTo>
                  <a:pt x="2728" y="719"/>
                </a:lnTo>
                <a:lnTo>
                  <a:pt x="2729" y="711"/>
                </a:lnTo>
                <a:lnTo>
                  <a:pt x="2730" y="736"/>
                </a:lnTo>
                <a:lnTo>
                  <a:pt x="2731" y="742"/>
                </a:lnTo>
                <a:lnTo>
                  <a:pt x="2732" y="736"/>
                </a:lnTo>
                <a:lnTo>
                  <a:pt x="2735" y="741"/>
                </a:lnTo>
                <a:lnTo>
                  <a:pt x="2736" y="740"/>
                </a:lnTo>
                <a:lnTo>
                  <a:pt x="2737" y="720"/>
                </a:lnTo>
                <a:lnTo>
                  <a:pt x="2738" y="728"/>
                </a:lnTo>
                <a:lnTo>
                  <a:pt x="2739" y="732"/>
                </a:lnTo>
                <a:lnTo>
                  <a:pt x="2742" y="723"/>
                </a:lnTo>
                <a:lnTo>
                  <a:pt x="2743" y="705"/>
                </a:lnTo>
                <a:lnTo>
                  <a:pt x="2745" y="694"/>
                </a:lnTo>
                <a:lnTo>
                  <a:pt x="2745" y="708"/>
                </a:lnTo>
                <a:lnTo>
                  <a:pt x="2746" y="700"/>
                </a:lnTo>
                <a:lnTo>
                  <a:pt x="2749" y="690"/>
                </a:lnTo>
                <a:lnTo>
                  <a:pt x="2750" y="693"/>
                </a:lnTo>
                <a:lnTo>
                  <a:pt x="2751" y="666"/>
                </a:lnTo>
                <a:lnTo>
                  <a:pt x="2752" y="672"/>
                </a:lnTo>
                <a:lnTo>
                  <a:pt x="2753" y="662"/>
                </a:lnTo>
                <a:lnTo>
                  <a:pt x="2757" y="666"/>
                </a:lnTo>
                <a:lnTo>
                  <a:pt x="2758" y="688"/>
                </a:lnTo>
                <a:lnTo>
                  <a:pt x="2759" y="675"/>
                </a:lnTo>
                <a:lnTo>
                  <a:pt x="2761" y="688"/>
                </a:lnTo>
                <a:lnTo>
                  <a:pt x="2764" y="692"/>
                </a:lnTo>
                <a:lnTo>
                  <a:pt x="2765" y="689"/>
                </a:lnTo>
                <a:lnTo>
                  <a:pt x="2766" y="689"/>
                </a:lnTo>
                <a:lnTo>
                  <a:pt x="2767" y="692"/>
                </a:lnTo>
                <a:lnTo>
                  <a:pt x="2768" y="689"/>
                </a:lnTo>
                <a:lnTo>
                  <a:pt x="2770" y="661"/>
                </a:lnTo>
                <a:lnTo>
                  <a:pt x="2771" y="662"/>
                </a:lnTo>
                <a:lnTo>
                  <a:pt x="2772" y="661"/>
                </a:lnTo>
                <a:lnTo>
                  <a:pt x="2773" y="627"/>
                </a:lnTo>
                <a:lnTo>
                  <a:pt x="2774" y="620"/>
                </a:lnTo>
                <a:lnTo>
                  <a:pt x="2778" y="621"/>
                </a:lnTo>
                <a:lnTo>
                  <a:pt x="2779" y="630"/>
                </a:lnTo>
                <a:lnTo>
                  <a:pt x="2780" y="635"/>
                </a:lnTo>
                <a:lnTo>
                  <a:pt x="2781" y="629"/>
                </a:lnTo>
                <a:lnTo>
                  <a:pt x="2782" y="615"/>
                </a:lnTo>
                <a:lnTo>
                  <a:pt x="2785" y="633"/>
                </a:lnTo>
                <a:lnTo>
                  <a:pt x="2786" y="634"/>
                </a:lnTo>
                <a:lnTo>
                  <a:pt x="2787" y="627"/>
                </a:lnTo>
                <a:lnTo>
                  <a:pt x="2788" y="637"/>
                </a:lnTo>
                <a:lnTo>
                  <a:pt x="2789" y="639"/>
                </a:lnTo>
                <a:lnTo>
                  <a:pt x="2792" y="645"/>
                </a:lnTo>
                <a:lnTo>
                  <a:pt x="2793" y="646"/>
                </a:lnTo>
                <a:lnTo>
                  <a:pt x="2794" y="659"/>
                </a:lnTo>
                <a:lnTo>
                  <a:pt x="2795" y="666"/>
                </a:lnTo>
                <a:lnTo>
                  <a:pt x="2799" y="675"/>
                </a:lnTo>
                <a:lnTo>
                  <a:pt x="2800" y="678"/>
                </a:lnTo>
                <a:lnTo>
                  <a:pt x="2801" y="695"/>
                </a:lnTo>
                <a:lnTo>
                  <a:pt x="2802" y="684"/>
                </a:lnTo>
                <a:lnTo>
                  <a:pt x="2803" y="719"/>
                </a:lnTo>
                <a:lnTo>
                  <a:pt x="2806" y="717"/>
                </a:lnTo>
                <a:lnTo>
                  <a:pt x="2807" y="732"/>
                </a:lnTo>
                <a:lnTo>
                  <a:pt x="2808" y="713"/>
                </a:lnTo>
                <a:lnTo>
                  <a:pt x="2810" y="681"/>
                </a:lnTo>
                <a:lnTo>
                  <a:pt x="2811" y="681"/>
                </a:lnTo>
                <a:lnTo>
                  <a:pt x="2814" y="658"/>
                </a:lnTo>
                <a:lnTo>
                  <a:pt x="2815" y="660"/>
                </a:lnTo>
                <a:lnTo>
                  <a:pt x="2816" y="681"/>
                </a:lnTo>
                <a:lnTo>
                  <a:pt x="2817" y="699"/>
                </a:lnTo>
                <a:lnTo>
                  <a:pt x="2817" y="699"/>
                </a:lnTo>
                <a:lnTo>
                  <a:pt x="2820" y="705"/>
                </a:lnTo>
                <a:lnTo>
                  <a:pt x="2821" y="716"/>
                </a:lnTo>
                <a:lnTo>
                  <a:pt x="2822" y="728"/>
                </a:lnTo>
                <a:lnTo>
                  <a:pt x="2823" y="762"/>
                </a:lnTo>
                <a:lnTo>
                  <a:pt x="2824" y="766"/>
                </a:lnTo>
                <a:lnTo>
                  <a:pt x="2828" y="760"/>
                </a:lnTo>
                <a:lnTo>
                  <a:pt x="2829" y="775"/>
                </a:lnTo>
                <a:lnTo>
                  <a:pt x="2830" y="782"/>
                </a:lnTo>
                <a:lnTo>
                  <a:pt x="2831" y="776"/>
                </a:lnTo>
                <a:lnTo>
                  <a:pt x="2832" y="770"/>
                </a:lnTo>
                <a:lnTo>
                  <a:pt x="2835" y="763"/>
                </a:lnTo>
                <a:lnTo>
                  <a:pt x="2836" y="775"/>
                </a:lnTo>
                <a:lnTo>
                  <a:pt x="2837" y="771"/>
                </a:lnTo>
                <a:lnTo>
                  <a:pt x="2838" y="803"/>
                </a:lnTo>
                <a:lnTo>
                  <a:pt x="2839" y="775"/>
                </a:lnTo>
                <a:lnTo>
                  <a:pt x="2842" y="790"/>
                </a:lnTo>
                <a:lnTo>
                  <a:pt x="2843" y="822"/>
                </a:lnTo>
                <a:lnTo>
                  <a:pt x="2844" y="796"/>
                </a:lnTo>
                <a:lnTo>
                  <a:pt x="2845" y="829"/>
                </a:lnTo>
                <a:lnTo>
                  <a:pt x="2846" y="835"/>
                </a:lnTo>
                <a:lnTo>
                  <a:pt x="2849" y="840"/>
                </a:lnTo>
                <a:lnTo>
                  <a:pt x="2850" y="831"/>
                </a:lnTo>
                <a:lnTo>
                  <a:pt x="2851" y="831"/>
                </a:lnTo>
                <a:lnTo>
                  <a:pt x="2852" y="821"/>
                </a:lnTo>
                <a:lnTo>
                  <a:pt x="2853" y="798"/>
                </a:lnTo>
                <a:lnTo>
                  <a:pt x="2857" y="848"/>
                </a:lnTo>
                <a:lnTo>
                  <a:pt x="2859" y="804"/>
                </a:lnTo>
                <a:lnTo>
                  <a:pt x="2860" y="822"/>
                </a:lnTo>
                <a:lnTo>
                  <a:pt x="2861" y="841"/>
                </a:lnTo>
                <a:lnTo>
                  <a:pt x="2864" y="850"/>
                </a:lnTo>
                <a:lnTo>
                  <a:pt x="2865" y="850"/>
                </a:lnTo>
                <a:lnTo>
                  <a:pt x="2865" y="867"/>
                </a:lnTo>
                <a:lnTo>
                  <a:pt x="2866" y="848"/>
                </a:lnTo>
                <a:lnTo>
                  <a:pt x="2867" y="857"/>
                </a:lnTo>
                <a:lnTo>
                  <a:pt x="2870" y="847"/>
                </a:lnTo>
                <a:lnTo>
                  <a:pt x="2871" y="815"/>
                </a:lnTo>
                <a:lnTo>
                  <a:pt x="2872" y="823"/>
                </a:lnTo>
                <a:lnTo>
                  <a:pt x="2873" y="844"/>
                </a:lnTo>
                <a:lnTo>
                  <a:pt x="2875" y="855"/>
                </a:lnTo>
                <a:lnTo>
                  <a:pt x="2878" y="870"/>
                </a:lnTo>
                <a:lnTo>
                  <a:pt x="2879" y="869"/>
                </a:lnTo>
                <a:lnTo>
                  <a:pt x="2880" y="849"/>
                </a:lnTo>
                <a:lnTo>
                  <a:pt x="2881" y="853"/>
                </a:lnTo>
                <a:lnTo>
                  <a:pt x="2882" y="837"/>
                </a:lnTo>
                <a:lnTo>
                  <a:pt x="2885" y="820"/>
                </a:lnTo>
                <a:lnTo>
                  <a:pt x="2886" y="875"/>
                </a:lnTo>
                <a:lnTo>
                  <a:pt x="2887" y="882"/>
                </a:lnTo>
                <a:lnTo>
                  <a:pt x="2888" y="877"/>
                </a:lnTo>
                <a:lnTo>
                  <a:pt x="2889" y="898"/>
                </a:lnTo>
                <a:lnTo>
                  <a:pt x="2892" y="888"/>
                </a:lnTo>
                <a:lnTo>
                  <a:pt x="2893" y="912"/>
                </a:lnTo>
                <a:lnTo>
                  <a:pt x="2894" y="937"/>
                </a:lnTo>
                <a:lnTo>
                  <a:pt x="2895" y="962"/>
                </a:lnTo>
                <a:lnTo>
                  <a:pt x="2896" y="961"/>
                </a:lnTo>
                <a:lnTo>
                  <a:pt x="2899" y="963"/>
                </a:lnTo>
                <a:lnTo>
                  <a:pt x="2900" y="1025"/>
                </a:lnTo>
                <a:lnTo>
                  <a:pt x="2901" y="1026"/>
                </a:lnTo>
                <a:lnTo>
                  <a:pt x="2902" y="1012"/>
                </a:lnTo>
                <a:lnTo>
                  <a:pt x="2903" y="1011"/>
                </a:lnTo>
                <a:lnTo>
                  <a:pt x="2906" y="1012"/>
                </a:lnTo>
                <a:lnTo>
                  <a:pt x="2908" y="1010"/>
                </a:lnTo>
                <a:lnTo>
                  <a:pt x="2909" y="1047"/>
                </a:lnTo>
                <a:lnTo>
                  <a:pt x="2910" y="1021"/>
                </a:lnTo>
                <a:lnTo>
                  <a:pt x="2911" y="1039"/>
                </a:lnTo>
                <a:lnTo>
                  <a:pt x="2914" y="1040"/>
                </a:lnTo>
                <a:lnTo>
                  <a:pt x="2914" y="1033"/>
                </a:lnTo>
                <a:lnTo>
                  <a:pt x="2915" y="1019"/>
                </a:lnTo>
                <a:lnTo>
                  <a:pt x="2916" y="1038"/>
                </a:lnTo>
                <a:lnTo>
                  <a:pt x="2917" y="1046"/>
                </a:lnTo>
                <a:lnTo>
                  <a:pt x="2920" y="1075"/>
                </a:lnTo>
                <a:lnTo>
                  <a:pt x="2921" y="1101"/>
                </a:lnTo>
                <a:lnTo>
                  <a:pt x="2922" y="1077"/>
                </a:lnTo>
                <a:lnTo>
                  <a:pt x="2924" y="1090"/>
                </a:lnTo>
                <a:lnTo>
                  <a:pt x="2925" y="1077"/>
                </a:lnTo>
                <a:lnTo>
                  <a:pt x="2928" y="1097"/>
                </a:lnTo>
                <a:lnTo>
                  <a:pt x="2929" y="1089"/>
                </a:lnTo>
                <a:lnTo>
                  <a:pt x="2930" y="1101"/>
                </a:lnTo>
                <a:lnTo>
                  <a:pt x="2931" y="1149"/>
                </a:lnTo>
                <a:lnTo>
                  <a:pt x="2932" y="1123"/>
                </a:lnTo>
                <a:lnTo>
                  <a:pt x="2935" y="1126"/>
                </a:lnTo>
                <a:lnTo>
                  <a:pt x="2936" y="1142"/>
                </a:lnTo>
                <a:lnTo>
                  <a:pt x="2937" y="1143"/>
                </a:lnTo>
                <a:lnTo>
                  <a:pt x="2938" y="1127"/>
                </a:lnTo>
                <a:lnTo>
                  <a:pt x="2938" y="1112"/>
                </a:lnTo>
                <a:lnTo>
                  <a:pt x="2942" y="1123"/>
                </a:lnTo>
                <a:lnTo>
                  <a:pt x="2943" y="1151"/>
                </a:lnTo>
                <a:lnTo>
                  <a:pt x="2944" y="1158"/>
                </a:lnTo>
                <a:lnTo>
                  <a:pt x="2946" y="1280"/>
                </a:lnTo>
                <a:lnTo>
                  <a:pt x="2949" y="1234"/>
                </a:lnTo>
                <a:lnTo>
                  <a:pt x="2950" y="1267"/>
                </a:lnTo>
                <a:lnTo>
                  <a:pt x="2951" y="1259"/>
                </a:lnTo>
                <a:lnTo>
                  <a:pt x="2952" y="1268"/>
                </a:lnTo>
                <a:lnTo>
                  <a:pt x="2953" y="1284"/>
                </a:lnTo>
                <a:lnTo>
                  <a:pt x="2957" y="1330"/>
                </a:lnTo>
                <a:lnTo>
                  <a:pt x="2958" y="1317"/>
                </a:lnTo>
                <a:lnTo>
                  <a:pt x="2959" y="1363"/>
                </a:lnTo>
                <a:lnTo>
                  <a:pt x="2960" y="1380"/>
                </a:lnTo>
                <a:lnTo>
                  <a:pt x="2961" y="1414"/>
                </a:lnTo>
                <a:lnTo>
                  <a:pt x="2963" y="1445"/>
                </a:lnTo>
                <a:lnTo>
                  <a:pt x="2964" y="1445"/>
                </a:lnTo>
                <a:lnTo>
                  <a:pt x="2965" y="1436"/>
                </a:lnTo>
                <a:lnTo>
                  <a:pt x="2966" y="1474"/>
                </a:lnTo>
                <a:lnTo>
                  <a:pt x="2967" y="1435"/>
                </a:lnTo>
                <a:lnTo>
                  <a:pt x="2970" y="1455"/>
                </a:lnTo>
                <a:lnTo>
                  <a:pt x="2971" y="1426"/>
                </a:lnTo>
                <a:lnTo>
                  <a:pt x="2973" y="1446"/>
                </a:lnTo>
                <a:lnTo>
                  <a:pt x="2975" y="1464"/>
                </a:lnTo>
                <a:lnTo>
                  <a:pt x="2978" y="1482"/>
                </a:lnTo>
                <a:lnTo>
                  <a:pt x="2979" y="1474"/>
                </a:lnTo>
                <a:lnTo>
                  <a:pt x="2980" y="1487"/>
                </a:lnTo>
                <a:lnTo>
                  <a:pt x="2982" y="1497"/>
                </a:lnTo>
                <a:lnTo>
                  <a:pt x="2985" y="1540"/>
                </a:lnTo>
                <a:lnTo>
                  <a:pt x="2986" y="1573"/>
                </a:lnTo>
                <a:lnTo>
                  <a:pt x="2986" y="1562"/>
                </a:lnTo>
                <a:lnTo>
                  <a:pt x="2988" y="1560"/>
                </a:lnTo>
                <a:lnTo>
                  <a:pt x="2989" y="1567"/>
                </a:lnTo>
                <a:lnTo>
                  <a:pt x="2992" y="1604"/>
                </a:lnTo>
                <a:lnTo>
                  <a:pt x="2993" y="1607"/>
                </a:lnTo>
                <a:lnTo>
                  <a:pt x="2994" y="1565"/>
                </a:lnTo>
                <a:lnTo>
                  <a:pt x="2995" y="1601"/>
                </a:lnTo>
                <a:lnTo>
                  <a:pt x="2996" y="1562"/>
                </a:lnTo>
                <a:lnTo>
                  <a:pt x="3000" y="1598"/>
                </a:lnTo>
                <a:lnTo>
                  <a:pt x="3001" y="1576"/>
                </a:lnTo>
                <a:lnTo>
                  <a:pt x="3002" y="1600"/>
                </a:lnTo>
                <a:lnTo>
                  <a:pt x="3003" y="1612"/>
                </a:lnTo>
                <a:lnTo>
                  <a:pt x="3007" y="1619"/>
                </a:lnTo>
                <a:lnTo>
                  <a:pt x="3008" y="1601"/>
                </a:lnTo>
                <a:lnTo>
                  <a:pt x="3009" y="1630"/>
                </a:lnTo>
                <a:lnTo>
                  <a:pt x="3010" y="1629"/>
                </a:lnTo>
                <a:lnTo>
                  <a:pt x="3010" y="1569"/>
                </a:lnTo>
                <a:lnTo>
                  <a:pt x="3013" y="1548"/>
                </a:lnTo>
                <a:lnTo>
                  <a:pt x="3014" y="1491"/>
                </a:lnTo>
                <a:lnTo>
                  <a:pt x="3015" y="1566"/>
                </a:lnTo>
                <a:lnTo>
                  <a:pt x="3016" y="1532"/>
                </a:lnTo>
                <a:lnTo>
                  <a:pt x="3017" y="1513"/>
                </a:lnTo>
                <a:lnTo>
                  <a:pt x="3021" y="1494"/>
                </a:lnTo>
                <a:lnTo>
                  <a:pt x="3022" y="1540"/>
                </a:lnTo>
                <a:lnTo>
                  <a:pt x="3023" y="1559"/>
                </a:lnTo>
                <a:lnTo>
                  <a:pt x="3024" y="1521"/>
                </a:lnTo>
                <a:lnTo>
                  <a:pt x="3025" y="1496"/>
                </a:lnTo>
                <a:lnTo>
                  <a:pt x="3029" y="1483"/>
                </a:lnTo>
                <a:lnTo>
                  <a:pt x="3030" y="1505"/>
                </a:lnTo>
                <a:lnTo>
                  <a:pt x="3031" y="1522"/>
                </a:lnTo>
                <a:lnTo>
                  <a:pt x="3032" y="1535"/>
                </a:lnTo>
                <a:lnTo>
                  <a:pt x="3034" y="1549"/>
                </a:lnTo>
                <a:lnTo>
                  <a:pt x="3035" y="1552"/>
                </a:lnTo>
                <a:lnTo>
                  <a:pt x="3037" y="1524"/>
                </a:lnTo>
                <a:lnTo>
                  <a:pt x="3038" y="1570"/>
                </a:lnTo>
                <a:lnTo>
                  <a:pt x="3039" y="1544"/>
                </a:lnTo>
                <a:lnTo>
                  <a:pt x="3042" y="1547"/>
                </a:lnTo>
                <a:lnTo>
                  <a:pt x="3043" y="1532"/>
                </a:lnTo>
                <a:lnTo>
                  <a:pt x="3044" y="1516"/>
                </a:lnTo>
                <a:lnTo>
                  <a:pt x="3045" y="1528"/>
                </a:lnTo>
                <a:lnTo>
                  <a:pt x="3046" y="1547"/>
                </a:lnTo>
                <a:lnTo>
                  <a:pt x="3049" y="1540"/>
                </a:lnTo>
                <a:lnTo>
                  <a:pt x="3050" y="1568"/>
                </a:lnTo>
                <a:lnTo>
                  <a:pt x="3051" y="1570"/>
                </a:lnTo>
                <a:lnTo>
                  <a:pt x="3052" y="1588"/>
                </a:lnTo>
                <a:lnTo>
                  <a:pt x="3054" y="1623"/>
                </a:lnTo>
                <a:lnTo>
                  <a:pt x="3057" y="1639"/>
                </a:lnTo>
                <a:lnTo>
                  <a:pt x="3058" y="1646"/>
                </a:lnTo>
                <a:lnTo>
                  <a:pt x="3058" y="1626"/>
                </a:lnTo>
                <a:lnTo>
                  <a:pt x="3059" y="1638"/>
                </a:lnTo>
                <a:lnTo>
                  <a:pt x="3060" y="1609"/>
                </a:lnTo>
                <a:lnTo>
                  <a:pt x="3063" y="1581"/>
                </a:lnTo>
                <a:lnTo>
                  <a:pt x="3064" y="1580"/>
                </a:lnTo>
                <a:lnTo>
                  <a:pt x="3065" y="1553"/>
                </a:lnTo>
                <a:lnTo>
                  <a:pt x="3066" y="1517"/>
                </a:lnTo>
                <a:lnTo>
                  <a:pt x="3067" y="1558"/>
                </a:lnTo>
                <a:lnTo>
                  <a:pt x="3071" y="1562"/>
                </a:lnTo>
                <a:lnTo>
                  <a:pt x="3072" y="1579"/>
                </a:lnTo>
                <a:lnTo>
                  <a:pt x="3073" y="1539"/>
                </a:lnTo>
                <a:lnTo>
                  <a:pt x="3074" y="1554"/>
                </a:lnTo>
                <a:lnTo>
                  <a:pt x="3078" y="1505"/>
                </a:lnTo>
                <a:lnTo>
                  <a:pt x="3079" y="1476"/>
                </a:lnTo>
                <a:lnTo>
                  <a:pt x="3080" y="1533"/>
                </a:lnTo>
                <a:lnTo>
                  <a:pt x="3081" y="1527"/>
                </a:lnTo>
                <a:lnTo>
                  <a:pt x="3082" y="1514"/>
                </a:lnTo>
                <a:lnTo>
                  <a:pt x="3084" y="1509"/>
                </a:lnTo>
                <a:lnTo>
                  <a:pt x="3086" y="1487"/>
                </a:lnTo>
                <a:lnTo>
                  <a:pt x="3087" y="1437"/>
                </a:lnTo>
                <a:lnTo>
                  <a:pt x="3088" y="1432"/>
                </a:lnTo>
                <a:lnTo>
                  <a:pt x="3089" y="1448"/>
                </a:lnTo>
                <a:lnTo>
                  <a:pt x="3092" y="1437"/>
                </a:lnTo>
                <a:lnTo>
                  <a:pt x="3093" y="1455"/>
                </a:lnTo>
                <a:lnTo>
                  <a:pt x="3094" y="1441"/>
                </a:lnTo>
                <a:lnTo>
                  <a:pt x="3095" y="1415"/>
                </a:lnTo>
                <a:lnTo>
                  <a:pt x="3096" y="1425"/>
                </a:lnTo>
                <a:lnTo>
                  <a:pt x="3099" y="1428"/>
                </a:lnTo>
                <a:lnTo>
                  <a:pt x="3100" y="1427"/>
                </a:lnTo>
                <a:lnTo>
                  <a:pt x="3101" y="1402"/>
                </a:lnTo>
                <a:lnTo>
                  <a:pt x="3103" y="1384"/>
                </a:lnTo>
                <a:lnTo>
                  <a:pt x="3104" y="1392"/>
                </a:lnTo>
                <a:lnTo>
                  <a:pt x="3106" y="1396"/>
                </a:lnTo>
                <a:lnTo>
                  <a:pt x="3107" y="1372"/>
                </a:lnTo>
                <a:lnTo>
                  <a:pt x="3108" y="1363"/>
                </a:lnTo>
                <a:lnTo>
                  <a:pt x="3109" y="1396"/>
                </a:lnTo>
                <a:lnTo>
                  <a:pt x="3110" y="1388"/>
                </a:lnTo>
                <a:lnTo>
                  <a:pt x="3113" y="1391"/>
                </a:lnTo>
                <a:lnTo>
                  <a:pt x="3114" y="1366"/>
                </a:lnTo>
                <a:lnTo>
                  <a:pt x="3115" y="1371"/>
                </a:lnTo>
                <a:lnTo>
                  <a:pt x="3116" y="1380"/>
                </a:lnTo>
                <a:lnTo>
                  <a:pt x="3117" y="1383"/>
                </a:lnTo>
                <a:lnTo>
                  <a:pt x="3121" y="1388"/>
                </a:lnTo>
                <a:lnTo>
                  <a:pt x="3122" y="1423"/>
                </a:lnTo>
                <a:lnTo>
                  <a:pt x="3123" y="1395"/>
                </a:lnTo>
                <a:lnTo>
                  <a:pt x="3124" y="1367"/>
                </a:lnTo>
                <a:lnTo>
                  <a:pt x="3125" y="1383"/>
                </a:lnTo>
                <a:lnTo>
                  <a:pt x="3129" y="1410"/>
                </a:lnTo>
                <a:lnTo>
                  <a:pt x="3130" y="1419"/>
                </a:lnTo>
                <a:lnTo>
                  <a:pt x="3130" y="1416"/>
                </a:lnTo>
                <a:lnTo>
                  <a:pt x="3131" y="1374"/>
                </a:lnTo>
                <a:lnTo>
                  <a:pt x="3135" y="1376"/>
                </a:lnTo>
                <a:lnTo>
                  <a:pt x="3136" y="1358"/>
                </a:lnTo>
                <a:lnTo>
                  <a:pt x="3137" y="1384"/>
                </a:lnTo>
                <a:lnTo>
                  <a:pt x="3138" y="1411"/>
                </a:lnTo>
                <a:lnTo>
                  <a:pt x="3139" y="1393"/>
                </a:lnTo>
                <a:lnTo>
                  <a:pt x="3142" y="1408"/>
                </a:lnTo>
                <a:lnTo>
                  <a:pt x="3143" y="1377"/>
                </a:lnTo>
                <a:lnTo>
                  <a:pt x="3144" y="1356"/>
                </a:lnTo>
                <a:lnTo>
                  <a:pt x="3145" y="1366"/>
                </a:lnTo>
                <a:lnTo>
                  <a:pt x="3146" y="1380"/>
                </a:lnTo>
                <a:lnTo>
                  <a:pt x="3149" y="1386"/>
                </a:lnTo>
                <a:lnTo>
                  <a:pt x="3150" y="1380"/>
                </a:lnTo>
                <a:lnTo>
                  <a:pt x="3152" y="1380"/>
                </a:lnTo>
                <a:lnTo>
                  <a:pt x="3153" y="1372"/>
                </a:lnTo>
                <a:lnTo>
                  <a:pt x="3154" y="1385"/>
                </a:lnTo>
                <a:lnTo>
                  <a:pt x="3156" y="1384"/>
                </a:lnTo>
                <a:lnTo>
                  <a:pt x="3157" y="1362"/>
                </a:lnTo>
                <a:lnTo>
                  <a:pt x="3158" y="1375"/>
                </a:lnTo>
                <a:lnTo>
                  <a:pt x="3159" y="1383"/>
                </a:lnTo>
                <a:lnTo>
                  <a:pt x="3160" y="1384"/>
                </a:lnTo>
                <a:lnTo>
                  <a:pt x="3163" y="1405"/>
                </a:lnTo>
                <a:lnTo>
                  <a:pt x="3164" y="1387"/>
                </a:lnTo>
                <a:lnTo>
                  <a:pt x="3165" y="1428"/>
                </a:lnTo>
                <a:lnTo>
                  <a:pt x="3166" y="1428"/>
                </a:lnTo>
                <a:lnTo>
                  <a:pt x="3171" y="1500"/>
                </a:lnTo>
                <a:lnTo>
                  <a:pt x="3172" y="1502"/>
                </a:lnTo>
                <a:lnTo>
                  <a:pt x="3173" y="1514"/>
                </a:lnTo>
                <a:lnTo>
                  <a:pt x="3174" y="1496"/>
                </a:lnTo>
                <a:lnTo>
                  <a:pt x="3175" y="1496"/>
                </a:lnTo>
                <a:lnTo>
                  <a:pt x="3178" y="1504"/>
                </a:lnTo>
                <a:lnTo>
                  <a:pt x="3178" y="1491"/>
                </a:lnTo>
                <a:lnTo>
                  <a:pt x="3179" y="1518"/>
                </a:lnTo>
                <a:lnTo>
                  <a:pt x="3180" y="1525"/>
                </a:lnTo>
                <a:lnTo>
                  <a:pt x="3181" y="1525"/>
                </a:lnTo>
                <a:lnTo>
                  <a:pt x="3185" y="1538"/>
                </a:lnTo>
                <a:lnTo>
                  <a:pt x="3186" y="1534"/>
                </a:lnTo>
                <a:lnTo>
                  <a:pt x="3187" y="1553"/>
                </a:lnTo>
                <a:lnTo>
                  <a:pt x="3188" y="1566"/>
                </a:lnTo>
                <a:lnTo>
                  <a:pt x="3189" y="1571"/>
                </a:lnTo>
                <a:lnTo>
                  <a:pt x="3192" y="1582"/>
                </a:lnTo>
                <a:lnTo>
                  <a:pt x="3193" y="1573"/>
                </a:lnTo>
                <a:lnTo>
                  <a:pt x="3194" y="1560"/>
                </a:lnTo>
                <a:lnTo>
                  <a:pt x="3195" y="1564"/>
                </a:lnTo>
                <a:lnTo>
                  <a:pt x="3196" y="1587"/>
                </a:lnTo>
                <a:lnTo>
                  <a:pt x="3199" y="1619"/>
                </a:lnTo>
                <a:lnTo>
                  <a:pt x="3201" y="1609"/>
                </a:lnTo>
                <a:lnTo>
                  <a:pt x="3202" y="1619"/>
                </a:lnTo>
                <a:lnTo>
                  <a:pt x="3203" y="1626"/>
                </a:lnTo>
                <a:lnTo>
                  <a:pt x="3203" y="1640"/>
                </a:lnTo>
                <a:lnTo>
                  <a:pt x="3206" y="1621"/>
                </a:lnTo>
                <a:lnTo>
                  <a:pt x="3207" y="1652"/>
                </a:lnTo>
                <a:lnTo>
                  <a:pt x="3208" y="1648"/>
                </a:lnTo>
                <a:lnTo>
                  <a:pt x="3209" y="1666"/>
                </a:lnTo>
                <a:lnTo>
                  <a:pt x="3210" y="1662"/>
                </a:lnTo>
                <a:lnTo>
                  <a:pt x="3213" y="1671"/>
                </a:lnTo>
                <a:lnTo>
                  <a:pt x="3214" y="1660"/>
                </a:lnTo>
                <a:lnTo>
                  <a:pt x="3215" y="1689"/>
                </a:lnTo>
                <a:lnTo>
                  <a:pt x="3217" y="1684"/>
                </a:lnTo>
                <a:lnTo>
                  <a:pt x="3218" y="1694"/>
                </a:lnTo>
                <a:lnTo>
                  <a:pt x="3221" y="1730"/>
                </a:lnTo>
                <a:lnTo>
                  <a:pt x="3222" y="1713"/>
                </a:lnTo>
                <a:lnTo>
                  <a:pt x="3223" y="1724"/>
                </a:lnTo>
                <a:lnTo>
                  <a:pt x="3224" y="1661"/>
                </a:lnTo>
                <a:lnTo>
                  <a:pt x="3225" y="1618"/>
                </a:lnTo>
                <a:lnTo>
                  <a:pt x="3227" y="1553"/>
                </a:lnTo>
                <a:lnTo>
                  <a:pt x="3228" y="1615"/>
                </a:lnTo>
                <a:lnTo>
                  <a:pt x="3229" y="1601"/>
                </a:lnTo>
                <a:lnTo>
                  <a:pt x="3230" y="1593"/>
                </a:lnTo>
                <a:lnTo>
                  <a:pt x="3231" y="1604"/>
                </a:lnTo>
                <a:lnTo>
                  <a:pt x="3236" y="1606"/>
                </a:lnTo>
                <a:lnTo>
                  <a:pt x="3237" y="1635"/>
                </a:lnTo>
                <a:lnTo>
                  <a:pt x="3238" y="1606"/>
                </a:lnTo>
                <a:lnTo>
                  <a:pt x="3239" y="1627"/>
                </a:lnTo>
                <a:lnTo>
                  <a:pt x="3242" y="1637"/>
                </a:lnTo>
                <a:lnTo>
                  <a:pt x="3243" y="1628"/>
                </a:lnTo>
                <a:lnTo>
                  <a:pt x="3244" y="1586"/>
                </a:lnTo>
                <a:lnTo>
                  <a:pt x="3245" y="1591"/>
                </a:lnTo>
                <a:lnTo>
                  <a:pt x="3246" y="1626"/>
                </a:lnTo>
                <a:lnTo>
                  <a:pt x="3250" y="1594"/>
                </a:lnTo>
                <a:lnTo>
                  <a:pt x="3251" y="1608"/>
                </a:lnTo>
                <a:lnTo>
                  <a:pt x="3251" y="1629"/>
                </a:lnTo>
                <a:lnTo>
                  <a:pt x="3252" y="1622"/>
                </a:lnTo>
                <a:lnTo>
                  <a:pt x="3253" y="1610"/>
                </a:lnTo>
                <a:lnTo>
                  <a:pt x="3256" y="1630"/>
                </a:lnTo>
                <a:lnTo>
                  <a:pt x="3257" y="1618"/>
                </a:lnTo>
                <a:lnTo>
                  <a:pt x="3258" y="1620"/>
                </a:lnTo>
                <a:lnTo>
                  <a:pt x="3259" y="1625"/>
                </a:lnTo>
                <a:lnTo>
                  <a:pt x="3260" y="1613"/>
                </a:lnTo>
                <a:lnTo>
                  <a:pt x="3263" y="1600"/>
                </a:lnTo>
                <a:lnTo>
                  <a:pt x="3264" y="1564"/>
                </a:lnTo>
                <a:lnTo>
                  <a:pt x="3266" y="1575"/>
                </a:lnTo>
                <a:lnTo>
                  <a:pt x="3267" y="1549"/>
                </a:lnTo>
                <a:lnTo>
                  <a:pt x="3268" y="1547"/>
                </a:lnTo>
                <a:lnTo>
                  <a:pt x="3271" y="1587"/>
                </a:lnTo>
                <a:lnTo>
                  <a:pt x="3272" y="1595"/>
                </a:lnTo>
                <a:lnTo>
                  <a:pt x="3273" y="1595"/>
                </a:lnTo>
                <a:lnTo>
                  <a:pt x="3274" y="1598"/>
                </a:lnTo>
                <a:lnTo>
                  <a:pt x="3275" y="1585"/>
                </a:lnTo>
                <a:lnTo>
                  <a:pt x="3277" y="1607"/>
                </a:lnTo>
                <a:lnTo>
                  <a:pt x="3278" y="1612"/>
                </a:lnTo>
                <a:lnTo>
                  <a:pt x="3279" y="1618"/>
                </a:lnTo>
                <a:lnTo>
                  <a:pt x="3280" y="1615"/>
                </a:lnTo>
                <a:lnTo>
                  <a:pt x="3282" y="1627"/>
                </a:lnTo>
                <a:lnTo>
                  <a:pt x="3285" y="1638"/>
                </a:lnTo>
                <a:lnTo>
                  <a:pt x="3286" y="1650"/>
                </a:lnTo>
                <a:lnTo>
                  <a:pt x="3287" y="1606"/>
                </a:lnTo>
                <a:lnTo>
                  <a:pt x="3288" y="1604"/>
                </a:lnTo>
                <a:lnTo>
                  <a:pt x="3289" y="1596"/>
                </a:lnTo>
                <a:lnTo>
                  <a:pt x="3292" y="1602"/>
                </a:lnTo>
                <a:lnTo>
                  <a:pt x="3293" y="1574"/>
                </a:lnTo>
                <a:lnTo>
                  <a:pt x="3294" y="1599"/>
                </a:lnTo>
                <a:lnTo>
                  <a:pt x="3295" y="1618"/>
                </a:lnTo>
                <a:lnTo>
                  <a:pt x="3296" y="1633"/>
                </a:lnTo>
                <a:lnTo>
                  <a:pt x="3299" y="1640"/>
                </a:lnTo>
                <a:lnTo>
                  <a:pt x="3300" y="1634"/>
                </a:lnTo>
                <a:lnTo>
                  <a:pt x="3301" y="1654"/>
                </a:lnTo>
                <a:lnTo>
                  <a:pt x="3302" y="1673"/>
                </a:lnTo>
                <a:lnTo>
                  <a:pt x="3303" y="1690"/>
                </a:lnTo>
                <a:lnTo>
                  <a:pt x="3306" y="1673"/>
                </a:lnTo>
                <a:lnTo>
                  <a:pt x="3307" y="1692"/>
                </a:lnTo>
                <a:lnTo>
                  <a:pt x="3308" y="1690"/>
                </a:lnTo>
                <a:lnTo>
                  <a:pt x="3309" y="1693"/>
                </a:lnTo>
                <a:lnTo>
                  <a:pt x="3310" y="1695"/>
                </a:lnTo>
                <a:lnTo>
                  <a:pt x="3313" y="1673"/>
                </a:lnTo>
                <a:lnTo>
                  <a:pt x="3315" y="1655"/>
                </a:lnTo>
                <a:lnTo>
                  <a:pt x="3316" y="1653"/>
                </a:lnTo>
                <a:lnTo>
                  <a:pt x="3318" y="1674"/>
                </a:lnTo>
                <a:lnTo>
                  <a:pt x="3321" y="1675"/>
                </a:lnTo>
                <a:lnTo>
                  <a:pt x="3322" y="1672"/>
                </a:lnTo>
                <a:lnTo>
                  <a:pt x="3323" y="1703"/>
                </a:lnTo>
                <a:lnTo>
                  <a:pt x="3323" y="1685"/>
                </a:lnTo>
                <a:lnTo>
                  <a:pt x="3324" y="1702"/>
                </a:lnTo>
                <a:lnTo>
                  <a:pt x="3327" y="1740"/>
                </a:lnTo>
                <a:lnTo>
                  <a:pt x="3328" y="1742"/>
                </a:lnTo>
                <a:lnTo>
                  <a:pt x="3329" y="1748"/>
                </a:lnTo>
                <a:lnTo>
                  <a:pt x="3331" y="1754"/>
                </a:lnTo>
                <a:lnTo>
                  <a:pt x="3332" y="1773"/>
                </a:lnTo>
                <a:lnTo>
                  <a:pt x="3335" y="1762"/>
                </a:lnTo>
                <a:lnTo>
                  <a:pt x="3336" y="1744"/>
                </a:lnTo>
                <a:lnTo>
                  <a:pt x="3337" y="1774"/>
                </a:lnTo>
                <a:lnTo>
                  <a:pt x="3338" y="1784"/>
                </a:lnTo>
                <a:lnTo>
                  <a:pt x="3339" y="1787"/>
                </a:lnTo>
                <a:lnTo>
                  <a:pt x="3342" y="1787"/>
                </a:lnTo>
                <a:lnTo>
                  <a:pt x="3343" y="1765"/>
                </a:lnTo>
                <a:lnTo>
                  <a:pt x="3344" y="1742"/>
                </a:lnTo>
                <a:lnTo>
                  <a:pt x="3345" y="1733"/>
                </a:lnTo>
                <a:lnTo>
                  <a:pt x="3349" y="1753"/>
                </a:lnTo>
                <a:lnTo>
                  <a:pt x="3350" y="1737"/>
                </a:lnTo>
                <a:lnTo>
                  <a:pt x="3351" y="1757"/>
                </a:lnTo>
                <a:lnTo>
                  <a:pt x="3352" y="1750"/>
                </a:lnTo>
                <a:lnTo>
                  <a:pt x="3356" y="1754"/>
                </a:lnTo>
                <a:lnTo>
                  <a:pt x="3357" y="1767"/>
                </a:lnTo>
                <a:lnTo>
                  <a:pt x="3358" y="1799"/>
                </a:lnTo>
                <a:lnTo>
                  <a:pt x="3359" y="1811"/>
                </a:lnTo>
                <a:lnTo>
                  <a:pt x="3360" y="1813"/>
                </a:lnTo>
                <a:lnTo>
                  <a:pt x="3364" y="1840"/>
                </a:lnTo>
                <a:lnTo>
                  <a:pt x="3365" y="1857"/>
                </a:lnTo>
                <a:lnTo>
                  <a:pt x="3366" y="1856"/>
                </a:lnTo>
                <a:lnTo>
                  <a:pt x="3367" y="1844"/>
                </a:lnTo>
                <a:lnTo>
                  <a:pt x="3368" y="1873"/>
                </a:lnTo>
                <a:lnTo>
                  <a:pt x="3371" y="1888"/>
                </a:lnTo>
                <a:lnTo>
                  <a:pt x="3372" y="1919"/>
                </a:lnTo>
                <a:lnTo>
                  <a:pt x="3373" y="1871"/>
                </a:lnTo>
                <a:lnTo>
                  <a:pt x="3374" y="1828"/>
                </a:lnTo>
                <a:lnTo>
                  <a:pt x="3377" y="1858"/>
                </a:lnTo>
                <a:lnTo>
                  <a:pt x="3378" y="1840"/>
                </a:lnTo>
                <a:lnTo>
                  <a:pt x="3380" y="1826"/>
                </a:lnTo>
                <a:lnTo>
                  <a:pt x="3381" y="1812"/>
                </a:lnTo>
                <a:lnTo>
                  <a:pt x="3382" y="1805"/>
                </a:lnTo>
                <a:lnTo>
                  <a:pt x="3385" y="1838"/>
                </a:lnTo>
                <a:lnTo>
                  <a:pt x="3386" y="1865"/>
                </a:lnTo>
                <a:lnTo>
                  <a:pt x="3387" y="1827"/>
                </a:lnTo>
                <a:lnTo>
                  <a:pt x="3388" y="1836"/>
                </a:lnTo>
                <a:lnTo>
                  <a:pt x="3389" y="1849"/>
                </a:lnTo>
                <a:lnTo>
                  <a:pt x="3392" y="1868"/>
                </a:lnTo>
                <a:lnTo>
                  <a:pt x="3393" y="1897"/>
                </a:lnTo>
                <a:lnTo>
                  <a:pt x="3394" y="1905"/>
                </a:lnTo>
                <a:lnTo>
                  <a:pt x="3395" y="1925"/>
                </a:lnTo>
                <a:lnTo>
                  <a:pt x="3396" y="1873"/>
                </a:lnTo>
                <a:lnTo>
                  <a:pt x="3400" y="1879"/>
                </a:lnTo>
                <a:lnTo>
                  <a:pt x="3401" y="1853"/>
                </a:lnTo>
                <a:lnTo>
                  <a:pt x="3402" y="1851"/>
                </a:lnTo>
                <a:lnTo>
                  <a:pt x="3403" y="1869"/>
                </a:lnTo>
                <a:lnTo>
                  <a:pt x="3406" y="1839"/>
                </a:lnTo>
                <a:lnTo>
                  <a:pt x="3407" y="1834"/>
                </a:lnTo>
                <a:lnTo>
                  <a:pt x="3408" y="1829"/>
                </a:lnTo>
                <a:lnTo>
                  <a:pt x="3409" y="1813"/>
                </a:lnTo>
                <a:lnTo>
                  <a:pt x="3410" y="1818"/>
                </a:lnTo>
                <a:lnTo>
                  <a:pt x="3414" y="1803"/>
                </a:lnTo>
                <a:lnTo>
                  <a:pt x="3415" y="1792"/>
                </a:lnTo>
                <a:lnTo>
                  <a:pt x="3416" y="1789"/>
                </a:lnTo>
                <a:lnTo>
                  <a:pt x="3417" y="1789"/>
                </a:lnTo>
                <a:lnTo>
                  <a:pt x="3418" y="1767"/>
                </a:lnTo>
                <a:lnTo>
                  <a:pt x="3420" y="1736"/>
                </a:lnTo>
                <a:lnTo>
                  <a:pt x="3421" y="1759"/>
                </a:lnTo>
                <a:lnTo>
                  <a:pt x="3422" y="1730"/>
                </a:lnTo>
                <a:lnTo>
                  <a:pt x="3423" y="1737"/>
                </a:lnTo>
                <a:lnTo>
                  <a:pt x="3424" y="1726"/>
                </a:lnTo>
                <a:lnTo>
                  <a:pt x="3427" y="1747"/>
                </a:lnTo>
                <a:lnTo>
                  <a:pt x="3429" y="1761"/>
                </a:lnTo>
                <a:lnTo>
                  <a:pt x="3430" y="1727"/>
                </a:lnTo>
                <a:lnTo>
                  <a:pt x="3431" y="1698"/>
                </a:lnTo>
                <a:lnTo>
                  <a:pt x="3432" y="1711"/>
                </a:lnTo>
                <a:lnTo>
                  <a:pt x="3435" y="1703"/>
                </a:lnTo>
                <a:lnTo>
                  <a:pt x="3436" y="1678"/>
                </a:lnTo>
                <a:lnTo>
                  <a:pt x="3437" y="1705"/>
                </a:lnTo>
                <a:lnTo>
                  <a:pt x="3438" y="1711"/>
                </a:lnTo>
                <a:lnTo>
                  <a:pt x="3442" y="1712"/>
                </a:lnTo>
                <a:lnTo>
                  <a:pt x="3443" y="1730"/>
                </a:lnTo>
                <a:lnTo>
                  <a:pt x="3443" y="1729"/>
                </a:lnTo>
                <a:lnTo>
                  <a:pt x="3445" y="1729"/>
                </a:lnTo>
                <a:lnTo>
                  <a:pt x="3446" y="1754"/>
                </a:lnTo>
                <a:lnTo>
                  <a:pt x="3449" y="1771"/>
                </a:lnTo>
                <a:lnTo>
                  <a:pt x="3450" y="1768"/>
                </a:lnTo>
                <a:lnTo>
                  <a:pt x="3451" y="1739"/>
                </a:lnTo>
                <a:lnTo>
                  <a:pt x="3452" y="1746"/>
                </a:lnTo>
                <a:lnTo>
                  <a:pt x="3453" y="1706"/>
                </a:lnTo>
                <a:lnTo>
                  <a:pt x="3456" y="1696"/>
                </a:lnTo>
                <a:lnTo>
                  <a:pt x="3457" y="1667"/>
                </a:lnTo>
                <a:lnTo>
                  <a:pt x="3458" y="1673"/>
                </a:lnTo>
                <a:lnTo>
                  <a:pt x="3459" y="1678"/>
                </a:lnTo>
                <a:lnTo>
                  <a:pt x="3460" y="1696"/>
                </a:lnTo>
                <a:lnTo>
                  <a:pt x="3464" y="1705"/>
                </a:lnTo>
                <a:lnTo>
                  <a:pt x="3465" y="1685"/>
                </a:lnTo>
                <a:lnTo>
                  <a:pt x="3466" y="1660"/>
                </a:lnTo>
                <a:lnTo>
                  <a:pt x="3467" y="1650"/>
                </a:lnTo>
                <a:lnTo>
                  <a:pt x="3467" y="1642"/>
                </a:lnTo>
                <a:lnTo>
                  <a:pt x="3470" y="1659"/>
                </a:lnTo>
                <a:lnTo>
                  <a:pt x="3471" y="1637"/>
                </a:lnTo>
                <a:lnTo>
                  <a:pt x="3472" y="1616"/>
                </a:lnTo>
                <a:lnTo>
                  <a:pt x="3473" y="1604"/>
                </a:lnTo>
                <a:lnTo>
                  <a:pt x="3474" y="1606"/>
                </a:lnTo>
                <a:lnTo>
                  <a:pt x="3478" y="1624"/>
                </a:lnTo>
                <a:lnTo>
                  <a:pt x="3479" y="1643"/>
                </a:lnTo>
                <a:lnTo>
                  <a:pt x="3480" y="1641"/>
                </a:lnTo>
                <a:lnTo>
                  <a:pt x="3481" y="1632"/>
                </a:lnTo>
                <a:lnTo>
                  <a:pt x="3482" y="1626"/>
                </a:lnTo>
                <a:lnTo>
                  <a:pt x="3485" y="1646"/>
                </a:lnTo>
                <a:lnTo>
                  <a:pt x="3486" y="1626"/>
                </a:lnTo>
                <a:lnTo>
                  <a:pt x="3487" y="1601"/>
                </a:lnTo>
                <a:lnTo>
                  <a:pt x="3488" y="1594"/>
                </a:lnTo>
                <a:lnTo>
                  <a:pt x="3489" y="1601"/>
                </a:lnTo>
                <a:lnTo>
                  <a:pt x="3492" y="1577"/>
                </a:lnTo>
                <a:lnTo>
                  <a:pt x="3492" y="1568"/>
                </a:lnTo>
                <a:lnTo>
                  <a:pt x="3494" y="1570"/>
                </a:lnTo>
                <a:lnTo>
                  <a:pt x="3495" y="1570"/>
                </a:lnTo>
                <a:lnTo>
                  <a:pt x="3496" y="1576"/>
                </a:lnTo>
                <a:lnTo>
                  <a:pt x="3499" y="1572"/>
                </a:lnTo>
                <a:lnTo>
                  <a:pt x="3500" y="1563"/>
                </a:lnTo>
                <a:lnTo>
                  <a:pt x="3501" y="1548"/>
                </a:lnTo>
                <a:lnTo>
                  <a:pt x="3502" y="1549"/>
                </a:lnTo>
                <a:lnTo>
                  <a:pt x="3503" y="1551"/>
                </a:lnTo>
                <a:lnTo>
                  <a:pt x="3507" y="1555"/>
                </a:lnTo>
                <a:lnTo>
                  <a:pt x="3508" y="1556"/>
                </a:lnTo>
                <a:lnTo>
                  <a:pt x="3509" y="1553"/>
                </a:lnTo>
                <a:lnTo>
                  <a:pt x="3511" y="1563"/>
                </a:lnTo>
                <a:lnTo>
                  <a:pt x="3514" y="1546"/>
                </a:lnTo>
                <a:lnTo>
                  <a:pt x="3515" y="1534"/>
                </a:lnTo>
                <a:lnTo>
                  <a:pt x="3516" y="1521"/>
                </a:lnTo>
                <a:lnTo>
                  <a:pt x="3516" y="1531"/>
                </a:lnTo>
                <a:lnTo>
                  <a:pt x="3517" y="1555"/>
                </a:lnTo>
                <a:lnTo>
                  <a:pt x="3520" y="1558"/>
                </a:lnTo>
                <a:lnTo>
                  <a:pt x="3521" y="1565"/>
                </a:lnTo>
                <a:lnTo>
                  <a:pt x="3522" y="1573"/>
                </a:lnTo>
                <a:lnTo>
                  <a:pt x="3523" y="1601"/>
                </a:lnTo>
                <a:lnTo>
                  <a:pt x="3524" y="1573"/>
                </a:lnTo>
                <a:lnTo>
                  <a:pt x="3528" y="1550"/>
                </a:lnTo>
                <a:lnTo>
                  <a:pt x="3529" y="1559"/>
                </a:lnTo>
                <a:lnTo>
                  <a:pt x="3530" y="1554"/>
                </a:lnTo>
                <a:lnTo>
                  <a:pt x="3531" y="1539"/>
                </a:lnTo>
                <a:lnTo>
                  <a:pt x="3532" y="1578"/>
                </a:lnTo>
                <a:lnTo>
                  <a:pt x="3535" y="1599"/>
                </a:lnTo>
                <a:lnTo>
                  <a:pt x="3536" y="1575"/>
                </a:lnTo>
                <a:lnTo>
                  <a:pt x="3537" y="1542"/>
                </a:lnTo>
                <a:lnTo>
                  <a:pt x="3538" y="1568"/>
                </a:lnTo>
                <a:lnTo>
                  <a:pt x="3539" y="1556"/>
                </a:lnTo>
                <a:lnTo>
                  <a:pt x="3543" y="1596"/>
                </a:lnTo>
                <a:lnTo>
                  <a:pt x="3544" y="1582"/>
                </a:lnTo>
                <a:lnTo>
                  <a:pt x="3545" y="1619"/>
                </a:lnTo>
                <a:lnTo>
                  <a:pt x="3546" y="1615"/>
                </a:lnTo>
                <a:lnTo>
                  <a:pt x="3549" y="1625"/>
                </a:lnTo>
                <a:lnTo>
                  <a:pt x="3550" y="1592"/>
                </a:lnTo>
                <a:lnTo>
                  <a:pt x="3551" y="1625"/>
                </a:lnTo>
                <a:lnTo>
                  <a:pt x="3552" y="1610"/>
                </a:lnTo>
                <a:lnTo>
                  <a:pt x="3553" y="1606"/>
                </a:lnTo>
                <a:lnTo>
                  <a:pt x="3556" y="1618"/>
                </a:lnTo>
                <a:lnTo>
                  <a:pt x="3557" y="1627"/>
                </a:lnTo>
                <a:lnTo>
                  <a:pt x="3559" y="1622"/>
                </a:lnTo>
                <a:lnTo>
                  <a:pt x="3560" y="1625"/>
                </a:lnTo>
                <a:lnTo>
                  <a:pt x="3561" y="1634"/>
                </a:lnTo>
                <a:lnTo>
                  <a:pt x="3564" y="1651"/>
                </a:lnTo>
                <a:lnTo>
                  <a:pt x="3564" y="1655"/>
                </a:lnTo>
                <a:lnTo>
                  <a:pt x="3565" y="1670"/>
                </a:lnTo>
                <a:lnTo>
                  <a:pt x="3566" y="1684"/>
                </a:lnTo>
                <a:lnTo>
                  <a:pt x="3567" y="1676"/>
                </a:lnTo>
                <a:lnTo>
                  <a:pt x="3570" y="1701"/>
                </a:lnTo>
                <a:lnTo>
                  <a:pt x="3571" y="1710"/>
                </a:lnTo>
                <a:lnTo>
                  <a:pt x="3572" y="1689"/>
                </a:lnTo>
                <a:lnTo>
                  <a:pt x="3573" y="1670"/>
                </a:lnTo>
                <a:lnTo>
                  <a:pt x="3575" y="1672"/>
                </a:lnTo>
                <a:lnTo>
                  <a:pt x="3578" y="1653"/>
                </a:lnTo>
                <a:lnTo>
                  <a:pt x="3579" y="1657"/>
                </a:lnTo>
                <a:lnTo>
                  <a:pt x="3580" y="1674"/>
                </a:lnTo>
                <a:lnTo>
                  <a:pt x="3581" y="1645"/>
                </a:lnTo>
                <a:lnTo>
                  <a:pt x="3582" y="1629"/>
                </a:lnTo>
                <a:lnTo>
                  <a:pt x="3585" y="1609"/>
                </a:lnTo>
                <a:lnTo>
                  <a:pt x="3586" y="1596"/>
                </a:lnTo>
                <a:lnTo>
                  <a:pt x="3587" y="1592"/>
                </a:lnTo>
                <a:lnTo>
                  <a:pt x="3588" y="1569"/>
                </a:lnTo>
                <a:lnTo>
                  <a:pt x="3588" y="1564"/>
                </a:lnTo>
                <a:lnTo>
                  <a:pt x="3592" y="1588"/>
                </a:lnTo>
                <a:lnTo>
                  <a:pt x="3593" y="1571"/>
                </a:lnTo>
                <a:lnTo>
                  <a:pt x="3594" y="1593"/>
                </a:lnTo>
                <a:lnTo>
                  <a:pt x="3595" y="1583"/>
                </a:lnTo>
                <a:lnTo>
                  <a:pt x="3596" y="1578"/>
                </a:lnTo>
                <a:lnTo>
                  <a:pt x="3599" y="1589"/>
                </a:lnTo>
                <a:lnTo>
                  <a:pt x="3600" y="1599"/>
                </a:lnTo>
                <a:lnTo>
                  <a:pt x="3601" y="1626"/>
                </a:lnTo>
                <a:lnTo>
                  <a:pt x="3602" y="1651"/>
                </a:lnTo>
                <a:lnTo>
                  <a:pt x="3603" y="1630"/>
                </a:lnTo>
                <a:lnTo>
                  <a:pt x="3608" y="1623"/>
                </a:lnTo>
                <a:lnTo>
                  <a:pt x="3609" y="1613"/>
                </a:lnTo>
                <a:lnTo>
                  <a:pt x="3610" y="1579"/>
                </a:lnTo>
                <a:lnTo>
                  <a:pt x="3611" y="1607"/>
                </a:lnTo>
                <a:lnTo>
                  <a:pt x="3613" y="1600"/>
                </a:lnTo>
                <a:lnTo>
                  <a:pt x="3614" y="1622"/>
                </a:lnTo>
                <a:lnTo>
                  <a:pt x="3615" y="1645"/>
                </a:lnTo>
                <a:lnTo>
                  <a:pt x="3616" y="1639"/>
                </a:lnTo>
                <a:lnTo>
                  <a:pt x="3617" y="1653"/>
                </a:lnTo>
                <a:lnTo>
                  <a:pt x="3620" y="1648"/>
                </a:lnTo>
                <a:lnTo>
                  <a:pt x="3621" y="1646"/>
                </a:lnTo>
                <a:lnTo>
                  <a:pt x="3622" y="1616"/>
                </a:lnTo>
                <a:lnTo>
                  <a:pt x="3624" y="1599"/>
                </a:lnTo>
                <a:lnTo>
                  <a:pt x="3625" y="1629"/>
                </a:lnTo>
                <a:lnTo>
                  <a:pt x="3628" y="1606"/>
                </a:lnTo>
                <a:lnTo>
                  <a:pt x="3629" y="1626"/>
                </a:lnTo>
                <a:lnTo>
                  <a:pt x="3630" y="1588"/>
                </a:lnTo>
                <a:lnTo>
                  <a:pt x="3631" y="1575"/>
                </a:lnTo>
                <a:lnTo>
                  <a:pt x="3632" y="1569"/>
                </a:lnTo>
                <a:lnTo>
                  <a:pt x="3635" y="1559"/>
                </a:lnTo>
                <a:lnTo>
                  <a:pt x="3636" y="1562"/>
                </a:lnTo>
                <a:lnTo>
                  <a:pt x="3636" y="1543"/>
                </a:lnTo>
                <a:lnTo>
                  <a:pt x="3637" y="1533"/>
                </a:lnTo>
                <a:lnTo>
                  <a:pt x="3638" y="1544"/>
                </a:lnTo>
                <a:lnTo>
                  <a:pt x="3642" y="1519"/>
                </a:lnTo>
                <a:lnTo>
                  <a:pt x="3643" y="1527"/>
                </a:lnTo>
                <a:lnTo>
                  <a:pt x="3644" y="1537"/>
                </a:lnTo>
                <a:lnTo>
                  <a:pt x="3645" y="1533"/>
                </a:lnTo>
                <a:lnTo>
                  <a:pt x="3646" y="1535"/>
                </a:lnTo>
                <a:lnTo>
                  <a:pt x="3649" y="1541"/>
                </a:lnTo>
                <a:lnTo>
                  <a:pt x="3650" y="1536"/>
                </a:lnTo>
                <a:lnTo>
                  <a:pt x="3651" y="1515"/>
                </a:lnTo>
                <a:lnTo>
                  <a:pt x="3652" y="1533"/>
                </a:lnTo>
                <a:lnTo>
                  <a:pt x="3653" y="1526"/>
                </a:lnTo>
                <a:lnTo>
                  <a:pt x="3657" y="1532"/>
                </a:lnTo>
                <a:lnTo>
                  <a:pt x="3658" y="1541"/>
                </a:lnTo>
                <a:lnTo>
                  <a:pt x="3659" y="1553"/>
                </a:lnTo>
                <a:lnTo>
                  <a:pt x="3660" y="1545"/>
                </a:lnTo>
                <a:lnTo>
                  <a:pt x="3660" y="1561"/>
                </a:lnTo>
                <a:lnTo>
                  <a:pt x="3663" y="1591"/>
                </a:lnTo>
                <a:lnTo>
                  <a:pt x="3664" y="1595"/>
                </a:lnTo>
                <a:lnTo>
                  <a:pt x="3665" y="1616"/>
                </a:lnTo>
                <a:lnTo>
                  <a:pt x="3666" y="1626"/>
                </a:lnTo>
                <a:lnTo>
                  <a:pt x="3667" y="1636"/>
                </a:lnTo>
                <a:lnTo>
                  <a:pt x="3670" y="1622"/>
                </a:lnTo>
                <a:lnTo>
                  <a:pt x="3671" y="1621"/>
                </a:lnTo>
                <a:lnTo>
                  <a:pt x="3673" y="1617"/>
                </a:lnTo>
                <a:lnTo>
                  <a:pt x="3674" y="1626"/>
                </a:lnTo>
                <a:lnTo>
                  <a:pt x="3675" y="1646"/>
                </a:lnTo>
                <a:lnTo>
                  <a:pt x="3678" y="1648"/>
                </a:lnTo>
                <a:lnTo>
                  <a:pt x="3679" y="1608"/>
                </a:lnTo>
                <a:lnTo>
                  <a:pt x="3680" y="1612"/>
                </a:lnTo>
                <a:lnTo>
                  <a:pt x="3681" y="1615"/>
                </a:lnTo>
                <a:lnTo>
                  <a:pt x="3682" y="1610"/>
                </a:lnTo>
                <a:lnTo>
                  <a:pt x="3684" y="1581"/>
                </a:lnTo>
                <a:lnTo>
                  <a:pt x="3685" y="1573"/>
                </a:lnTo>
                <a:lnTo>
                  <a:pt x="3686" y="1573"/>
                </a:lnTo>
                <a:lnTo>
                  <a:pt x="3689" y="1604"/>
                </a:lnTo>
                <a:lnTo>
                  <a:pt x="3692" y="1588"/>
                </a:lnTo>
                <a:lnTo>
                  <a:pt x="3693" y="1618"/>
                </a:lnTo>
                <a:lnTo>
                  <a:pt x="3694" y="1549"/>
                </a:lnTo>
                <a:lnTo>
                  <a:pt x="3695" y="1524"/>
                </a:lnTo>
                <a:lnTo>
                  <a:pt x="3696" y="1513"/>
                </a:lnTo>
                <a:lnTo>
                  <a:pt x="3699" y="1511"/>
                </a:lnTo>
                <a:lnTo>
                  <a:pt x="3700" y="1525"/>
                </a:lnTo>
                <a:lnTo>
                  <a:pt x="3701" y="1544"/>
                </a:lnTo>
                <a:lnTo>
                  <a:pt x="3702" y="1526"/>
                </a:lnTo>
                <a:lnTo>
                  <a:pt x="3703" y="1516"/>
                </a:lnTo>
                <a:lnTo>
                  <a:pt x="3707" y="1495"/>
                </a:lnTo>
                <a:lnTo>
                  <a:pt x="3708" y="1492"/>
                </a:lnTo>
                <a:lnTo>
                  <a:pt x="3708" y="1524"/>
                </a:lnTo>
                <a:lnTo>
                  <a:pt x="3709" y="1525"/>
                </a:lnTo>
                <a:lnTo>
                  <a:pt x="3710" y="1509"/>
                </a:lnTo>
                <a:lnTo>
                  <a:pt x="3713" y="1506"/>
                </a:lnTo>
                <a:lnTo>
                  <a:pt x="3714" y="1504"/>
                </a:lnTo>
                <a:lnTo>
                  <a:pt x="3715" y="1500"/>
                </a:lnTo>
                <a:lnTo>
                  <a:pt x="3716" y="1493"/>
                </a:lnTo>
                <a:lnTo>
                  <a:pt x="3717" y="1492"/>
                </a:lnTo>
                <a:lnTo>
                  <a:pt x="3722" y="1477"/>
                </a:lnTo>
                <a:lnTo>
                  <a:pt x="3723" y="1475"/>
                </a:lnTo>
                <a:lnTo>
                  <a:pt x="3724" y="1479"/>
                </a:lnTo>
                <a:lnTo>
                  <a:pt x="3725" y="1480"/>
                </a:lnTo>
                <a:lnTo>
                  <a:pt x="3729" y="1502"/>
                </a:lnTo>
                <a:lnTo>
                  <a:pt x="3730" y="1488"/>
                </a:lnTo>
                <a:lnTo>
                  <a:pt x="3731" y="1479"/>
                </a:lnTo>
                <a:lnTo>
                  <a:pt x="3732" y="1476"/>
                </a:lnTo>
                <a:lnTo>
                  <a:pt x="3734" y="1508"/>
                </a:lnTo>
                <a:lnTo>
                  <a:pt x="3735" y="1527"/>
                </a:lnTo>
                <a:lnTo>
                  <a:pt x="3736" y="1504"/>
                </a:lnTo>
                <a:lnTo>
                  <a:pt x="3738" y="1492"/>
                </a:lnTo>
                <a:lnTo>
                  <a:pt x="3739" y="1502"/>
                </a:lnTo>
                <a:lnTo>
                  <a:pt x="3743" y="1500"/>
                </a:lnTo>
                <a:lnTo>
                  <a:pt x="3744" y="1523"/>
                </a:lnTo>
                <a:lnTo>
                  <a:pt x="3745" y="1518"/>
                </a:lnTo>
                <a:lnTo>
                  <a:pt x="3746" y="1501"/>
                </a:lnTo>
                <a:lnTo>
                  <a:pt x="3749" y="1496"/>
                </a:lnTo>
                <a:lnTo>
                  <a:pt x="3750" y="1489"/>
                </a:lnTo>
                <a:lnTo>
                  <a:pt x="3751" y="1496"/>
                </a:lnTo>
                <a:lnTo>
                  <a:pt x="3752" y="1479"/>
                </a:lnTo>
                <a:lnTo>
                  <a:pt x="3753" y="1489"/>
                </a:lnTo>
                <a:lnTo>
                  <a:pt x="3757" y="1498"/>
                </a:lnTo>
                <a:lnTo>
                  <a:pt x="3757" y="1495"/>
                </a:lnTo>
                <a:lnTo>
                  <a:pt x="3758" y="1477"/>
                </a:lnTo>
                <a:lnTo>
                  <a:pt x="3759" y="1483"/>
                </a:lnTo>
                <a:lnTo>
                  <a:pt x="3760" y="1478"/>
                </a:lnTo>
                <a:lnTo>
                  <a:pt x="3763" y="1492"/>
                </a:lnTo>
                <a:lnTo>
                  <a:pt x="3764" y="1505"/>
                </a:lnTo>
                <a:lnTo>
                  <a:pt x="3765" y="1502"/>
                </a:lnTo>
                <a:lnTo>
                  <a:pt x="3766" y="1492"/>
                </a:lnTo>
                <a:lnTo>
                  <a:pt x="3767" y="1477"/>
                </a:lnTo>
                <a:lnTo>
                  <a:pt x="3771" y="1493"/>
                </a:lnTo>
                <a:lnTo>
                  <a:pt x="3772" y="1489"/>
                </a:lnTo>
                <a:lnTo>
                  <a:pt x="3773" y="1490"/>
                </a:lnTo>
                <a:lnTo>
                  <a:pt x="3774" y="1486"/>
                </a:lnTo>
                <a:lnTo>
                  <a:pt x="3775" y="1485"/>
                </a:lnTo>
                <a:lnTo>
                  <a:pt x="3779" y="1475"/>
                </a:lnTo>
                <a:lnTo>
                  <a:pt x="3780" y="1482"/>
                </a:lnTo>
                <a:lnTo>
                  <a:pt x="3781" y="1469"/>
                </a:lnTo>
                <a:lnTo>
                  <a:pt x="3781" y="1476"/>
                </a:lnTo>
                <a:lnTo>
                  <a:pt x="3784" y="1475"/>
                </a:lnTo>
                <a:lnTo>
                  <a:pt x="3785" y="1476"/>
                </a:lnTo>
                <a:lnTo>
                  <a:pt x="3787" y="1478"/>
                </a:lnTo>
                <a:lnTo>
                  <a:pt x="3788" y="1499"/>
                </a:lnTo>
                <a:lnTo>
                  <a:pt x="3789" y="1486"/>
                </a:lnTo>
                <a:lnTo>
                  <a:pt x="3792" y="1489"/>
                </a:lnTo>
                <a:lnTo>
                  <a:pt x="3793" y="1490"/>
                </a:lnTo>
                <a:lnTo>
                  <a:pt x="3794" y="1536"/>
                </a:lnTo>
                <a:lnTo>
                  <a:pt x="3795" y="1552"/>
                </a:lnTo>
                <a:lnTo>
                  <a:pt x="3796" y="1565"/>
                </a:lnTo>
                <a:lnTo>
                  <a:pt x="3799" y="1566"/>
                </a:lnTo>
                <a:lnTo>
                  <a:pt x="3800" y="1577"/>
                </a:lnTo>
                <a:lnTo>
                  <a:pt x="3801" y="1559"/>
                </a:lnTo>
                <a:lnTo>
                  <a:pt x="3802" y="1560"/>
                </a:lnTo>
                <a:lnTo>
                  <a:pt x="3804" y="1560"/>
                </a:lnTo>
                <a:lnTo>
                  <a:pt x="3806" y="1569"/>
                </a:lnTo>
                <a:lnTo>
                  <a:pt x="3807" y="1583"/>
                </a:lnTo>
                <a:lnTo>
                  <a:pt x="3808" y="1572"/>
                </a:lnTo>
                <a:lnTo>
                  <a:pt x="3809" y="1577"/>
                </a:lnTo>
                <a:lnTo>
                  <a:pt x="3810" y="1573"/>
                </a:lnTo>
                <a:lnTo>
                  <a:pt x="3813" y="1577"/>
                </a:lnTo>
                <a:lnTo>
                  <a:pt x="3814" y="1567"/>
                </a:lnTo>
                <a:lnTo>
                  <a:pt x="3815" y="1549"/>
                </a:lnTo>
                <a:lnTo>
                  <a:pt x="3816" y="1535"/>
                </a:lnTo>
                <a:lnTo>
                  <a:pt x="3817" y="1530"/>
                </a:lnTo>
                <a:lnTo>
                  <a:pt x="3821" y="1536"/>
                </a:lnTo>
                <a:lnTo>
                  <a:pt x="3822" y="1524"/>
                </a:lnTo>
                <a:lnTo>
                  <a:pt x="3823" y="1522"/>
                </a:lnTo>
                <a:lnTo>
                  <a:pt x="3824" y="1513"/>
                </a:lnTo>
                <a:lnTo>
                  <a:pt x="3825" y="1504"/>
                </a:lnTo>
                <a:lnTo>
                  <a:pt x="3828" y="1491"/>
                </a:lnTo>
                <a:lnTo>
                  <a:pt x="3829" y="1485"/>
                </a:lnTo>
                <a:lnTo>
                  <a:pt x="3829" y="1490"/>
                </a:lnTo>
                <a:lnTo>
                  <a:pt x="3830" y="1489"/>
                </a:lnTo>
                <a:lnTo>
                  <a:pt x="3834" y="1498"/>
                </a:lnTo>
                <a:lnTo>
                  <a:pt x="3836" y="1501"/>
                </a:lnTo>
                <a:lnTo>
                  <a:pt x="3837" y="1533"/>
                </a:lnTo>
                <a:lnTo>
                  <a:pt x="3838" y="1536"/>
                </a:lnTo>
                <a:lnTo>
                  <a:pt x="3839" y="1547"/>
                </a:lnTo>
                <a:lnTo>
                  <a:pt x="3842" y="1552"/>
                </a:lnTo>
                <a:lnTo>
                  <a:pt x="3843" y="1548"/>
                </a:lnTo>
                <a:lnTo>
                  <a:pt x="3844" y="1547"/>
                </a:lnTo>
                <a:lnTo>
                  <a:pt x="3845" y="1557"/>
                </a:lnTo>
                <a:lnTo>
                  <a:pt x="3846" y="1551"/>
                </a:lnTo>
                <a:lnTo>
                  <a:pt x="3849" y="1559"/>
                </a:lnTo>
                <a:lnTo>
                  <a:pt x="3850" y="1578"/>
                </a:lnTo>
                <a:lnTo>
                  <a:pt x="3851" y="1575"/>
                </a:lnTo>
                <a:lnTo>
                  <a:pt x="3853" y="1613"/>
                </a:lnTo>
                <a:lnTo>
                  <a:pt x="3853" y="1601"/>
                </a:lnTo>
                <a:lnTo>
                  <a:pt x="3856" y="1598"/>
                </a:lnTo>
                <a:lnTo>
                  <a:pt x="3857" y="1607"/>
                </a:lnTo>
                <a:lnTo>
                  <a:pt x="3858" y="1583"/>
                </a:lnTo>
                <a:lnTo>
                  <a:pt x="3859" y="1575"/>
                </a:lnTo>
                <a:lnTo>
                  <a:pt x="3860" y="1575"/>
                </a:lnTo>
                <a:lnTo>
                  <a:pt x="3863" y="1559"/>
                </a:lnTo>
                <a:lnTo>
                  <a:pt x="3864" y="1562"/>
                </a:lnTo>
                <a:lnTo>
                  <a:pt x="3865" y="1555"/>
                </a:lnTo>
                <a:lnTo>
                  <a:pt x="3866" y="1550"/>
                </a:lnTo>
                <a:lnTo>
                  <a:pt x="3867" y="1535"/>
                </a:lnTo>
                <a:lnTo>
                  <a:pt x="3871" y="1528"/>
                </a:lnTo>
                <a:lnTo>
                  <a:pt x="3872" y="1517"/>
                </a:lnTo>
                <a:lnTo>
                  <a:pt x="3873" y="1519"/>
                </a:lnTo>
                <a:lnTo>
                  <a:pt x="3874" y="1558"/>
                </a:lnTo>
                <a:lnTo>
                  <a:pt x="3875" y="1544"/>
                </a:lnTo>
                <a:lnTo>
                  <a:pt x="3878" y="1546"/>
                </a:lnTo>
                <a:lnTo>
                  <a:pt x="3879" y="1568"/>
                </a:lnTo>
                <a:lnTo>
                  <a:pt x="3880" y="1567"/>
                </a:lnTo>
                <a:lnTo>
                  <a:pt x="3881" y="1578"/>
                </a:lnTo>
                <a:lnTo>
                  <a:pt x="3885" y="1582"/>
                </a:lnTo>
                <a:lnTo>
                  <a:pt x="3886" y="1570"/>
                </a:lnTo>
                <a:lnTo>
                  <a:pt x="3887" y="1609"/>
                </a:lnTo>
                <a:lnTo>
                  <a:pt x="3888" y="1611"/>
                </a:lnTo>
                <a:lnTo>
                  <a:pt x="3889" y="1608"/>
                </a:lnTo>
                <a:lnTo>
                  <a:pt x="3892" y="1603"/>
                </a:lnTo>
                <a:lnTo>
                  <a:pt x="3893" y="1597"/>
                </a:lnTo>
                <a:lnTo>
                  <a:pt x="3894" y="1625"/>
                </a:lnTo>
                <a:lnTo>
                  <a:pt x="3895" y="1630"/>
                </a:lnTo>
                <a:lnTo>
                  <a:pt x="3896" y="1625"/>
                </a:lnTo>
                <a:lnTo>
                  <a:pt x="3899" y="1634"/>
                </a:lnTo>
                <a:lnTo>
                  <a:pt x="3900" y="1649"/>
                </a:lnTo>
                <a:lnTo>
                  <a:pt x="3901" y="1661"/>
                </a:lnTo>
                <a:lnTo>
                  <a:pt x="3902" y="1658"/>
                </a:lnTo>
                <a:lnTo>
                  <a:pt x="3903" y="1653"/>
                </a:lnTo>
                <a:lnTo>
                  <a:pt x="3906" y="1647"/>
                </a:lnTo>
                <a:lnTo>
                  <a:pt x="3907" y="1633"/>
                </a:lnTo>
                <a:lnTo>
                  <a:pt x="3908" y="1625"/>
                </a:lnTo>
                <a:lnTo>
                  <a:pt x="3909" y="1622"/>
                </a:lnTo>
                <a:lnTo>
                  <a:pt x="3910" y="1604"/>
                </a:lnTo>
                <a:lnTo>
                  <a:pt x="3913" y="1588"/>
                </a:lnTo>
                <a:lnTo>
                  <a:pt x="3915" y="1619"/>
                </a:lnTo>
                <a:lnTo>
                  <a:pt x="3916" y="1613"/>
                </a:lnTo>
                <a:lnTo>
                  <a:pt x="3918" y="1634"/>
                </a:lnTo>
                <a:lnTo>
                  <a:pt x="3921" y="1631"/>
                </a:lnTo>
                <a:lnTo>
                  <a:pt x="3922" y="1621"/>
                </a:lnTo>
                <a:lnTo>
                  <a:pt x="3923" y="1613"/>
                </a:lnTo>
                <a:lnTo>
                  <a:pt x="3924" y="1603"/>
                </a:lnTo>
                <a:lnTo>
                  <a:pt x="3925" y="1597"/>
                </a:lnTo>
                <a:lnTo>
                  <a:pt x="3927" y="1604"/>
                </a:lnTo>
                <a:lnTo>
                  <a:pt x="3928" y="1598"/>
                </a:lnTo>
                <a:lnTo>
                  <a:pt x="3929" y="1587"/>
                </a:lnTo>
                <a:lnTo>
                  <a:pt x="3930" y="1592"/>
                </a:lnTo>
                <a:lnTo>
                  <a:pt x="3931" y="1609"/>
                </a:lnTo>
                <a:lnTo>
                  <a:pt x="3935" y="1599"/>
                </a:lnTo>
                <a:lnTo>
                  <a:pt x="3936" y="1574"/>
                </a:lnTo>
                <a:lnTo>
                  <a:pt x="3937" y="1560"/>
                </a:lnTo>
                <a:lnTo>
                  <a:pt x="3938" y="1556"/>
                </a:lnTo>
                <a:lnTo>
                  <a:pt x="3939" y="1545"/>
                </a:lnTo>
                <a:lnTo>
                  <a:pt x="3942" y="1538"/>
                </a:lnTo>
                <a:lnTo>
                  <a:pt x="3943" y="1554"/>
                </a:lnTo>
                <a:lnTo>
                  <a:pt x="3944" y="1547"/>
                </a:lnTo>
                <a:lnTo>
                  <a:pt x="3945" y="1556"/>
                </a:lnTo>
                <a:lnTo>
                  <a:pt x="3946" y="1548"/>
                </a:lnTo>
                <a:lnTo>
                  <a:pt x="3949" y="1550"/>
                </a:lnTo>
                <a:lnTo>
                  <a:pt x="3950" y="1553"/>
                </a:lnTo>
                <a:lnTo>
                  <a:pt x="3951" y="1548"/>
                </a:lnTo>
                <a:lnTo>
                  <a:pt x="3952" y="1563"/>
                </a:lnTo>
                <a:lnTo>
                  <a:pt x="3953" y="1559"/>
                </a:lnTo>
                <a:lnTo>
                  <a:pt x="3956" y="1579"/>
                </a:lnTo>
                <a:lnTo>
                  <a:pt x="3957" y="1580"/>
                </a:lnTo>
                <a:lnTo>
                  <a:pt x="3958" y="1593"/>
                </a:lnTo>
                <a:lnTo>
                  <a:pt x="3959" y="1587"/>
                </a:lnTo>
                <a:lnTo>
                  <a:pt x="3960" y="1565"/>
                </a:lnTo>
                <a:lnTo>
                  <a:pt x="3963" y="1583"/>
                </a:lnTo>
                <a:lnTo>
                  <a:pt x="3964" y="1578"/>
                </a:lnTo>
                <a:lnTo>
                  <a:pt x="3965" y="1566"/>
                </a:lnTo>
                <a:lnTo>
                  <a:pt x="3967" y="1582"/>
                </a:lnTo>
                <a:lnTo>
                  <a:pt x="3968" y="1574"/>
                </a:lnTo>
                <a:lnTo>
                  <a:pt x="3971" y="1596"/>
                </a:lnTo>
                <a:lnTo>
                  <a:pt x="3972" y="1597"/>
                </a:lnTo>
                <a:lnTo>
                  <a:pt x="3973" y="1605"/>
                </a:lnTo>
                <a:lnTo>
                  <a:pt x="3973" y="1585"/>
                </a:lnTo>
                <a:lnTo>
                  <a:pt x="3974" y="1584"/>
                </a:lnTo>
                <a:lnTo>
                  <a:pt x="3978" y="1562"/>
                </a:lnTo>
                <a:lnTo>
                  <a:pt x="3979" y="1554"/>
                </a:lnTo>
                <a:lnTo>
                  <a:pt x="3980" y="1555"/>
                </a:lnTo>
                <a:lnTo>
                  <a:pt x="3981" y="1581"/>
                </a:lnTo>
                <a:lnTo>
                  <a:pt x="3985" y="1572"/>
                </a:lnTo>
                <a:lnTo>
                  <a:pt x="3986" y="1569"/>
                </a:lnTo>
                <a:lnTo>
                  <a:pt x="3987" y="1551"/>
                </a:lnTo>
                <a:lnTo>
                  <a:pt x="3988" y="1542"/>
                </a:lnTo>
                <a:lnTo>
                  <a:pt x="3989" y="1542"/>
                </a:lnTo>
                <a:lnTo>
                  <a:pt x="3992" y="1542"/>
                </a:lnTo>
                <a:lnTo>
                  <a:pt x="3993" y="1549"/>
                </a:lnTo>
                <a:lnTo>
                  <a:pt x="3994" y="1534"/>
                </a:lnTo>
                <a:lnTo>
                  <a:pt x="3995" y="1531"/>
                </a:lnTo>
                <a:lnTo>
                  <a:pt x="3996" y="1529"/>
                </a:lnTo>
                <a:lnTo>
                  <a:pt x="3999" y="1504"/>
                </a:lnTo>
                <a:lnTo>
                  <a:pt x="4000" y="1510"/>
                </a:lnTo>
                <a:lnTo>
                  <a:pt x="4001" y="1505"/>
                </a:lnTo>
                <a:lnTo>
                  <a:pt x="4002" y="1515"/>
                </a:lnTo>
                <a:lnTo>
                  <a:pt x="4003" y="1513"/>
                </a:lnTo>
                <a:lnTo>
                  <a:pt x="4006" y="1531"/>
                </a:lnTo>
                <a:lnTo>
                  <a:pt x="4007" y="1533"/>
                </a:lnTo>
                <a:lnTo>
                  <a:pt x="4008" y="1541"/>
                </a:lnTo>
                <a:lnTo>
                  <a:pt x="4009" y="1527"/>
                </a:lnTo>
                <a:lnTo>
                  <a:pt x="4010" y="1551"/>
                </a:lnTo>
                <a:lnTo>
                  <a:pt x="4013" y="1548"/>
                </a:lnTo>
                <a:lnTo>
                  <a:pt x="4014" y="1525"/>
                </a:lnTo>
                <a:lnTo>
                  <a:pt x="4016" y="1520"/>
                </a:lnTo>
                <a:lnTo>
                  <a:pt x="4017" y="1530"/>
                </a:lnTo>
                <a:lnTo>
                  <a:pt x="4018" y="1517"/>
                </a:lnTo>
                <a:lnTo>
                  <a:pt x="4021" y="1510"/>
                </a:lnTo>
                <a:lnTo>
                  <a:pt x="4021" y="1510"/>
                </a:lnTo>
                <a:lnTo>
                  <a:pt x="4022" y="1507"/>
                </a:lnTo>
                <a:lnTo>
                  <a:pt x="4023" y="1520"/>
                </a:lnTo>
                <a:lnTo>
                  <a:pt x="4024" y="1517"/>
                </a:lnTo>
                <a:lnTo>
                  <a:pt x="4027" y="1509"/>
                </a:lnTo>
                <a:lnTo>
                  <a:pt x="4028" y="1500"/>
                </a:lnTo>
                <a:lnTo>
                  <a:pt x="4029" y="1505"/>
                </a:lnTo>
                <a:lnTo>
                  <a:pt x="4030" y="1498"/>
                </a:lnTo>
                <a:lnTo>
                  <a:pt x="4032" y="1477"/>
                </a:lnTo>
                <a:lnTo>
                  <a:pt x="4035" y="1474"/>
                </a:lnTo>
                <a:lnTo>
                  <a:pt x="4036" y="1470"/>
                </a:lnTo>
                <a:lnTo>
                  <a:pt x="4037" y="1471"/>
                </a:lnTo>
                <a:lnTo>
                  <a:pt x="4038" y="1467"/>
                </a:lnTo>
                <a:lnTo>
                  <a:pt x="4039" y="1450"/>
                </a:lnTo>
                <a:lnTo>
                  <a:pt x="4042" y="1422"/>
                </a:lnTo>
                <a:lnTo>
                  <a:pt x="4043" y="1424"/>
                </a:lnTo>
                <a:lnTo>
                  <a:pt x="4044" y="1430"/>
                </a:lnTo>
                <a:lnTo>
                  <a:pt x="4045" y="1425"/>
                </a:lnTo>
                <a:lnTo>
                  <a:pt x="4046" y="1431"/>
                </a:lnTo>
                <a:lnTo>
                  <a:pt x="4049" y="1431"/>
                </a:lnTo>
                <a:lnTo>
                  <a:pt x="4050" y="1449"/>
                </a:lnTo>
                <a:lnTo>
                  <a:pt x="4051" y="1454"/>
                </a:lnTo>
                <a:lnTo>
                  <a:pt x="4052" y="1457"/>
                </a:lnTo>
                <a:lnTo>
                  <a:pt x="4053" y="1434"/>
                </a:lnTo>
                <a:lnTo>
                  <a:pt x="4056" y="1442"/>
                </a:lnTo>
                <a:lnTo>
                  <a:pt x="4057" y="1429"/>
                </a:lnTo>
                <a:lnTo>
                  <a:pt x="4058" y="1410"/>
                </a:lnTo>
                <a:lnTo>
                  <a:pt x="4060" y="1396"/>
                </a:lnTo>
                <a:lnTo>
                  <a:pt x="4064" y="1409"/>
                </a:lnTo>
                <a:lnTo>
                  <a:pt x="4065" y="1411"/>
                </a:lnTo>
                <a:lnTo>
                  <a:pt x="4066" y="1423"/>
                </a:lnTo>
                <a:lnTo>
                  <a:pt x="4067" y="1421"/>
                </a:lnTo>
                <a:lnTo>
                  <a:pt x="4068" y="1405"/>
                </a:lnTo>
                <a:lnTo>
                  <a:pt x="4070" y="1420"/>
                </a:lnTo>
                <a:lnTo>
                  <a:pt x="4071" y="1417"/>
                </a:lnTo>
                <a:lnTo>
                  <a:pt x="4072" y="1444"/>
                </a:lnTo>
                <a:lnTo>
                  <a:pt x="4073" y="1432"/>
                </a:lnTo>
                <a:lnTo>
                  <a:pt x="4074" y="1422"/>
                </a:lnTo>
                <a:lnTo>
                  <a:pt x="4077" y="1411"/>
                </a:lnTo>
                <a:lnTo>
                  <a:pt x="4078" y="1425"/>
                </a:lnTo>
                <a:lnTo>
                  <a:pt x="4080" y="1433"/>
                </a:lnTo>
                <a:lnTo>
                  <a:pt x="4081" y="1427"/>
                </a:lnTo>
                <a:lnTo>
                  <a:pt x="4082" y="1423"/>
                </a:lnTo>
                <a:lnTo>
                  <a:pt x="4085" y="1425"/>
                </a:lnTo>
                <a:lnTo>
                  <a:pt x="4086" y="1420"/>
                </a:lnTo>
                <a:lnTo>
                  <a:pt x="4087" y="1409"/>
                </a:lnTo>
                <a:lnTo>
                  <a:pt x="4088" y="1405"/>
                </a:lnTo>
                <a:lnTo>
                  <a:pt x="4089" y="1404"/>
                </a:lnTo>
                <a:lnTo>
                  <a:pt x="4093" y="1380"/>
                </a:lnTo>
                <a:lnTo>
                  <a:pt x="4094" y="1384"/>
                </a:lnTo>
                <a:lnTo>
                  <a:pt x="4094" y="1381"/>
                </a:lnTo>
                <a:lnTo>
                  <a:pt x="4096" y="1372"/>
                </a:lnTo>
                <a:lnTo>
                  <a:pt x="4100" y="1373"/>
                </a:lnTo>
                <a:lnTo>
                  <a:pt x="4101" y="1353"/>
                </a:lnTo>
                <a:lnTo>
                  <a:pt x="4102" y="1346"/>
                </a:lnTo>
                <a:lnTo>
                  <a:pt x="4103" y="1356"/>
                </a:lnTo>
                <a:lnTo>
                  <a:pt x="4106" y="1351"/>
                </a:lnTo>
                <a:lnTo>
                  <a:pt x="4107" y="1331"/>
                </a:lnTo>
                <a:lnTo>
                  <a:pt x="4108" y="1321"/>
                </a:lnTo>
                <a:lnTo>
                  <a:pt x="4109" y="1317"/>
                </a:lnTo>
                <a:lnTo>
                  <a:pt x="4110" y="1309"/>
                </a:lnTo>
                <a:lnTo>
                  <a:pt x="4115" y="1318"/>
                </a:lnTo>
                <a:lnTo>
                  <a:pt x="4116" y="1314"/>
                </a:lnTo>
                <a:lnTo>
                  <a:pt x="4117" y="1315"/>
                </a:lnTo>
                <a:lnTo>
                  <a:pt x="4118" y="1324"/>
                </a:lnTo>
                <a:lnTo>
                  <a:pt x="4120" y="1322"/>
                </a:lnTo>
                <a:lnTo>
                  <a:pt x="4121" y="1307"/>
                </a:lnTo>
                <a:lnTo>
                  <a:pt x="4122" y="1288"/>
                </a:lnTo>
                <a:lnTo>
                  <a:pt x="4123" y="1289"/>
                </a:lnTo>
                <a:lnTo>
                  <a:pt x="4124" y="1280"/>
                </a:lnTo>
                <a:lnTo>
                  <a:pt x="4127" y="1289"/>
                </a:lnTo>
                <a:lnTo>
                  <a:pt x="4129" y="1306"/>
                </a:lnTo>
                <a:lnTo>
                  <a:pt x="4130" y="1303"/>
                </a:lnTo>
                <a:lnTo>
                  <a:pt x="4131" y="1284"/>
                </a:lnTo>
                <a:lnTo>
                  <a:pt x="4132" y="1290"/>
                </a:lnTo>
                <a:lnTo>
                  <a:pt x="4135" y="1311"/>
                </a:lnTo>
                <a:lnTo>
                  <a:pt x="4136" y="1324"/>
                </a:lnTo>
                <a:lnTo>
                  <a:pt x="4137" y="1350"/>
                </a:lnTo>
                <a:lnTo>
                  <a:pt x="4138" y="1360"/>
                </a:lnTo>
                <a:lnTo>
                  <a:pt x="4139" y="1392"/>
                </a:lnTo>
                <a:lnTo>
                  <a:pt x="4142" y="1390"/>
                </a:lnTo>
                <a:lnTo>
                  <a:pt x="4142" y="1392"/>
                </a:lnTo>
                <a:lnTo>
                  <a:pt x="4143" y="1369"/>
                </a:lnTo>
                <a:lnTo>
                  <a:pt x="4145" y="1357"/>
                </a:lnTo>
                <a:lnTo>
                  <a:pt x="4146" y="1352"/>
                </a:lnTo>
                <a:lnTo>
                  <a:pt x="4150" y="1348"/>
                </a:lnTo>
                <a:lnTo>
                  <a:pt x="4151" y="1352"/>
                </a:lnTo>
                <a:lnTo>
                  <a:pt x="4152" y="1333"/>
                </a:lnTo>
                <a:lnTo>
                  <a:pt x="4153" y="1321"/>
                </a:lnTo>
                <a:lnTo>
                  <a:pt x="4156" y="1315"/>
                </a:lnTo>
                <a:lnTo>
                  <a:pt x="4157" y="1330"/>
                </a:lnTo>
                <a:lnTo>
                  <a:pt x="4158" y="1353"/>
                </a:lnTo>
                <a:lnTo>
                  <a:pt x="4159" y="1362"/>
                </a:lnTo>
                <a:lnTo>
                  <a:pt x="4160" y="1358"/>
                </a:lnTo>
                <a:lnTo>
                  <a:pt x="4164" y="1337"/>
                </a:lnTo>
                <a:lnTo>
                  <a:pt x="4165" y="1336"/>
                </a:lnTo>
                <a:lnTo>
                  <a:pt x="4166" y="1360"/>
                </a:lnTo>
                <a:lnTo>
                  <a:pt x="4166" y="1377"/>
                </a:lnTo>
                <a:lnTo>
                  <a:pt x="4167" y="1346"/>
                </a:lnTo>
                <a:lnTo>
                  <a:pt x="4170" y="1356"/>
                </a:lnTo>
                <a:lnTo>
                  <a:pt x="4171" y="1367"/>
                </a:lnTo>
                <a:lnTo>
                  <a:pt x="4172" y="1363"/>
                </a:lnTo>
                <a:lnTo>
                  <a:pt x="4173" y="1359"/>
                </a:lnTo>
                <a:lnTo>
                  <a:pt x="4174" y="1341"/>
                </a:lnTo>
                <a:lnTo>
                  <a:pt x="4178" y="1345"/>
                </a:lnTo>
                <a:lnTo>
                  <a:pt x="4179" y="1324"/>
                </a:lnTo>
                <a:lnTo>
                  <a:pt x="4180" y="1295"/>
                </a:lnTo>
                <a:lnTo>
                  <a:pt x="4181" y="1309"/>
                </a:lnTo>
                <a:lnTo>
                  <a:pt x="4182" y="1284"/>
                </a:lnTo>
                <a:lnTo>
                  <a:pt x="4185" y="1289"/>
                </a:lnTo>
                <a:lnTo>
                  <a:pt x="4186" y="1294"/>
                </a:lnTo>
                <a:lnTo>
                  <a:pt x="4187" y="1308"/>
                </a:lnTo>
                <a:lnTo>
                  <a:pt x="4188" y="1299"/>
                </a:lnTo>
                <a:lnTo>
                  <a:pt x="4191" y="1330"/>
                </a:lnTo>
                <a:lnTo>
                  <a:pt x="4192" y="1322"/>
                </a:lnTo>
                <a:lnTo>
                  <a:pt x="4194" y="1324"/>
                </a:lnTo>
                <a:lnTo>
                  <a:pt x="4195" y="1322"/>
                </a:lnTo>
                <a:lnTo>
                  <a:pt x="4196" y="1345"/>
                </a:lnTo>
                <a:lnTo>
                  <a:pt x="4199" y="1324"/>
                </a:lnTo>
                <a:lnTo>
                  <a:pt x="4200" y="1289"/>
                </a:lnTo>
                <a:lnTo>
                  <a:pt x="4201" y="1268"/>
                </a:lnTo>
                <a:lnTo>
                  <a:pt x="4202" y="1264"/>
                </a:lnTo>
                <a:lnTo>
                  <a:pt x="4203" y="1259"/>
                </a:lnTo>
                <a:lnTo>
                  <a:pt x="4206" y="1278"/>
                </a:lnTo>
                <a:lnTo>
                  <a:pt x="4207" y="1273"/>
                </a:lnTo>
                <a:lnTo>
                  <a:pt x="4208" y="1242"/>
                </a:lnTo>
                <a:lnTo>
                  <a:pt x="4209" y="1245"/>
                </a:lnTo>
                <a:lnTo>
                  <a:pt x="4211" y="1243"/>
                </a:lnTo>
                <a:lnTo>
                  <a:pt x="4214" y="1239"/>
                </a:lnTo>
                <a:lnTo>
                  <a:pt x="4214" y="1255"/>
                </a:lnTo>
                <a:lnTo>
                  <a:pt x="4215" y="1249"/>
                </a:lnTo>
                <a:lnTo>
                  <a:pt x="4216" y="1246"/>
                </a:lnTo>
                <a:lnTo>
                  <a:pt x="4217" y="1248"/>
                </a:lnTo>
                <a:lnTo>
                  <a:pt x="4220" y="1240"/>
                </a:lnTo>
                <a:lnTo>
                  <a:pt x="4221" y="1261"/>
                </a:lnTo>
                <a:lnTo>
                  <a:pt x="4222" y="1251"/>
                </a:lnTo>
                <a:lnTo>
                  <a:pt x="4223" y="1242"/>
                </a:lnTo>
                <a:lnTo>
                  <a:pt x="4224" y="1222"/>
                </a:lnTo>
                <a:lnTo>
                  <a:pt x="4228" y="1206"/>
                </a:lnTo>
                <a:lnTo>
                  <a:pt x="4229" y="1233"/>
                </a:lnTo>
                <a:lnTo>
                  <a:pt x="4230" y="1199"/>
                </a:lnTo>
                <a:lnTo>
                  <a:pt x="4231" y="1195"/>
                </a:lnTo>
                <a:lnTo>
                  <a:pt x="4232" y="1206"/>
                </a:lnTo>
                <a:lnTo>
                  <a:pt x="4235" y="1202"/>
                </a:lnTo>
                <a:lnTo>
                  <a:pt x="4236" y="1196"/>
                </a:lnTo>
                <a:lnTo>
                  <a:pt x="4237" y="1193"/>
                </a:lnTo>
                <a:lnTo>
                  <a:pt x="4238" y="1193"/>
                </a:lnTo>
                <a:lnTo>
                  <a:pt x="4238" y="1196"/>
                </a:lnTo>
                <a:lnTo>
                  <a:pt x="4241" y="1181"/>
                </a:lnTo>
                <a:lnTo>
                  <a:pt x="4243" y="1183"/>
                </a:lnTo>
                <a:lnTo>
                  <a:pt x="4244" y="1187"/>
                </a:lnTo>
                <a:lnTo>
                  <a:pt x="4245" y="1206"/>
                </a:lnTo>
                <a:lnTo>
                  <a:pt x="4246" y="1251"/>
                </a:lnTo>
                <a:lnTo>
                  <a:pt x="4250" y="1270"/>
                </a:lnTo>
                <a:lnTo>
                  <a:pt x="4251" y="1246"/>
                </a:lnTo>
                <a:lnTo>
                  <a:pt x="4252" y="1265"/>
                </a:lnTo>
                <a:lnTo>
                  <a:pt x="4253" y="1284"/>
                </a:lnTo>
                <a:lnTo>
                  <a:pt x="4256" y="1302"/>
                </a:lnTo>
                <a:lnTo>
                  <a:pt x="4257" y="1289"/>
                </a:lnTo>
                <a:lnTo>
                  <a:pt x="4258" y="1303"/>
                </a:lnTo>
                <a:lnTo>
                  <a:pt x="4260" y="1283"/>
                </a:lnTo>
                <a:lnTo>
                  <a:pt x="4261" y="1286"/>
                </a:lnTo>
                <a:lnTo>
                  <a:pt x="4263" y="1280"/>
                </a:lnTo>
                <a:lnTo>
                  <a:pt x="4264" y="1276"/>
                </a:lnTo>
                <a:lnTo>
                  <a:pt x="4265" y="1271"/>
                </a:lnTo>
                <a:lnTo>
                  <a:pt x="4266" y="1267"/>
                </a:lnTo>
                <a:lnTo>
                  <a:pt x="4267" y="1297"/>
                </a:lnTo>
                <a:lnTo>
                  <a:pt x="4270" y="1284"/>
                </a:lnTo>
                <a:lnTo>
                  <a:pt x="4271" y="1297"/>
                </a:lnTo>
                <a:lnTo>
                  <a:pt x="4272" y="1278"/>
                </a:lnTo>
                <a:lnTo>
                  <a:pt x="4273" y="1289"/>
                </a:lnTo>
                <a:lnTo>
                  <a:pt x="4274" y="1240"/>
                </a:lnTo>
                <a:lnTo>
                  <a:pt x="4278" y="1248"/>
                </a:lnTo>
                <a:lnTo>
                  <a:pt x="4279" y="1209"/>
                </a:lnTo>
                <a:lnTo>
                  <a:pt x="4280" y="1172"/>
                </a:lnTo>
                <a:lnTo>
                  <a:pt x="4281" y="1162"/>
                </a:lnTo>
                <a:lnTo>
                  <a:pt x="4282" y="1150"/>
                </a:lnTo>
                <a:lnTo>
                  <a:pt x="4285" y="1153"/>
                </a:lnTo>
                <a:lnTo>
                  <a:pt x="4286" y="1150"/>
                </a:lnTo>
                <a:lnTo>
                  <a:pt x="4287" y="1169"/>
                </a:lnTo>
                <a:lnTo>
                  <a:pt x="4288" y="1156"/>
                </a:lnTo>
                <a:lnTo>
                  <a:pt x="4292" y="1155"/>
                </a:lnTo>
                <a:lnTo>
                  <a:pt x="4293" y="1151"/>
                </a:lnTo>
                <a:lnTo>
                  <a:pt x="4294" y="1211"/>
                </a:lnTo>
                <a:lnTo>
                  <a:pt x="4295" y="1211"/>
                </a:lnTo>
                <a:lnTo>
                  <a:pt x="4296" y="1201"/>
                </a:lnTo>
                <a:lnTo>
                  <a:pt x="4299" y="1248"/>
                </a:lnTo>
                <a:lnTo>
                  <a:pt x="4300" y="1248"/>
                </a:lnTo>
                <a:lnTo>
                  <a:pt x="4301" y="1237"/>
                </a:lnTo>
                <a:lnTo>
                  <a:pt x="4302" y="1226"/>
                </a:lnTo>
                <a:lnTo>
                  <a:pt x="4303" y="1210"/>
                </a:lnTo>
                <a:lnTo>
                  <a:pt x="4306" y="1251"/>
                </a:lnTo>
                <a:lnTo>
                  <a:pt x="4307" y="1241"/>
                </a:lnTo>
                <a:lnTo>
                  <a:pt x="4309" y="1229"/>
                </a:lnTo>
                <a:lnTo>
                  <a:pt x="4310" y="1223"/>
                </a:lnTo>
                <a:lnTo>
                  <a:pt x="4310" y="1238"/>
                </a:lnTo>
                <a:lnTo>
                  <a:pt x="4313" y="1215"/>
                </a:lnTo>
                <a:lnTo>
                  <a:pt x="4314" y="1237"/>
                </a:lnTo>
                <a:lnTo>
                  <a:pt x="4315" y="1255"/>
                </a:lnTo>
                <a:lnTo>
                  <a:pt x="4316" y="1234"/>
                </a:lnTo>
                <a:lnTo>
                  <a:pt x="4317" y="1241"/>
                </a:lnTo>
                <a:lnTo>
                  <a:pt x="4320" y="1233"/>
                </a:lnTo>
                <a:lnTo>
                  <a:pt x="4321" y="1231"/>
                </a:lnTo>
                <a:lnTo>
                  <a:pt x="4322" y="1266"/>
                </a:lnTo>
                <a:lnTo>
                  <a:pt x="4323" y="1268"/>
                </a:lnTo>
                <a:lnTo>
                  <a:pt x="4325" y="1256"/>
                </a:lnTo>
                <a:lnTo>
                  <a:pt x="4328" y="1262"/>
                </a:lnTo>
                <a:lnTo>
                  <a:pt x="4329" y="1265"/>
                </a:lnTo>
                <a:lnTo>
                  <a:pt x="4330" y="1298"/>
                </a:lnTo>
                <a:lnTo>
                  <a:pt x="4331" y="1290"/>
                </a:lnTo>
                <a:lnTo>
                  <a:pt x="4332" y="1284"/>
                </a:lnTo>
                <a:lnTo>
                  <a:pt x="4335" y="1275"/>
                </a:lnTo>
                <a:lnTo>
                  <a:pt x="4335" y="1259"/>
                </a:lnTo>
                <a:lnTo>
                  <a:pt x="4336" y="1252"/>
                </a:lnTo>
                <a:lnTo>
                  <a:pt x="4337" y="1252"/>
                </a:lnTo>
                <a:lnTo>
                  <a:pt x="4338" y="1237"/>
                </a:lnTo>
                <a:lnTo>
                  <a:pt x="4342" y="1235"/>
                </a:lnTo>
                <a:lnTo>
                  <a:pt x="4343" y="1241"/>
                </a:lnTo>
                <a:lnTo>
                  <a:pt x="4344" y="1225"/>
                </a:lnTo>
                <a:lnTo>
                  <a:pt x="4345" y="1213"/>
                </a:lnTo>
                <a:lnTo>
                  <a:pt x="4346" y="1220"/>
                </a:lnTo>
                <a:lnTo>
                  <a:pt x="4350" y="1219"/>
                </a:lnTo>
                <a:lnTo>
                  <a:pt x="4351" y="1237"/>
                </a:lnTo>
                <a:lnTo>
                  <a:pt x="4352" y="1253"/>
                </a:lnTo>
                <a:lnTo>
                  <a:pt x="4353" y="1254"/>
                </a:lnTo>
                <a:lnTo>
                  <a:pt x="4356" y="1257"/>
                </a:lnTo>
                <a:lnTo>
                  <a:pt x="4358" y="1229"/>
                </a:lnTo>
                <a:lnTo>
                  <a:pt x="4359" y="1211"/>
                </a:lnTo>
                <a:lnTo>
                  <a:pt x="4359" y="1240"/>
                </a:lnTo>
                <a:lnTo>
                  <a:pt x="4360" y="1234"/>
                </a:lnTo>
                <a:lnTo>
                  <a:pt x="4363" y="1235"/>
                </a:lnTo>
                <a:lnTo>
                  <a:pt x="4364" y="1219"/>
                </a:lnTo>
                <a:lnTo>
                  <a:pt x="4365" y="1199"/>
                </a:lnTo>
                <a:lnTo>
                  <a:pt x="4366" y="1204"/>
                </a:lnTo>
                <a:lnTo>
                  <a:pt x="4367" y="1205"/>
                </a:lnTo>
                <a:lnTo>
                  <a:pt x="4370" y="1184"/>
                </a:lnTo>
                <a:lnTo>
                  <a:pt x="4371" y="1180"/>
                </a:lnTo>
                <a:lnTo>
                  <a:pt x="4372" y="1191"/>
                </a:lnTo>
                <a:lnTo>
                  <a:pt x="4374" y="1183"/>
                </a:lnTo>
                <a:lnTo>
                  <a:pt x="4375" y="1164"/>
                </a:lnTo>
                <a:lnTo>
                  <a:pt x="4378" y="1132"/>
                </a:lnTo>
                <a:lnTo>
                  <a:pt x="4379" y="1133"/>
                </a:lnTo>
                <a:lnTo>
                  <a:pt x="4380" y="1114"/>
                </a:lnTo>
                <a:lnTo>
                  <a:pt x="4381" y="1147"/>
                </a:lnTo>
                <a:lnTo>
                  <a:pt x="4382" y="1147"/>
                </a:lnTo>
                <a:lnTo>
                  <a:pt x="4384" y="1148"/>
                </a:lnTo>
                <a:lnTo>
                  <a:pt x="4385" y="1137"/>
                </a:lnTo>
                <a:lnTo>
                  <a:pt x="4386" y="1165"/>
                </a:lnTo>
                <a:lnTo>
                  <a:pt x="4387" y="1201"/>
                </a:lnTo>
                <a:lnTo>
                  <a:pt x="4388" y="1195"/>
                </a:lnTo>
                <a:lnTo>
                  <a:pt x="4392" y="1188"/>
                </a:lnTo>
                <a:lnTo>
                  <a:pt x="4393" y="1186"/>
                </a:lnTo>
                <a:lnTo>
                  <a:pt x="4394" y="1221"/>
                </a:lnTo>
                <a:lnTo>
                  <a:pt x="4395" y="1239"/>
                </a:lnTo>
                <a:lnTo>
                  <a:pt x="4396" y="1232"/>
                </a:lnTo>
                <a:lnTo>
                  <a:pt x="4399" y="1231"/>
                </a:lnTo>
                <a:lnTo>
                  <a:pt x="4400" y="1275"/>
                </a:lnTo>
                <a:lnTo>
                  <a:pt x="4401" y="1268"/>
                </a:lnTo>
                <a:lnTo>
                  <a:pt x="4402" y="1260"/>
                </a:lnTo>
                <a:lnTo>
                  <a:pt x="4403" y="1256"/>
                </a:lnTo>
                <a:lnTo>
                  <a:pt x="4407" y="1265"/>
                </a:lnTo>
                <a:lnTo>
                  <a:pt x="4407" y="1279"/>
                </a:lnTo>
                <a:lnTo>
                  <a:pt x="4408" y="1293"/>
                </a:lnTo>
                <a:lnTo>
                  <a:pt x="4409" y="1319"/>
                </a:lnTo>
                <a:lnTo>
                  <a:pt x="4410" y="1328"/>
                </a:lnTo>
                <a:lnTo>
                  <a:pt x="4413" y="1329"/>
                </a:lnTo>
                <a:lnTo>
                  <a:pt x="4414" y="1343"/>
                </a:lnTo>
                <a:lnTo>
                  <a:pt x="4415" y="1352"/>
                </a:lnTo>
                <a:lnTo>
                  <a:pt x="4416" y="1368"/>
                </a:lnTo>
                <a:lnTo>
                  <a:pt x="4417" y="1376"/>
                </a:lnTo>
                <a:lnTo>
                  <a:pt x="4420" y="1380"/>
                </a:lnTo>
                <a:lnTo>
                  <a:pt x="4421" y="1449"/>
                </a:lnTo>
                <a:lnTo>
                  <a:pt x="4423" y="1439"/>
                </a:lnTo>
                <a:lnTo>
                  <a:pt x="4424" y="1436"/>
                </a:lnTo>
                <a:lnTo>
                  <a:pt x="4425" y="1436"/>
                </a:lnTo>
                <a:lnTo>
                  <a:pt x="4428" y="1431"/>
                </a:lnTo>
                <a:lnTo>
                  <a:pt x="4429" y="1485"/>
                </a:lnTo>
                <a:lnTo>
                  <a:pt x="4430" y="1466"/>
                </a:lnTo>
                <a:lnTo>
                  <a:pt x="4431" y="1533"/>
                </a:lnTo>
                <a:lnTo>
                  <a:pt x="4434" y="1514"/>
                </a:lnTo>
                <a:lnTo>
                  <a:pt x="4435" y="1515"/>
                </a:lnTo>
                <a:lnTo>
                  <a:pt x="4436" y="1536"/>
                </a:lnTo>
                <a:lnTo>
                  <a:pt x="4437" y="1517"/>
                </a:lnTo>
                <a:lnTo>
                  <a:pt x="4439" y="1525"/>
                </a:lnTo>
                <a:lnTo>
                  <a:pt x="4442" y="1493"/>
                </a:lnTo>
                <a:lnTo>
                  <a:pt x="4443" y="1488"/>
                </a:lnTo>
                <a:lnTo>
                  <a:pt x="4444" y="1494"/>
                </a:lnTo>
                <a:lnTo>
                  <a:pt x="4445" y="1516"/>
                </a:lnTo>
                <a:lnTo>
                  <a:pt x="4446" y="1499"/>
                </a:lnTo>
                <a:lnTo>
                  <a:pt x="4449" y="1524"/>
                </a:lnTo>
                <a:lnTo>
                  <a:pt x="4450" y="1514"/>
                </a:lnTo>
                <a:lnTo>
                  <a:pt x="4451" y="1522"/>
                </a:lnTo>
                <a:lnTo>
                  <a:pt x="4452" y="1499"/>
                </a:lnTo>
                <a:lnTo>
                  <a:pt x="4453" y="1521"/>
                </a:lnTo>
                <a:lnTo>
                  <a:pt x="4456" y="1542"/>
                </a:lnTo>
                <a:lnTo>
                  <a:pt x="4457" y="1601"/>
                </a:lnTo>
                <a:lnTo>
                  <a:pt x="4458" y="1586"/>
                </a:lnTo>
                <a:lnTo>
                  <a:pt x="4459" y="1607"/>
                </a:lnTo>
                <a:lnTo>
                  <a:pt x="4460" y="1612"/>
                </a:lnTo>
                <a:lnTo>
                  <a:pt x="4463" y="1661"/>
                </a:lnTo>
                <a:lnTo>
                  <a:pt x="4465" y="1601"/>
                </a:lnTo>
                <a:lnTo>
                  <a:pt x="4466" y="1627"/>
                </a:lnTo>
                <a:lnTo>
                  <a:pt x="4467" y="1616"/>
                </a:lnTo>
                <a:lnTo>
                  <a:pt x="4470" y="1615"/>
                </a:lnTo>
                <a:lnTo>
                  <a:pt x="4473" y="1597"/>
                </a:lnTo>
                <a:lnTo>
                  <a:pt x="4474" y="1587"/>
                </a:lnTo>
                <a:lnTo>
                  <a:pt x="4475" y="1573"/>
                </a:lnTo>
                <a:lnTo>
                  <a:pt x="4478" y="1564"/>
                </a:lnTo>
                <a:lnTo>
                  <a:pt x="4479" y="1544"/>
                </a:lnTo>
                <a:lnTo>
                  <a:pt x="4479" y="1502"/>
                </a:lnTo>
                <a:lnTo>
                  <a:pt x="4480" y="1499"/>
                </a:lnTo>
                <a:lnTo>
                  <a:pt x="4481" y="1515"/>
                </a:lnTo>
                <a:lnTo>
                  <a:pt x="4484" y="1532"/>
                </a:lnTo>
                <a:lnTo>
                  <a:pt x="4485" y="1506"/>
                </a:lnTo>
                <a:lnTo>
                  <a:pt x="4486" y="1503"/>
                </a:lnTo>
                <a:lnTo>
                  <a:pt x="4488" y="1507"/>
                </a:lnTo>
                <a:lnTo>
                  <a:pt x="4489" y="1478"/>
                </a:lnTo>
                <a:lnTo>
                  <a:pt x="4493" y="1499"/>
                </a:lnTo>
                <a:lnTo>
                  <a:pt x="4494" y="1498"/>
                </a:lnTo>
                <a:lnTo>
                  <a:pt x="4495" y="1490"/>
                </a:lnTo>
                <a:lnTo>
                  <a:pt x="4496" y="1480"/>
                </a:lnTo>
                <a:lnTo>
                  <a:pt x="4499" y="1508"/>
                </a:lnTo>
                <a:lnTo>
                  <a:pt x="4500" y="1487"/>
                </a:lnTo>
                <a:lnTo>
                  <a:pt x="4501" y="1472"/>
                </a:lnTo>
                <a:lnTo>
                  <a:pt x="4502" y="1479"/>
                </a:lnTo>
                <a:lnTo>
                  <a:pt x="4503" y="1455"/>
                </a:lnTo>
                <a:lnTo>
                  <a:pt x="4506" y="1467"/>
                </a:lnTo>
                <a:lnTo>
                  <a:pt x="4507" y="1481"/>
                </a:lnTo>
                <a:lnTo>
                  <a:pt x="4508" y="1476"/>
                </a:lnTo>
                <a:lnTo>
                  <a:pt x="4509" y="1498"/>
                </a:lnTo>
                <a:lnTo>
                  <a:pt x="4510" y="1497"/>
                </a:lnTo>
                <a:lnTo>
                  <a:pt x="4513" y="1501"/>
                </a:lnTo>
                <a:lnTo>
                  <a:pt x="4514" y="1490"/>
                </a:lnTo>
                <a:lnTo>
                  <a:pt x="4515" y="1477"/>
                </a:lnTo>
                <a:lnTo>
                  <a:pt x="4516" y="1469"/>
                </a:lnTo>
                <a:lnTo>
                  <a:pt x="4517" y="1450"/>
                </a:lnTo>
                <a:lnTo>
                  <a:pt x="4522" y="1442"/>
                </a:lnTo>
                <a:lnTo>
                  <a:pt x="4523" y="1428"/>
                </a:lnTo>
                <a:lnTo>
                  <a:pt x="4524" y="1428"/>
                </a:lnTo>
                <a:lnTo>
                  <a:pt x="4525" y="1423"/>
                </a:lnTo>
                <a:lnTo>
                  <a:pt x="4527" y="1452"/>
                </a:lnTo>
                <a:lnTo>
                  <a:pt x="4528" y="1452"/>
                </a:lnTo>
                <a:lnTo>
                  <a:pt x="4529" y="1428"/>
                </a:lnTo>
                <a:lnTo>
                  <a:pt x="4530" y="1424"/>
                </a:lnTo>
                <a:lnTo>
                  <a:pt x="4531" y="1447"/>
                </a:lnTo>
                <a:lnTo>
                  <a:pt x="4534" y="1434"/>
                </a:lnTo>
                <a:lnTo>
                  <a:pt x="4535" y="1434"/>
                </a:lnTo>
                <a:lnTo>
                  <a:pt x="4537" y="1440"/>
                </a:lnTo>
                <a:lnTo>
                  <a:pt x="4538" y="1432"/>
                </a:lnTo>
                <a:lnTo>
                  <a:pt x="4539" y="1442"/>
                </a:lnTo>
                <a:lnTo>
                  <a:pt x="4542" y="1430"/>
                </a:lnTo>
                <a:lnTo>
                  <a:pt x="4543" y="1429"/>
                </a:lnTo>
                <a:lnTo>
                  <a:pt x="4544" y="1406"/>
                </a:lnTo>
                <a:lnTo>
                  <a:pt x="4545" y="1402"/>
                </a:lnTo>
                <a:lnTo>
                  <a:pt x="4546" y="1403"/>
                </a:lnTo>
                <a:lnTo>
                  <a:pt x="4549" y="1393"/>
                </a:lnTo>
                <a:lnTo>
                  <a:pt x="4550" y="1394"/>
                </a:lnTo>
                <a:lnTo>
                  <a:pt x="4551" y="1381"/>
                </a:lnTo>
                <a:lnTo>
                  <a:pt x="4551" y="1379"/>
                </a:lnTo>
                <a:lnTo>
                  <a:pt x="4553" y="1394"/>
                </a:lnTo>
                <a:lnTo>
                  <a:pt x="4556" y="1398"/>
                </a:lnTo>
                <a:lnTo>
                  <a:pt x="4557" y="1380"/>
                </a:lnTo>
                <a:lnTo>
                  <a:pt x="4558" y="1388"/>
                </a:lnTo>
                <a:lnTo>
                  <a:pt x="4559" y="1390"/>
                </a:lnTo>
                <a:lnTo>
                  <a:pt x="4560" y="1377"/>
                </a:lnTo>
                <a:lnTo>
                  <a:pt x="4563" y="1353"/>
                </a:lnTo>
                <a:lnTo>
                  <a:pt x="4564" y="1337"/>
                </a:lnTo>
                <a:lnTo>
                  <a:pt x="4565" y="1339"/>
                </a:lnTo>
                <a:lnTo>
                  <a:pt x="4566" y="1345"/>
                </a:lnTo>
                <a:lnTo>
                  <a:pt x="4567" y="1329"/>
                </a:lnTo>
                <a:lnTo>
                  <a:pt x="4571" y="1308"/>
                </a:lnTo>
                <a:lnTo>
                  <a:pt x="4572" y="1314"/>
                </a:lnTo>
                <a:lnTo>
                  <a:pt x="4573" y="1305"/>
                </a:lnTo>
                <a:lnTo>
                  <a:pt x="4574" y="1321"/>
                </a:lnTo>
                <a:lnTo>
                  <a:pt x="4575" y="1316"/>
                </a:lnTo>
                <a:lnTo>
                  <a:pt x="4577" y="1324"/>
                </a:lnTo>
                <a:lnTo>
                  <a:pt x="4578" y="1313"/>
                </a:lnTo>
                <a:lnTo>
                  <a:pt x="4579" y="1318"/>
                </a:lnTo>
                <a:lnTo>
                  <a:pt x="4580" y="1314"/>
                </a:lnTo>
                <a:lnTo>
                  <a:pt x="4584" y="1286"/>
                </a:lnTo>
                <a:lnTo>
                  <a:pt x="4586" y="1277"/>
                </a:lnTo>
                <a:lnTo>
                  <a:pt x="4587" y="1284"/>
                </a:lnTo>
                <a:lnTo>
                  <a:pt x="4588" y="1294"/>
                </a:lnTo>
                <a:lnTo>
                  <a:pt x="4589" y="1326"/>
                </a:lnTo>
                <a:lnTo>
                  <a:pt x="4592" y="1322"/>
                </a:lnTo>
                <a:lnTo>
                  <a:pt x="4593" y="1315"/>
                </a:lnTo>
                <a:lnTo>
                  <a:pt x="4594" y="1321"/>
                </a:lnTo>
                <a:lnTo>
                  <a:pt x="4595" y="1350"/>
                </a:lnTo>
                <a:lnTo>
                  <a:pt x="4596" y="1347"/>
                </a:lnTo>
                <a:lnTo>
                  <a:pt x="4599" y="1342"/>
                </a:lnTo>
                <a:lnTo>
                  <a:pt x="4599" y="1356"/>
                </a:lnTo>
                <a:lnTo>
                  <a:pt x="4600" y="1344"/>
                </a:lnTo>
                <a:lnTo>
                  <a:pt x="4602" y="1352"/>
                </a:lnTo>
                <a:lnTo>
                  <a:pt x="4603" y="1352"/>
                </a:lnTo>
                <a:lnTo>
                  <a:pt x="4606" y="1362"/>
                </a:lnTo>
                <a:lnTo>
                  <a:pt x="4607" y="1350"/>
                </a:lnTo>
                <a:lnTo>
                  <a:pt x="4608" y="1346"/>
                </a:lnTo>
                <a:lnTo>
                  <a:pt x="4609" y="1332"/>
                </a:lnTo>
                <a:lnTo>
                  <a:pt x="4610" y="1334"/>
                </a:lnTo>
                <a:lnTo>
                  <a:pt x="4613" y="1329"/>
                </a:lnTo>
                <a:lnTo>
                  <a:pt x="4614" y="1331"/>
                </a:lnTo>
                <a:lnTo>
                  <a:pt x="4615" y="1356"/>
                </a:lnTo>
                <a:lnTo>
                  <a:pt x="4616" y="1412"/>
                </a:lnTo>
                <a:lnTo>
                  <a:pt x="4618" y="1401"/>
                </a:lnTo>
                <a:lnTo>
                  <a:pt x="4622" y="1393"/>
                </a:lnTo>
                <a:lnTo>
                  <a:pt x="4623" y="1398"/>
                </a:lnTo>
                <a:lnTo>
                  <a:pt x="4624" y="1434"/>
                </a:lnTo>
                <a:lnTo>
                  <a:pt x="4624" y="1484"/>
                </a:lnTo>
                <a:lnTo>
                  <a:pt x="4627" y="1488"/>
                </a:lnTo>
                <a:lnTo>
                  <a:pt x="4628" y="1484"/>
                </a:lnTo>
                <a:lnTo>
                  <a:pt x="4629" y="1513"/>
                </a:lnTo>
                <a:lnTo>
                  <a:pt x="4630" y="1499"/>
                </a:lnTo>
                <a:lnTo>
                  <a:pt x="4631" y="1476"/>
                </a:lnTo>
                <a:lnTo>
                  <a:pt x="4635" y="1488"/>
                </a:lnTo>
                <a:lnTo>
                  <a:pt x="4636" y="1487"/>
                </a:lnTo>
                <a:lnTo>
                  <a:pt x="4637" y="1522"/>
                </a:lnTo>
                <a:lnTo>
                  <a:pt x="4638" y="1503"/>
                </a:lnTo>
                <a:lnTo>
                  <a:pt x="4639" y="1500"/>
                </a:lnTo>
                <a:lnTo>
                  <a:pt x="4642" y="1509"/>
                </a:lnTo>
                <a:lnTo>
                  <a:pt x="4643" y="1477"/>
                </a:lnTo>
                <a:lnTo>
                  <a:pt x="4644" y="1479"/>
                </a:lnTo>
                <a:lnTo>
                  <a:pt x="4645" y="1433"/>
                </a:lnTo>
                <a:lnTo>
                  <a:pt x="4646" y="1420"/>
                </a:lnTo>
                <a:lnTo>
                  <a:pt x="4648" y="1412"/>
                </a:lnTo>
                <a:lnTo>
                  <a:pt x="4650" y="1414"/>
                </a:lnTo>
                <a:lnTo>
                  <a:pt x="4651" y="1389"/>
                </a:lnTo>
                <a:lnTo>
                  <a:pt x="4652" y="1388"/>
                </a:lnTo>
                <a:lnTo>
                  <a:pt x="4653" y="1404"/>
                </a:lnTo>
                <a:lnTo>
                  <a:pt x="4656" y="1393"/>
                </a:lnTo>
                <a:lnTo>
                  <a:pt x="4657" y="1439"/>
                </a:lnTo>
                <a:lnTo>
                  <a:pt x="4658" y="1422"/>
                </a:lnTo>
                <a:lnTo>
                  <a:pt x="4660" y="1419"/>
                </a:lnTo>
                <a:lnTo>
                  <a:pt x="4663" y="1417"/>
                </a:lnTo>
                <a:lnTo>
                  <a:pt x="4664" y="1414"/>
                </a:lnTo>
                <a:lnTo>
                  <a:pt x="4665" y="1372"/>
                </a:lnTo>
                <a:lnTo>
                  <a:pt x="4667" y="1376"/>
                </a:lnTo>
                <a:lnTo>
                  <a:pt x="4668" y="1376"/>
                </a:lnTo>
                <a:lnTo>
                  <a:pt x="4671" y="1385"/>
                </a:lnTo>
                <a:lnTo>
                  <a:pt x="4672" y="1417"/>
                </a:lnTo>
                <a:lnTo>
                  <a:pt x="4672" y="1430"/>
                </a:lnTo>
                <a:lnTo>
                  <a:pt x="4673" y="1454"/>
                </a:lnTo>
                <a:lnTo>
                  <a:pt x="4674" y="1450"/>
                </a:lnTo>
                <a:lnTo>
                  <a:pt x="4677" y="1440"/>
                </a:lnTo>
                <a:lnTo>
                  <a:pt x="4678" y="1430"/>
                </a:lnTo>
                <a:lnTo>
                  <a:pt x="4679" y="1445"/>
                </a:lnTo>
                <a:lnTo>
                  <a:pt x="4680" y="1443"/>
                </a:lnTo>
                <a:lnTo>
                  <a:pt x="4681" y="1440"/>
                </a:lnTo>
                <a:lnTo>
                  <a:pt x="4685" y="1429"/>
                </a:lnTo>
                <a:lnTo>
                  <a:pt x="4686" y="1410"/>
                </a:lnTo>
                <a:lnTo>
                  <a:pt x="4687" y="1402"/>
                </a:lnTo>
                <a:lnTo>
                  <a:pt x="4688" y="1476"/>
                </a:lnTo>
                <a:lnTo>
                  <a:pt x="4689" y="1449"/>
                </a:lnTo>
                <a:lnTo>
                  <a:pt x="4692" y="1465"/>
                </a:lnTo>
                <a:lnTo>
                  <a:pt x="4693" y="1481"/>
                </a:lnTo>
                <a:lnTo>
                  <a:pt x="4694" y="1523"/>
                </a:lnTo>
                <a:lnTo>
                  <a:pt x="4695" y="1500"/>
                </a:lnTo>
                <a:lnTo>
                  <a:pt x="4696" y="1468"/>
                </a:lnTo>
                <a:lnTo>
                  <a:pt x="4699" y="1460"/>
                </a:lnTo>
                <a:lnTo>
                  <a:pt x="4700" y="1426"/>
                </a:lnTo>
                <a:lnTo>
                  <a:pt x="4701" y="1455"/>
                </a:lnTo>
                <a:lnTo>
                  <a:pt x="4702" y="1468"/>
                </a:lnTo>
                <a:lnTo>
                  <a:pt x="4703" y="1461"/>
                </a:lnTo>
                <a:lnTo>
                  <a:pt x="4706" y="1440"/>
                </a:lnTo>
                <a:lnTo>
                  <a:pt x="4707" y="1438"/>
                </a:lnTo>
                <a:lnTo>
                  <a:pt x="4708" y="1449"/>
                </a:lnTo>
                <a:lnTo>
                  <a:pt x="4709" y="1453"/>
                </a:lnTo>
                <a:lnTo>
                  <a:pt x="4710" y="1473"/>
                </a:lnTo>
                <a:lnTo>
                  <a:pt x="4713" y="1481"/>
                </a:lnTo>
                <a:lnTo>
                  <a:pt x="4714" y="1460"/>
                </a:lnTo>
                <a:lnTo>
                  <a:pt x="4716" y="1447"/>
                </a:lnTo>
                <a:lnTo>
                  <a:pt x="4717" y="1432"/>
                </a:lnTo>
                <a:lnTo>
                  <a:pt x="4718" y="1458"/>
                </a:lnTo>
                <a:lnTo>
                  <a:pt x="4721" y="1476"/>
                </a:lnTo>
                <a:lnTo>
                  <a:pt x="4722" y="1439"/>
                </a:lnTo>
                <a:lnTo>
                  <a:pt x="4723" y="1438"/>
                </a:lnTo>
                <a:lnTo>
                  <a:pt x="4724" y="1435"/>
                </a:lnTo>
                <a:lnTo>
                  <a:pt x="4727" y="1413"/>
                </a:lnTo>
                <a:lnTo>
                  <a:pt x="4728" y="1421"/>
                </a:lnTo>
                <a:lnTo>
                  <a:pt x="4729" y="1448"/>
                </a:lnTo>
                <a:lnTo>
                  <a:pt x="4730" y="1458"/>
                </a:lnTo>
                <a:lnTo>
                  <a:pt x="4732" y="1462"/>
                </a:lnTo>
                <a:lnTo>
                  <a:pt x="4735" y="1332"/>
                </a:lnTo>
                <a:lnTo>
                  <a:pt x="4736" y="1389"/>
                </a:lnTo>
                <a:lnTo>
                  <a:pt x="4737" y="1409"/>
                </a:lnTo>
                <a:lnTo>
                  <a:pt x="4738" y="1409"/>
                </a:lnTo>
                <a:lnTo>
                  <a:pt x="4739" y="1409"/>
                </a:lnTo>
                <a:lnTo>
                  <a:pt x="4742" y="1401"/>
                </a:lnTo>
                <a:lnTo>
                  <a:pt x="4743" y="1423"/>
                </a:lnTo>
                <a:lnTo>
                  <a:pt x="4744" y="1435"/>
                </a:lnTo>
                <a:lnTo>
                  <a:pt x="4744" y="1437"/>
                </a:lnTo>
                <a:lnTo>
                  <a:pt x="4745" y="1445"/>
                </a:lnTo>
                <a:lnTo>
                  <a:pt x="4749" y="1475"/>
                </a:lnTo>
                <a:lnTo>
                  <a:pt x="4750" y="1482"/>
                </a:lnTo>
                <a:lnTo>
                  <a:pt x="4751" y="1498"/>
                </a:lnTo>
                <a:lnTo>
                  <a:pt x="4752" y="1500"/>
                </a:lnTo>
                <a:lnTo>
                  <a:pt x="4753" y="1495"/>
                </a:lnTo>
                <a:lnTo>
                  <a:pt x="4756" y="1496"/>
                </a:lnTo>
                <a:lnTo>
                  <a:pt x="4757" y="1498"/>
                </a:lnTo>
                <a:lnTo>
                  <a:pt x="4758" y="1499"/>
                </a:lnTo>
                <a:lnTo>
                  <a:pt x="4759" y="1483"/>
                </a:lnTo>
                <a:lnTo>
                  <a:pt x="4760" y="1464"/>
                </a:lnTo>
                <a:lnTo>
                  <a:pt x="4763" y="1482"/>
                </a:lnTo>
                <a:lnTo>
                  <a:pt x="4765" y="1495"/>
                </a:lnTo>
                <a:lnTo>
                  <a:pt x="4766" y="1486"/>
                </a:lnTo>
                <a:lnTo>
                  <a:pt x="4767" y="1476"/>
                </a:lnTo>
                <a:lnTo>
                  <a:pt x="4768" y="1479"/>
                </a:lnTo>
                <a:lnTo>
                  <a:pt x="4770" y="1487"/>
                </a:lnTo>
                <a:lnTo>
                  <a:pt x="4771" y="1473"/>
                </a:lnTo>
                <a:lnTo>
                  <a:pt x="4772" y="1444"/>
                </a:lnTo>
                <a:lnTo>
                  <a:pt x="4773" y="1440"/>
                </a:lnTo>
                <a:lnTo>
                  <a:pt x="4774" y="1432"/>
                </a:lnTo>
                <a:lnTo>
                  <a:pt x="4777" y="1447"/>
                </a:lnTo>
                <a:lnTo>
                  <a:pt x="4778" y="1451"/>
                </a:lnTo>
                <a:lnTo>
                  <a:pt x="4779" y="1458"/>
                </a:lnTo>
                <a:lnTo>
                  <a:pt x="4781" y="1473"/>
                </a:lnTo>
                <a:lnTo>
                  <a:pt x="4782" y="1440"/>
                </a:lnTo>
                <a:lnTo>
                  <a:pt x="4785" y="1434"/>
                </a:lnTo>
                <a:lnTo>
                  <a:pt x="4786" y="1424"/>
                </a:lnTo>
                <a:lnTo>
                  <a:pt x="4787" y="1438"/>
                </a:lnTo>
                <a:lnTo>
                  <a:pt x="4788" y="1425"/>
                </a:lnTo>
                <a:lnTo>
                  <a:pt x="4789" y="1424"/>
                </a:lnTo>
                <a:lnTo>
                  <a:pt x="4792" y="1429"/>
                </a:lnTo>
                <a:lnTo>
                  <a:pt x="4792" y="1430"/>
                </a:lnTo>
                <a:lnTo>
                  <a:pt x="4793" y="1426"/>
                </a:lnTo>
                <a:lnTo>
                  <a:pt x="4794" y="1430"/>
                </a:lnTo>
                <a:lnTo>
                  <a:pt x="4795" y="1416"/>
                </a:lnTo>
                <a:lnTo>
                  <a:pt x="4799" y="1427"/>
                </a:lnTo>
                <a:lnTo>
                  <a:pt x="4800" y="1456"/>
                </a:lnTo>
                <a:lnTo>
                  <a:pt x="4801" y="1426"/>
                </a:lnTo>
                <a:lnTo>
                  <a:pt x="4802" y="1402"/>
                </a:lnTo>
                <a:lnTo>
                  <a:pt x="4803" y="1415"/>
                </a:lnTo>
                <a:lnTo>
                  <a:pt x="4806" y="1411"/>
                </a:lnTo>
                <a:lnTo>
                  <a:pt x="4807" y="1404"/>
                </a:lnTo>
                <a:lnTo>
                  <a:pt x="4808" y="1409"/>
                </a:lnTo>
                <a:lnTo>
                  <a:pt x="4810" y="1456"/>
                </a:lnTo>
                <a:lnTo>
                  <a:pt x="4814" y="1444"/>
                </a:lnTo>
                <a:lnTo>
                  <a:pt x="4815" y="1442"/>
                </a:lnTo>
                <a:lnTo>
                  <a:pt x="4816" y="1404"/>
                </a:lnTo>
                <a:lnTo>
                  <a:pt x="4816" y="1404"/>
                </a:lnTo>
                <a:lnTo>
                  <a:pt x="4817" y="1392"/>
                </a:lnTo>
                <a:lnTo>
                  <a:pt x="4820" y="1395"/>
                </a:lnTo>
                <a:lnTo>
                  <a:pt x="4821" y="1391"/>
                </a:lnTo>
                <a:lnTo>
                  <a:pt x="4822" y="1399"/>
                </a:lnTo>
                <a:lnTo>
                  <a:pt x="4823" y="1392"/>
                </a:lnTo>
                <a:lnTo>
                  <a:pt x="4824" y="1378"/>
                </a:lnTo>
                <a:lnTo>
                  <a:pt x="4827" y="1376"/>
                </a:lnTo>
                <a:lnTo>
                  <a:pt x="4828" y="1363"/>
                </a:lnTo>
                <a:lnTo>
                  <a:pt x="4830" y="1363"/>
                </a:lnTo>
                <a:lnTo>
                  <a:pt x="4831" y="1359"/>
                </a:lnTo>
                <a:lnTo>
                  <a:pt x="4832" y="1372"/>
                </a:lnTo>
                <a:lnTo>
                  <a:pt x="4835" y="1370"/>
                </a:lnTo>
                <a:lnTo>
                  <a:pt x="4836" y="1360"/>
                </a:lnTo>
                <a:lnTo>
                  <a:pt x="4838" y="1352"/>
                </a:lnTo>
                <a:lnTo>
                  <a:pt x="4839" y="1351"/>
                </a:lnTo>
                <a:lnTo>
                  <a:pt x="4841" y="1352"/>
                </a:lnTo>
                <a:lnTo>
                  <a:pt x="4842" y="1361"/>
                </a:lnTo>
                <a:lnTo>
                  <a:pt x="4844" y="1359"/>
                </a:lnTo>
                <a:lnTo>
                  <a:pt x="4846" y="1330"/>
                </a:lnTo>
                <a:lnTo>
                  <a:pt x="4849" y="1326"/>
                </a:lnTo>
                <a:lnTo>
                  <a:pt x="4850" y="1335"/>
                </a:lnTo>
                <a:lnTo>
                  <a:pt x="4851" y="1385"/>
                </a:lnTo>
                <a:lnTo>
                  <a:pt x="4852" y="1386"/>
                </a:lnTo>
                <a:lnTo>
                  <a:pt x="4853" y="1394"/>
                </a:lnTo>
                <a:lnTo>
                  <a:pt x="4856" y="1409"/>
                </a:lnTo>
                <a:lnTo>
                  <a:pt x="4857" y="1407"/>
                </a:lnTo>
                <a:lnTo>
                  <a:pt x="4858" y="1414"/>
                </a:lnTo>
                <a:lnTo>
                  <a:pt x="4859" y="1403"/>
                </a:lnTo>
                <a:lnTo>
                  <a:pt x="4860" y="1403"/>
                </a:lnTo>
                <a:lnTo>
                  <a:pt x="4864" y="1405"/>
                </a:lnTo>
                <a:lnTo>
                  <a:pt x="4865" y="1431"/>
                </a:lnTo>
                <a:lnTo>
                  <a:pt x="4866" y="1450"/>
                </a:lnTo>
                <a:lnTo>
                  <a:pt x="4867" y="1473"/>
                </a:lnTo>
                <a:lnTo>
                  <a:pt x="4870" y="1490"/>
                </a:lnTo>
                <a:lnTo>
                  <a:pt x="4871" y="1484"/>
                </a:lnTo>
                <a:lnTo>
                  <a:pt x="4872" y="1486"/>
                </a:lnTo>
                <a:lnTo>
                  <a:pt x="4873" y="1505"/>
                </a:lnTo>
                <a:lnTo>
                  <a:pt x="4874" y="1515"/>
                </a:lnTo>
                <a:lnTo>
                  <a:pt x="4877" y="1539"/>
                </a:lnTo>
                <a:lnTo>
                  <a:pt x="4879" y="1547"/>
                </a:lnTo>
                <a:lnTo>
                  <a:pt x="4880" y="1528"/>
                </a:lnTo>
                <a:lnTo>
                  <a:pt x="4881" y="1524"/>
                </a:lnTo>
                <a:lnTo>
                  <a:pt x="4882" y="1535"/>
                </a:lnTo>
                <a:lnTo>
                  <a:pt x="4885" y="1548"/>
                </a:lnTo>
                <a:lnTo>
                  <a:pt x="4886" y="1541"/>
                </a:lnTo>
                <a:lnTo>
                  <a:pt x="4887" y="1522"/>
                </a:lnTo>
                <a:lnTo>
                  <a:pt x="4888" y="1518"/>
                </a:lnTo>
                <a:lnTo>
                  <a:pt x="4888" y="1507"/>
                </a:lnTo>
                <a:lnTo>
                  <a:pt x="4892" y="1507"/>
                </a:lnTo>
                <a:lnTo>
                  <a:pt x="4893" y="1487"/>
                </a:lnTo>
                <a:lnTo>
                  <a:pt x="4895" y="1479"/>
                </a:lnTo>
                <a:lnTo>
                  <a:pt x="4896" y="1486"/>
                </a:lnTo>
                <a:lnTo>
                  <a:pt x="4899" y="1517"/>
                </a:lnTo>
                <a:lnTo>
                  <a:pt x="4900" y="1542"/>
                </a:lnTo>
                <a:lnTo>
                  <a:pt x="4901" y="1561"/>
                </a:lnTo>
                <a:lnTo>
                  <a:pt x="4902" y="1587"/>
                </a:lnTo>
                <a:lnTo>
                  <a:pt x="4903" y="1625"/>
                </a:lnTo>
                <a:lnTo>
                  <a:pt x="4906" y="1593"/>
                </a:lnTo>
                <a:lnTo>
                  <a:pt x="4907" y="1586"/>
                </a:lnTo>
                <a:lnTo>
                  <a:pt x="4908" y="1593"/>
                </a:lnTo>
                <a:lnTo>
                  <a:pt x="4909" y="1606"/>
                </a:lnTo>
                <a:lnTo>
                  <a:pt x="4910" y="1681"/>
                </a:lnTo>
                <a:lnTo>
                  <a:pt x="4913" y="1845"/>
                </a:lnTo>
                <a:lnTo>
                  <a:pt x="4914" y="1793"/>
                </a:lnTo>
                <a:lnTo>
                  <a:pt x="4915" y="1815"/>
                </a:lnTo>
                <a:lnTo>
                  <a:pt x="4916" y="1839"/>
                </a:lnTo>
                <a:lnTo>
                  <a:pt x="4917" y="1836"/>
                </a:lnTo>
                <a:lnTo>
                  <a:pt x="4920" y="1885"/>
                </a:lnTo>
                <a:lnTo>
                  <a:pt x="4921" y="1912"/>
                </a:lnTo>
                <a:lnTo>
                  <a:pt x="4922" y="2019"/>
                </a:lnTo>
                <a:lnTo>
                  <a:pt x="4923" y="1941"/>
                </a:lnTo>
                <a:lnTo>
                  <a:pt x="4924" y="1986"/>
                </a:lnTo>
                <a:lnTo>
                  <a:pt x="4928" y="1971"/>
                </a:lnTo>
                <a:lnTo>
                  <a:pt x="4929" y="1960"/>
                </a:lnTo>
                <a:lnTo>
                  <a:pt x="4930" y="1953"/>
                </a:lnTo>
                <a:lnTo>
                  <a:pt x="4931" y="1983"/>
                </a:lnTo>
                <a:lnTo>
                  <a:pt x="4932" y="2001"/>
                </a:lnTo>
                <a:lnTo>
                  <a:pt x="4935" y="2024"/>
                </a:lnTo>
                <a:lnTo>
                  <a:pt x="4936" y="2017"/>
                </a:lnTo>
                <a:lnTo>
                  <a:pt x="4937" y="2020"/>
                </a:lnTo>
                <a:lnTo>
                  <a:pt x="4937" y="1939"/>
                </a:lnTo>
                <a:lnTo>
                  <a:pt x="4938" y="1890"/>
                </a:lnTo>
                <a:lnTo>
                  <a:pt x="4941" y="1927"/>
                </a:lnTo>
                <a:lnTo>
                  <a:pt x="4942" y="1966"/>
                </a:lnTo>
                <a:lnTo>
                  <a:pt x="4944" y="1943"/>
                </a:lnTo>
                <a:lnTo>
                  <a:pt x="4945" y="1981"/>
                </a:lnTo>
                <a:lnTo>
                  <a:pt x="4949" y="1986"/>
                </a:lnTo>
                <a:lnTo>
                  <a:pt x="4950" y="2024"/>
                </a:lnTo>
                <a:lnTo>
                  <a:pt x="4951" y="2028"/>
                </a:lnTo>
                <a:lnTo>
                  <a:pt x="4952" y="2028"/>
                </a:lnTo>
                <a:lnTo>
                  <a:pt x="4953" y="2054"/>
                </a:lnTo>
                <a:lnTo>
                  <a:pt x="4957" y="2187"/>
                </a:lnTo>
                <a:lnTo>
                  <a:pt x="4958" y="2126"/>
                </a:lnTo>
                <a:lnTo>
                  <a:pt x="4959" y="2081"/>
                </a:lnTo>
                <a:lnTo>
                  <a:pt x="4961" y="2075"/>
                </a:lnTo>
                <a:lnTo>
                  <a:pt x="4963" y="2142"/>
                </a:lnTo>
                <a:lnTo>
                  <a:pt x="4964" y="2149"/>
                </a:lnTo>
                <a:lnTo>
                  <a:pt x="4965" y="2105"/>
                </a:lnTo>
                <a:lnTo>
                  <a:pt x="4966" y="2044"/>
                </a:lnTo>
                <a:lnTo>
                  <a:pt x="4967" y="2029"/>
                </a:lnTo>
                <a:lnTo>
                  <a:pt x="4970" y="2019"/>
                </a:lnTo>
                <a:lnTo>
                  <a:pt x="4971" y="1952"/>
                </a:lnTo>
                <a:lnTo>
                  <a:pt x="4972" y="1960"/>
                </a:lnTo>
                <a:lnTo>
                  <a:pt x="4973" y="1968"/>
                </a:lnTo>
                <a:lnTo>
                  <a:pt x="4974" y="1949"/>
                </a:lnTo>
                <a:lnTo>
                  <a:pt x="4978" y="1958"/>
                </a:lnTo>
                <a:lnTo>
                  <a:pt x="4979" y="1932"/>
                </a:lnTo>
                <a:lnTo>
                  <a:pt x="4980" y="1939"/>
                </a:lnTo>
                <a:lnTo>
                  <a:pt x="4981" y="1903"/>
                </a:lnTo>
                <a:lnTo>
                  <a:pt x="4982" y="1873"/>
                </a:lnTo>
                <a:lnTo>
                  <a:pt x="4985" y="1834"/>
                </a:lnTo>
                <a:lnTo>
                  <a:pt x="4985" y="1823"/>
                </a:lnTo>
                <a:lnTo>
                  <a:pt x="4986" y="1807"/>
                </a:lnTo>
                <a:lnTo>
                  <a:pt x="4987" y="1800"/>
                </a:lnTo>
                <a:lnTo>
                  <a:pt x="4988" y="1811"/>
                </a:lnTo>
                <a:lnTo>
                  <a:pt x="4993" y="1793"/>
                </a:lnTo>
                <a:lnTo>
                  <a:pt x="4994" y="1818"/>
                </a:lnTo>
                <a:lnTo>
                  <a:pt x="4995" y="1804"/>
                </a:lnTo>
                <a:lnTo>
                  <a:pt x="4996" y="1775"/>
                </a:lnTo>
                <a:lnTo>
                  <a:pt x="4999" y="1776"/>
                </a:lnTo>
                <a:lnTo>
                  <a:pt x="5000" y="1753"/>
                </a:lnTo>
                <a:lnTo>
                  <a:pt x="5001" y="1745"/>
                </a:lnTo>
                <a:lnTo>
                  <a:pt x="5002" y="1743"/>
                </a:lnTo>
                <a:lnTo>
                  <a:pt x="5003" y="1709"/>
                </a:lnTo>
                <a:lnTo>
                  <a:pt x="5006" y="1731"/>
                </a:lnTo>
                <a:lnTo>
                  <a:pt x="5007" y="1719"/>
                </a:lnTo>
                <a:lnTo>
                  <a:pt x="5008" y="1709"/>
                </a:lnTo>
                <a:lnTo>
                  <a:pt x="5009" y="1761"/>
                </a:lnTo>
                <a:lnTo>
                  <a:pt x="5010" y="1763"/>
                </a:lnTo>
                <a:lnTo>
                  <a:pt x="5013" y="1748"/>
                </a:lnTo>
                <a:lnTo>
                  <a:pt x="5014" y="1728"/>
                </a:lnTo>
                <a:lnTo>
                  <a:pt x="5015" y="1735"/>
                </a:lnTo>
                <a:lnTo>
                  <a:pt x="5016" y="1720"/>
                </a:lnTo>
                <a:lnTo>
                  <a:pt x="5017" y="1706"/>
                </a:lnTo>
                <a:lnTo>
                  <a:pt x="5020" y="1694"/>
                </a:lnTo>
                <a:lnTo>
                  <a:pt x="5021" y="1696"/>
                </a:lnTo>
                <a:lnTo>
                  <a:pt x="5022" y="1734"/>
                </a:lnTo>
                <a:lnTo>
                  <a:pt x="5023" y="1722"/>
                </a:lnTo>
                <a:lnTo>
                  <a:pt x="5024" y="1726"/>
                </a:lnTo>
                <a:lnTo>
                  <a:pt x="5028" y="1707"/>
                </a:lnTo>
                <a:lnTo>
                  <a:pt x="5029" y="1714"/>
                </a:lnTo>
                <a:lnTo>
                  <a:pt x="5030" y="1705"/>
                </a:lnTo>
                <a:lnTo>
                  <a:pt x="5031" y="1692"/>
                </a:lnTo>
                <a:lnTo>
                  <a:pt x="5034" y="1692"/>
                </a:lnTo>
                <a:lnTo>
                  <a:pt x="5035" y="1692"/>
                </a:lnTo>
                <a:lnTo>
                  <a:pt x="5036" y="1688"/>
                </a:lnTo>
                <a:lnTo>
                  <a:pt x="5037" y="1708"/>
                </a:lnTo>
                <a:lnTo>
                  <a:pt x="5038" y="1693"/>
                </a:lnTo>
                <a:lnTo>
                  <a:pt x="5042" y="1700"/>
                </a:lnTo>
                <a:lnTo>
                  <a:pt x="5043" y="1697"/>
                </a:lnTo>
                <a:lnTo>
                  <a:pt x="5044" y="1683"/>
                </a:lnTo>
                <a:lnTo>
                  <a:pt x="5045" y="1690"/>
                </a:lnTo>
                <a:lnTo>
                  <a:pt x="5046" y="1693"/>
                </a:lnTo>
                <a:lnTo>
                  <a:pt x="5049" y="1689"/>
                </a:lnTo>
                <a:lnTo>
                  <a:pt x="5050" y="1670"/>
                </a:lnTo>
                <a:lnTo>
                  <a:pt x="5051" y="1671"/>
                </a:lnTo>
                <a:lnTo>
                  <a:pt x="5052" y="1685"/>
                </a:lnTo>
                <a:lnTo>
                  <a:pt x="5053" y="1681"/>
                </a:lnTo>
                <a:lnTo>
                  <a:pt x="5056" y="1676"/>
                </a:lnTo>
                <a:lnTo>
                  <a:pt x="5057" y="1685"/>
                </a:lnTo>
                <a:lnTo>
                  <a:pt x="5058" y="1681"/>
                </a:lnTo>
                <a:lnTo>
                  <a:pt x="5059" y="1703"/>
                </a:lnTo>
                <a:lnTo>
                  <a:pt x="5060" y="1697"/>
                </a:lnTo>
                <a:lnTo>
                  <a:pt x="5063" y="1686"/>
                </a:lnTo>
                <a:lnTo>
                  <a:pt x="5064" y="1674"/>
                </a:lnTo>
                <a:lnTo>
                  <a:pt x="5065" y="1667"/>
                </a:lnTo>
                <a:lnTo>
                  <a:pt x="5066" y="1670"/>
                </a:lnTo>
                <a:lnTo>
                  <a:pt x="5067" y="1682"/>
                </a:lnTo>
                <a:lnTo>
                  <a:pt x="5070" y="1670"/>
                </a:lnTo>
                <a:lnTo>
                  <a:pt x="5071" y="1676"/>
                </a:lnTo>
                <a:lnTo>
                  <a:pt x="5072" y="1659"/>
                </a:lnTo>
                <a:lnTo>
                  <a:pt x="5073" y="1666"/>
                </a:lnTo>
                <a:lnTo>
                  <a:pt x="5075" y="1669"/>
                </a:lnTo>
                <a:lnTo>
                  <a:pt x="5078" y="1655"/>
                </a:lnTo>
                <a:lnTo>
                  <a:pt x="5079" y="1655"/>
                </a:lnTo>
                <a:lnTo>
                  <a:pt x="5080" y="1654"/>
                </a:lnTo>
                <a:lnTo>
                  <a:pt x="5081" y="1660"/>
                </a:lnTo>
                <a:lnTo>
                  <a:pt x="5081" y="1664"/>
                </a:lnTo>
                <a:lnTo>
                  <a:pt x="5084" y="1660"/>
                </a:lnTo>
                <a:lnTo>
                  <a:pt x="5085" y="1647"/>
                </a:lnTo>
                <a:lnTo>
                  <a:pt x="5086" y="1647"/>
                </a:lnTo>
                <a:lnTo>
                  <a:pt x="5087" y="1653"/>
                </a:lnTo>
                <a:lnTo>
                  <a:pt x="5088" y="1654"/>
                </a:lnTo>
                <a:lnTo>
                  <a:pt x="5092" y="1660"/>
                </a:lnTo>
                <a:lnTo>
                  <a:pt x="5093" y="1657"/>
                </a:lnTo>
                <a:lnTo>
                  <a:pt x="5094" y="1677"/>
                </a:lnTo>
                <a:lnTo>
                  <a:pt x="5095" y="1680"/>
                </a:lnTo>
                <a:lnTo>
                  <a:pt x="5096" y="1706"/>
                </a:lnTo>
                <a:lnTo>
                  <a:pt x="5100" y="1754"/>
                </a:lnTo>
                <a:lnTo>
                  <a:pt x="5101" y="1734"/>
                </a:lnTo>
                <a:lnTo>
                  <a:pt x="5102" y="1745"/>
                </a:lnTo>
                <a:lnTo>
                  <a:pt x="5103" y="1745"/>
                </a:lnTo>
                <a:lnTo>
                  <a:pt x="5105" y="1746"/>
                </a:lnTo>
                <a:lnTo>
                  <a:pt x="5107" y="1730"/>
                </a:lnTo>
                <a:lnTo>
                  <a:pt x="5108" y="1699"/>
                </a:lnTo>
                <a:lnTo>
                  <a:pt x="5109" y="1686"/>
                </a:lnTo>
                <a:lnTo>
                  <a:pt x="5110" y="1684"/>
                </a:lnTo>
                <a:lnTo>
                  <a:pt x="5113" y="1713"/>
                </a:lnTo>
                <a:lnTo>
                  <a:pt x="5114" y="1709"/>
                </a:lnTo>
                <a:lnTo>
                  <a:pt x="5115" y="1703"/>
                </a:lnTo>
                <a:lnTo>
                  <a:pt x="5116" y="1697"/>
                </a:lnTo>
                <a:lnTo>
                  <a:pt x="5117" y="1698"/>
                </a:lnTo>
                <a:lnTo>
                  <a:pt x="5120" y="1693"/>
                </a:lnTo>
                <a:lnTo>
                  <a:pt x="5121" y="1714"/>
                </a:lnTo>
                <a:lnTo>
                  <a:pt x="5122" y="1698"/>
                </a:lnTo>
                <a:lnTo>
                  <a:pt x="5124" y="1722"/>
                </a:lnTo>
                <a:lnTo>
                  <a:pt x="5125" y="1749"/>
                </a:lnTo>
                <a:lnTo>
                  <a:pt x="5128" y="1715"/>
                </a:lnTo>
                <a:lnTo>
                  <a:pt x="5129" y="1692"/>
                </a:lnTo>
                <a:lnTo>
                  <a:pt x="5129" y="1703"/>
                </a:lnTo>
                <a:lnTo>
                  <a:pt x="5130" y="1683"/>
                </a:lnTo>
                <a:lnTo>
                  <a:pt x="5131" y="1693"/>
                </a:lnTo>
                <a:lnTo>
                  <a:pt x="5134" y="1711"/>
                </a:lnTo>
                <a:lnTo>
                  <a:pt x="5135" y="1698"/>
                </a:lnTo>
                <a:lnTo>
                  <a:pt x="5136" y="1685"/>
                </a:lnTo>
                <a:lnTo>
                  <a:pt x="5137" y="1687"/>
                </a:lnTo>
                <a:lnTo>
                  <a:pt x="5138" y="1688"/>
                </a:lnTo>
                <a:lnTo>
                  <a:pt x="5142" y="1689"/>
                </a:lnTo>
                <a:lnTo>
                  <a:pt x="5143" y="1678"/>
                </a:lnTo>
                <a:lnTo>
                  <a:pt x="5144" y="1701"/>
                </a:lnTo>
                <a:lnTo>
                  <a:pt x="5145" y="1692"/>
                </a:lnTo>
                <a:lnTo>
                  <a:pt x="5146" y="1704"/>
                </a:lnTo>
                <a:lnTo>
                  <a:pt x="5149" y="1725"/>
                </a:lnTo>
                <a:lnTo>
                  <a:pt x="5150" y="1709"/>
                </a:lnTo>
                <a:lnTo>
                  <a:pt x="5151" y="1744"/>
                </a:lnTo>
                <a:lnTo>
                  <a:pt x="5152" y="1764"/>
                </a:lnTo>
                <a:lnTo>
                  <a:pt x="5153" y="1770"/>
                </a:lnTo>
                <a:lnTo>
                  <a:pt x="5156" y="1753"/>
                </a:lnTo>
                <a:lnTo>
                  <a:pt x="5157" y="1740"/>
                </a:lnTo>
                <a:lnTo>
                  <a:pt x="5158" y="1716"/>
                </a:lnTo>
                <a:lnTo>
                  <a:pt x="5159" y="1721"/>
                </a:lnTo>
                <a:lnTo>
                  <a:pt x="5160" y="1748"/>
                </a:lnTo>
                <a:lnTo>
                  <a:pt x="5163" y="1697"/>
                </a:lnTo>
                <a:lnTo>
                  <a:pt x="5164" y="1680"/>
                </a:lnTo>
                <a:lnTo>
                  <a:pt x="5165" y="1678"/>
                </a:lnTo>
                <a:lnTo>
                  <a:pt x="5166" y="1684"/>
                </a:lnTo>
                <a:lnTo>
                  <a:pt x="5167" y="1700"/>
                </a:lnTo>
                <a:lnTo>
                  <a:pt x="5170" y="1680"/>
                </a:lnTo>
                <a:lnTo>
                  <a:pt x="5172" y="1679"/>
                </a:lnTo>
                <a:lnTo>
                  <a:pt x="5173" y="1672"/>
                </a:lnTo>
                <a:lnTo>
                  <a:pt x="5174" y="1673"/>
                </a:lnTo>
                <a:lnTo>
                  <a:pt x="5175" y="1668"/>
                </a:lnTo>
                <a:lnTo>
                  <a:pt x="5177" y="1652"/>
                </a:lnTo>
                <a:lnTo>
                  <a:pt x="5178" y="1622"/>
                </a:lnTo>
                <a:lnTo>
                  <a:pt x="5179" y="1610"/>
                </a:lnTo>
                <a:lnTo>
                  <a:pt x="5181" y="1613"/>
                </a:lnTo>
                <a:lnTo>
                  <a:pt x="5184" y="1616"/>
                </a:lnTo>
                <a:lnTo>
                  <a:pt x="5185" y="1628"/>
                </a:lnTo>
                <a:lnTo>
                  <a:pt x="5186" y="1617"/>
                </a:lnTo>
                <a:lnTo>
                  <a:pt x="5188" y="1611"/>
                </a:lnTo>
                <a:lnTo>
                  <a:pt x="5189" y="1600"/>
                </a:lnTo>
                <a:lnTo>
                  <a:pt x="5192" y="1609"/>
                </a:lnTo>
                <a:lnTo>
                  <a:pt x="5193" y="1612"/>
                </a:lnTo>
                <a:lnTo>
                  <a:pt x="5194" y="1613"/>
                </a:lnTo>
                <a:lnTo>
                  <a:pt x="5195" y="1593"/>
                </a:lnTo>
                <a:lnTo>
                  <a:pt x="5196" y="1596"/>
                </a:lnTo>
                <a:lnTo>
                  <a:pt x="5199" y="1589"/>
                </a:lnTo>
                <a:lnTo>
                  <a:pt x="5200" y="1579"/>
                </a:lnTo>
                <a:lnTo>
                  <a:pt x="5201" y="1575"/>
                </a:lnTo>
                <a:lnTo>
                  <a:pt x="5202" y="1567"/>
                </a:lnTo>
                <a:lnTo>
                  <a:pt x="5202" y="1555"/>
                </a:lnTo>
                <a:lnTo>
                  <a:pt x="5206" y="1576"/>
                </a:lnTo>
                <a:lnTo>
                  <a:pt x="5207" y="1589"/>
                </a:lnTo>
                <a:lnTo>
                  <a:pt x="5208" y="1571"/>
                </a:lnTo>
                <a:lnTo>
                  <a:pt x="5209" y="1569"/>
                </a:lnTo>
                <a:lnTo>
                  <a:pt x="5213" y="1579"/>
                </a:lnTo>
                <a:lnTo>
                  <a:pt x="5214" y="1573"/>
                </a:lnTo>
                <a:lnTo>
                  <a:pt x="5215" y="1566"/>
                </a:lnTo>
                <a:lnTo>
                  <a:pt x="5216" y="1564"/>
                </a:lnTo>
                <a:lnTo>
                  <a:pt x="5221" y="1579"/>
                </a:lnTo>
                <a:lnTo>
                  <a:pt x="5222" y="1542"/>
                </a:lnTo>
                <a:lnTo>
                  <a:pt x="5223" y="1530"/>
                </a:lnTo>
                <a:lnTo>
                  <a:pt x="5224" y="1526"/>
                </a:lnTo>
                <a:lnTo>
                  <a:pt x="5225" y="1504"/>
                </a:lnTo>
                <a:lnTo>
                  <a:pt x="5227" y="1504"/>
                </a:lnTo>
                <a:lnTo>
                  <a:pt x="5228" y="1488"/>
                </a:lnTo>
                <a:lnTo>
                  <a:pt x="5229" y="1493"/>
                </a:lnTo>
                <a:lnTo>
                  <a:pt x="5230" y="1482"/>
                </a:lnTo>
                <a:lnTo>
                  <a:pt x="5231" y="1502"/>
                </a:lnTo>
                <a:lnTo>
                  <a:pt x="5235" y="1492"/>
                </a:lnTo>
                <a:lnTo>
                  <a:pt x="5237" y="1488"/>
                </a:lnTo>
                <a:lnTo>
                  <a:pt x="5238" y="1490"/>
                </a:lnTo>
                <a:lnTo>
                  <a:pt x="5239" y="1503"/>
                </a:lnTo>
                <a:lnTo>
                  <a:pt x="5242" y="1496"/>
                </a:lnTo>
                <a:lnTo>
                  <a:pt x="5243" y="1499"/>
                </a:lnTo>
                <a:lnTo>
                  <a:pt x="5244" y="1494"/>
                </a:lnTo>
                <a:lnTo>
                  <a:pt x="5245" y="1502"/>
                </a:lnTo>
                <a:lnTo>
                  <a:pt x="5246" y="1504"/>
                </a:lnTo>
                <a:lnTo>
                  <a:pt x="5249" y="1483"/>
                </a:lnTo>
                <a:lnTo>
                  <a:pt x="5250" y="1463"/>
                </a:lnTo>
                <a:lnTo>
                  <a:pt x="5250" y="1449"/>
                </a:lnTo>
                <a:lnTo>
                  <a:pt x="5251" y="1440"/>
                </a:lnTo>
                <a:lnTo>
                  <a:pt x="5253" y="1429"/>
                </a:lnTo>
                <a:lnTo>
                  <a:pt x="5256" y="1411"/>
                </a:lnTo>
                <a:lnTo>
                  <a:pt x="5257" y="1405"/>
                </a:lnTo>
                <a:lnTo>
                  <a:pt x="5258" y="1400"/>
                </a:lnTo>
                <a:lnTo>
                  <a:pt x="5259" y="1407"/>
                </a:lnTo>
                <a:lnTo>
                  <a:pt x="5260" y="1387"/>
                </a:lnTo>
                <a:lnTo>
                  <a:pt x="5264" y="1378"/>
                </a:lnTo>
                <a:lnTo>
                  <a:pt x="5265" y="1360"/>
                </a:lnTo>
                <a:lnTo>
                  <a:pt x="5266" y="1370"/>
                </a:lnTo>
                <a:lnTo>
                  <a:pt x="5267" y="1391"/>
                </a:lnTo>
                <a:lnTo>
                  <a:pt x="5271" y="1355"/>
                </a:lnTo>
                <a:lnTo>
                  <a:pt x="5272" y="1352"/>
                </a:lnTo>
                <a:lnTo>
                  <a:pt x="5273" y="1327"/>
                </a:lnTo>
                <a:lnTo>
                  <a:pt x="5274" y="1322"/>
                </a:lnTo>
                <a:lnTo>
                  <a:pt x="5274" y="1355"/>
                </a:lnTo>
                <a:lnTo>
                  <a:pt x="5277" y="1368"/>
                </a:lnTo>
                <a:lnTo>
                  <a:pt x="5278" y="1382"/>
                </a:lnTo>
                <a:lnTo>
                  <a:pt x="5279" y="1358"/>
                </a:lnTo>
                <a:lnTo>
                  <a:pt x="5280" y="1317"/>
                </a:lnTo>
                <a:lnTo>
                  <a:pt x="5281" y="1281"/>
                </a:lnTo>
                <a:lnTo>
                  <a:pt x="5284" y="1297"/>
                </a:lnTo>
                <a:lnTo>
                  <a:pt x="5286" y="1314"/>
                </a:lnTo>
                <a:lnTo>
                  <a:pt x="5287" y="1307"/>
                </a:lnTo>
                <a:lnTo>
                  <a:pt x="5288" y="1282"/>
                </a:lnTo>
                <a:lnTo>
                  <a:pt x="5289" y="1288"/>
                </a:lnTo>
                <a:lnTo>
                  <a:pt x="5292" y="1291"/>
                </a:lnTo>
                <a:lnTo>
                  <a:pt x="5293" y="1301"/>
                </a:lnTo>
                <a:lnTo>
                  <a:pt x="5294" y="1305"/>
                </a:lnTo>
                <a:lnTo>
                  <a:pt x="5295" y="1379"/>
                </a:lnTo>
                <a:lnTo>
                  <a:pt x="5296" y="1356"/>
                </a:lnTo>
                <a:lnTo>
                  <a:pt x="5298" y="1354"/>
                </a:lnTo>
                <a:lnTo>
                  <a:pt x="5299" y="1415"/>
                </a:lnTo>
                <a:lnTo>
                  <a:pt x="5300" y="1359"/>
                </a:lnTo>
                <a:lnTo>
                  <a:pt x="5302" y="1402"/>
                </a:lnTo>
                <a:lnTo>
                  <a:pt x="5303" y="1363"/>
                </a:lnTo>
                <a:lnTo>
                  <a:pt x="5306" y="1354"/>
                </a:lnTo>
                <a:lnTo>
                  <a:pt x="5307" y="1370"/>
                </a:lnTo>
                <a:lnTo>
                  <a:pt x="5308" y="1392"/>
                </a:lnTo>
                <a:lnTo>
                  <a:pt x="5309" y="1356"/>
                </a:lnTo>
                <a:lnTo>
                  <a:pt x="5310" y="1356"/>
                </a:lnTo>
                <a:lnTo>
                  <a:pt x="5313" y="1401"/>
                </a:lnTo>
                <a:lnTo>
                  <a:pt x="5314" y="1389"/>
                </a:lnTo>
                <a:lnTo>
                  <a:pt x="5315" y="1382"/>
                </a:lnTo>
                <a:lnTo>
                  <a:pt x="5316" y="1385"/>
                </a:lnTo>
                <a:lnTo>
                  <a:pt x="5317" y="1390"/>
                </a:lnTo>
                <a:lnTo>
                  <a:pt x="5321" y="1383"/>
                </a:lnTo>
                <a:lnTo>
                  <a:pt x="5322" y="1376"/>
                </a:lnTo>
                <a:lnTo>
                  <a:pt x="5322" y="1328"/>
                </a:lnTo>
                <a:lnTo>
                  <a:pt x="5323" y="1323"/>
                </a:lnTo>
                <a:lnTo>
                  <a:pt x="5324" y="1328"/>
                </a:lnTo>
                <a:lnTo>
                  <a:pt x="5327" y="1324"/>
                </a:lnTo>
                <a:lnTo>
                  <a:pt x="5328" y="1339"/>
                </a:lnTo>
                <a:lnTo>
                  <a:pt x="5329" y="1356"/>
                </a:lnTo>
                <a:lnTo>
                  <a:pt x="5330" y="1356"/>
                </a:lnTo>
                <a:lnTo>
                  <a:pt x="5331" y="1344"/>
                </a:lnTo>
                <a:lnTo>
                  <a:pt x="5335" y="1348"/>
                </a:lnTo>
                <a:lnTo>
                  <a:pt x="5336" y="1332"/>
                </a:lnTo>
                <a:lnTo>
                  <a:pt x="5337" y="1316"/>
                </a:lnTo>
                <a:lnTo>
                  <a:pt x="5338" y="1298"/>
                </a:lnTo>
                <a:lnTo>
                  <a:pt x="5339" y="1321"/>
                </a:lnTo>
                <a:lnTo>
                  <a:pt x="5342" y="1307"/>
                </a:lnTo>
                <a:lnTo>
                  <a:pt x="5343" y="1286"/>
                </a:lnTo>
                <a:lnTo>
                  <a:pt x="5344" y="1287"/>
                </a:lnTo>
                <a:lnTo>
                  <a:pt x="5345" y="1303"/>
                </a:lnTo>
                <a:lnTo>
                  <a:pt x="5346" y="1300"/>
                </a:lnTo>
                <a:lnTo>
                  <a:pt x="5348" y="1299"/>
                </a:lnTo>
                <a:lnTo>
                  <a:pt x="5349" y="1293"/>
                </a:lnTo>
                <a:lnTo>
                  <a:pt x="5351" y="1281"/>
                </a:lnTo>
                <a:lnTo>
                  <a:pt x="5352" y="1317"/>
                </a:lnTo>
                <a:lnTo>
                  <a:pt x="5353" y="1292"/>
                </a:lnTo>
                <a:lnTo>
                  <a:pt x="5356" y="1278"/>
                </a:lnTo>
                <a:lnTo>
                  <a:pt x="5357" y="1290"/>
                </a:lnTo>
                <a:lnTo>
                  <a:pt x="5358" y="1325"/>
                </a:lnTo>
                <a:lnTo>
                  <a:pt x="5359" y="1346"/>
                </a:lnTo>
                <a:lnTo>
                  <a:pt x="5360" y="1321"/>
                </a:lnTo>
                <a:lnTo>
                  <a:pt x="5363" y="1281"/>
                </a:lnTo>
                <a:lnTo>
                  <a:pt x="5364" y="1281"/>
                </a:lnTo>
                <a:lnTo>
                  <a:pt x="5365" y="1279"/>
                </a:lnTo>
                <a:lnTo>
                  <a:pt x="5366" y="1268"/>
                </a:lnTo>
                <a:lnTo>
                  <a:pt x="5368" y="1277"/>
                </a:lnTo>
                <a:lnTo>
                  <a:pt x="5371" y="1254"/>
                </a:lnTo>
                <a:lnTo>
                  <a:pt x="5372" y="1235"/>
                </a:lnTo>
                <a:lnTo>
                  <a:pt x="5373" y="1236"/>
                </a:lnTo>
                <a:lnTo>
                  <a:pt x="5374" y="1223"/>
                </a:lnTo>
                <a:lnTo>
                  <a:pt x="5377" y="1230"/>
                </a:lnTo>
                <a:lnTo>
                  <a:pt x="5378" y="1216"/>
                </a:lnTo>
                <a:lnTo>
                  <a:pt x="5379" y="1217"/>
                </a:lnTo>
                <a:lnTo>
                  <a:pt x="5380" y="1212"/>
                </a:lnTo>
                <a:lnTo>
                  <a:pt x="5381" y="1202"/>
                </a:lnTo>
                <a:lnTo>
                  <a:pt x="5385" y="1203"/>
                </a:lnTo>
                <a:lnTo>
                  <a:pt x="5386" y="1183"/>
                </a:lnTo>
                <a:lnTo>
                  <a:pt x="5387" y="1183"/>
                </a:lnTo>
                <a:lnTo>
                  <a:pt x="5388" y="1200"/>
                </a:lnTo>
                <a:lnTo>
                  <a:pt x="5389" y="1190"/>
                </a:lnTo>
                <a:lnTo>
                  <a:pt x="5392" y="1158"/>
                </a:lnTo>
                <a:lnTo>
                  <a:pt x="5393" y="1167"/>
                </a:lnTo>
                <a:lnTo>
                  <a:pt x="5394" y="1167"/>
                </a:lnTo>
                <a:lnTo>
                  <a:pt x="5394" y="1163"/>
                </a:lnTo>
                <a:lnTo>
                  <a:pt x="5395" y="1152"/>
                </a:lnTo>
                <a:lnTo>
                  <a:pt x="5398" y="1170"/>
                </a:lnTo>
                <a:lnTo>
                  <a:pt x="5400" y="1169"/>
                </a:lnTo>
                <a:lnTo>
                  <a:pt x="5401" y="1161"/>
                </a:lnTo>
                <a:lnTo>
                  <a:pt x="5402" y="1133"/>
                </a:lnTo>
                <a:lnTo>
                  <a:pt x="5403" y="1134"/>
                </a:lnTo>
                <a:lnTo>
                  <a:pt x="5407" y="1163"/>
                </a:lnTo>
                <a:lnTo>
                  <a:pt x="5408" y="1182"/>
                </a:lnTo>
                <a:lnTo>
                  <a:pt x="5409" y="1169"/>
                </a:lnTo>
                <a:lnTo>
                  <a:pt x="5410" y="1143"/>
                </a:lnTo>
                <a:lnTo>
                  <a:pt x="5413" y="1151"/>
                </a:lnTo>
                <a:lnTo>
                  <a:pt x="5414" y="1132"/>
                </a:lnTo>
                <a:lnTo>
                  <a:pt x="5415" y="1166"/>
                </a:lnTo>
                <a:lnTo>
                  <a:pt x="5417" y="1190"/>
                </a:lnTo>
                <a:lnTo>
                  <a:pt x="5418" y="1187"/>
                </a:lnTo>
                <a:lnTo>
                  <a:pt x="5420" y="1275"/>
                </a:lnTo>
                <a:lnTo>
                  <a:pt x="5421" y="1259"/>
                </a:lnTo>
                <a:lnTo>
                  <a:pt x="5422" y="1212"/>
                </a:lnTo>
                <a:lnTo>
                  <a:pt x="5423" y="1187"/>
                </a:lnTo>
                <a:lnTo>
                  <a:pt x="5424" y="1184"/>
                </a:lnTo>
                <a:lnTo>
                  <a:pt x="5427" y="1187"/>
                </a:lnTo>
                <a:lnTo>
                  <a:pt x="5428" y="1190"/>
                </a:lnTo>
                <a:lnTo>
                  <a:pt x="5429" y="1179"/>
                </a:lnTo>
                <a:lnTo>
                  <a:pt x="5430" y="1159"/>
                </a:lnTo>
                <a:lnTo>
                  <a:pt x="5431" y="1153"/>
                </a:lnTo>
                <a:lnTo>
                  <a:pt x="5435" y="1197"/>
                </a:lnTo>
                <a:lnTo>
                  <a:pt x="5436" y="1208"/>
                </a:lnTo>
                <a:lnTo>
                  <a:pt x="5437" y="1247"/>
                </a:lnTo>
                <a:lnTo>
                  <a:pt x="5438" y="1232"/>
                </a:lnTo>
                <a:lnTo>
                  <a:pt x="5439" y="1245"/>
                </a:lnTo>
                <a:lnTo>
                  <a:pt x="5442" y="1274"/>
                </a:lnTo>
                <a:lnTo>
                  <a:pt x="5442" y="1245"/>
                </a:lnTo>
                <a:lnTo>
                  <a:pt x="5443" y="1229"/>
                </a:lnTo>
                <a:lnTo>
                  <a:pt x="5444" y="1232"/>
                </a:lnTo>
                <a:lnTo>
                  <a:pt x="5445" y="1242"/>
                </a:lnTo>
                <a:lnTo>
                  <a:pt x="5449" y="1260"/>
                </a:lnTo>
                <a:lnTo>
                  <a:pt x="5450" y="1272"/>
                </a:lnTo>
                <a:lnTo>
                  <a:pt x="5451" y="1290"/>
                </a:lnTo>
                <a:lnTo>
                  <a:pt x="5452" y="1319"/>
                </a:lnTo>
                <a:lnTo>
                  <a:pt x="5453" y="1341"/>
                </a:lnTo>
                <a:lnTo>
                  <a:pt x="5456" y="1287"/>
                </a:lnTo>
                <a:lnTo>
                  <a:pt x="5457" y="1257"/>
                </a:lnTo>
                <a:lnTo>
                  <a:pt x="5458" y="1243"/>
                </a:lnTo>
                <a:lnTo>
                  <a:pt x="5459" y="1259"/>
                </a:lnTo>
                <a:lnTo>
                  <a:pt x="5460" y="1237"/>
                </a:lnTo>
                <a:lnTo>
                  <a:pt x="5463" y="1230"/>
                </a:lnTo>
                <a:lnTo>
                  <a:pt x="5464" y="1241"/>
                </a:lnTo>
                <a:lnTo>
                  <a:pt x="5466" y="1240"/>
                </a:lnTo>
                <a:lnTo>
                  <a:pt x="5466" y="1217"/>
                </a:lnTo>
                <a:lnTo>
                  <a:pt x="5467" y="1229"/>
                </a:lnTo>
                <a:lnTo>
                  <a:pt x="5471" y="1244"/>
                </a:lnTo>
                <a:lnTo>
                  <a:pt x="5472" y="1229"/>
                </a:lnTo>
                <a:lnTo>
                  <a:pt x="5473" y="1247"/>
                </a:lnTo>
                <a:lnTo>
                  <a:pt x="5474" y="1222"/>
                </a:lnTo>
                <a:lnTo>
                  <a:pt x="5477" y="1210"/>
                </a:lnTo>
                <a:lnTo>
                  <a:pt x="5478" y="1210"/>
                </a:lnTo>
                <a:lnTo>
                  <a:pt x="5479" y="1175"/>
                </a:lnTo>
                <a:lnTo>
                  <a:pt x="5480" y="1175"/>
                </a:lnTo>
                <a:lnTo>
                  <a:pt x="5482" y="1186"/>
                </a:lnTo>
                <a:lnTo>
                  <a:pt x="5485" y="1212"/>
                </a:lnTo>
                <a:lnTo>
                  <a:pt x="5486" y="1208"/>
                </a:lnTo>
                <a:lnTo>
                  <a:pt x="5487" y="1181"/>
                </a:lnTo>
                <a:lnTo>
                  <a:pt x="5488" y="1163"/>
                </a:lnTo>
                <a:lnTo>
                  <a:pt x="5489" y="1153"/>
                </a:lnTo>
                <a:lnTo>
                  <a:pt x="5491" y="1129"/>
                </a:lnTo>
                <a:lnTo>
                  <a:pt x="5492" y="1132"/>
                </a:lnTo>
                <a:lnTo>
                  <a:pt x="5493" y="1139"/>
                </a:lnTo>
                <a:lnTo>
                  <a:pt x="5494" y="1136"/>
                </a:lnTo>
                <a:lnTo>
                  <a:pt x="5495" y="1122"/>
                </a:lnTo>
                <a:lnTo>
                  <a:pt x="5499" y="1094"/>
                </a:lnTo>
                <a:lnTo>
                  <a:pt x="5500" y="1072"/>
                </a:lnTo>
                <a:lnTo>
                  <a:pt x="5501" y="1097"/>
                </a:lnTo>
                <a:lnTo>
                  <a:pt x="5502" y="1083"/>
                </a:lnTo>
                <a:lnTo>
                  <a:pt x="5503" y="1066"/>
                </a:lnTo>
                <a:lnTo>
                  <a:pt x="5506" y="1047"/>
                </a:lnTo>
                <a:lnTo>
                  <a:pt x="5507" y="1045"/>
                </a:lnTo>
                <a:lnTo>
                  <a:pt x="5508" y="1048"/>
                </a:lnTo>
                <a:lnTo>
                  <a:pt x="5509" y="1034"/>
                </a:lnTo>
                <a:lnTo>
                  <a:pt x="5510" y="1019"/>
                </a:lnTo>
                <a:lnTo>
                  <a:pt x="5513" y="1016"/>
                </a:lnTo>
                <a:lnTo>
                  <a:pt x="5515" y="1008"/>
                </a:lnTo>
                <a:lnTo>
                  <a:pt x="5515" y="993"/>
                </a:lnTo>
                <a:lnTo>
                  <a:pt x="5516" y="1015"/>
                </a:lnTo>
                <a:lnTo>
                  <a:pt x="5517" y="995"/>
                </a:lnTo>
                <a:lnTo>
                  <a:pt x="5520" y="995"/>
                </a:lnTo>
                <a:lnTo>
                  <a:pt x="5521" y="980"/>
                </a:lnTo>
                <a:lnTo>
                  <a:pt x="5522" y="1013"/>
                </a:lnTo>
                <a:lnTo>
                  <a:pt x="5523" y="1010"/>
                </a:lnTo>
                <a:lnTo>
                  <a:pt x="5524" y="997"/>
                </a:lnTo>
                <a:lnTo>
                  <a:pt x="5527" y="990"/>
                </a:lnTo>
                <a:lnTo>
                  <a:pt x="5528" y="993"/>
                </a:lnTo>
                <a:lnTo>
                  <a:pt x="5529" y="1042"/>
                </a:lnTo>
                <a:lnTo>
                  <a:pt x="5531" y="1074"/>
                </a:lnTo>
                <a:lnTo>
                  <a:pt x="5532" y="1035"/>
                </a:lnTo>
                <a:lnTo>
                  <a:pt x="5535" y="1024"/>
                </a:lnTo>
                <a:lnTo>
                  <a:pt x="5536" y="989"/>
                </a:lnTo>
                <a:lnTo>
                  <a:pt x="5537" y="1034"/>
                </a:lnTo>
                <a:lnTo>
                  <a:pt x="5538" y="1030"/>
                </a:lnTo>
                <a:lnTo>
                  <a:pt x="5539" y="1043"/>
                </a:lnTo>
                <a:lnTo>
                  <a:pt x="5541" y="1042"/>
                </a:lnTo>
                <a:lnTo>
                  <a:pt x="5542" y="1043"/>
                </a:lnTo>
                <a:lnTo>
                  <a:pt x="5543" y="1082"/>
                </a:lnTo>
                <a:lnTo>
                  <a:pt x="5544" y="1071"/>
                </a:lnTo>
                <a:lnTo>
                  <a:pt x="5545" y="1118"/>
                </a:lnTo>
                <a:lnTo>
                  <a:pt x="5549" y="1108"/>
                </a:lnTo>
                <a:lnTo>
                  <a:pt x="5550" y="1080"/>
                </a:lnTo>
                <a:lnTo>
                  <a:pt x="5551" y="1082"/>
                </a:lnTo>
                <a:lnTo>
                  <a:pt x="5553" y="1247"/>
                </a:lnTo>
                <a:lnTo>
                  <a:pt x="5556" y="1218"/>
                </a:lnTo>
                <a:lnTo>
                  <a:pt x="5557" y="1279"/>
                </a:lnTo>
                <a:lnTo>
                  <a:pt x="5558" y="1288"/>
                </a:lnTo>
                <a:lnTo>
                  <a:pt x="5559" y="1274"/>
                </a:lnTo>
                <a:lnTo>
                  <a:pt x="5560" y="1278"/>
                </a:lnTo>
                <a:lnTo>
                  <a:pt x="5563" y="1225"/>
                </a:lnTo>
                <a:lnTo>
                  <a:pt x="5564" y="1184"/>
                </a:lnTo>
                <a:lnTo>
                  <a:pt x="5565" y="1179"/>
                </a:lnTo>
                <a:lnTo>
                  <a:pt x="5566" y="1202"/>
                </a:lnTo>
                <a:lnTo>
                  <a:pt x="5567" y="1190"/>
                </a:lnTo>
                <a:lnTo>
                  <a:pt x="5570" y="1196"/>
                </a:lnTo>
                <a:lnTo>
                  <a:pt x="5571" y="1206"/>
                </a:lnTo>
                <a:lnTo>
                  <a:pt x="5572" y="1203"/>
                </a:lnTo>
                <a:lnTo>
                  <a:pt x="5573" y="1179"/>
                </a:lnTo>
                <a:lnTo>
                  <a:pt x="5574" y="1203"/>
                </a:lnTo>
                <a:lnTo>
                  <a:pt x="5577" y="1246"/>
                </a:lnTo>
                <a:lnTo>
                  <a:pt x="5578" y="1199"/>
                </a:lnTo>
                <a:lnTo>
                  <a:pt x="5580" y="1172"/>
                </a:lnTo>
                <a:lnTo>
                  <a:pt x="5581" y="1156"/>
                </a:lnTo>
                <a:lnTo>
                  <a:pt x="5585" y="1127"/>
                </a:lnTo>
                <a:lnTo>
                  <a:pt x="5586" y="1120"/>
                </a:lnTo>
                <a:lnTo>
                  <a:pt x="5587" y="1111"/>
                </a:lnTo>
                <a:lnTo>
                  <a:pt x="5587" y="1104"/>
                </a:lnTo>
                <a:lnTo>
                  <a:pt x="5588" y="1133"/>
                </a:lnTo>
                <a:lnTo>
                  <a:pt x="5591" y="1118"/>
                </a:lnTo>
                <a:lnTo>
                  <a:pt x="5592" y="1104"/>
                </a:lnTo>
                <a:lnTo>
                  <a:pt x="5593" y="1091"/>
                </a:lnTo>
                <a:lnTo>
                  <a:pt x="5594" y="1065"/>
                </a:lnTo>
                <a:lnTo>
                  <a:pt x="5596" y="1073"/>
                </a:lnTo>
                <a:lnTo>
                  <a:pt x="5599" y="1084"/>
                </a:lnTo>
                <a:lnTo>
                  <a:pt x="5600" y="1036"/>
                </a:lnTo>
                <a:lnTo>
                  <a:pt x="5601" y="1013"/>
                </a:lnTo>
                <a:lnTo>
                  <a:pt x="5602" y="1021"/>
                </a:lnTo>
                <a:lnTo>
                  <a:pt x="5603" y="994"/>
                </a:lnTo>
                <a:lnTo>
                  <a:pt x="5607" y="968"/>
                </a:lnTo>
                <a:lnTo>
                  <a:pt x="5608" y="943"/>
                </a:lnTo>
                <a:lnTo>
                  <a:pt x="5609" y="944"/>
                </a:lnTo>
                <a:lnTo>
                  <a:pt x="5610" y="972"/>
                </a:lnTo>
                <a:lnTo>
                  <a:pt x="5613" y="1002"/>
                </a:lnTo>
                <a:lnTo>
                  <a:pt x="5614" y="965"/>
                </a:lnTo>
                <a:lnTo>
                  <a:pt x="5615" y="937"/>
                </a:lnTo>
                <a:lnTo>
                  <a:pt x="5616" y="948"/>
                </a:lnTo>
                <a:lnTo>
                  <a:pt x="5617" y="946"/>
                </a:lnTo>
                <a:lnTo>
                  <a:pt x="5620" y="923"/>
                </a:lnTo>
                <a:lnTo>
                  <a:pt x="5621" y="922"/>
                </a:lnTo>
                <a:lnTo>
                  <a:pt x="5622" y="922"/>
                </a:lnTo>
                <a:lnTo>
                  <a:pt x="5623" y="890"/>
                </a:lnTo>
                <a:lnTo>
                  <a:pt x="5624" y="856"/>
                </a:lnTo>
                <a:lnTo>
                  <a:pt x="5627" y="873"/>
                </a:lnTo>
                <a:lnTo>
                  <a:pt x="5629" y="904"/>
                </a:lnTo>
                <a:lnTo>
                  <a:pt x="5630" y="899"/>
                </a:lnTo>
                <a:lnTo>
                  <a:pt x="5631" y="896"/>
                </a:lnTo>
                <a:lnTo>
                  <a:pt x="5632" y="844"/>
                </a:lnTo>
                <a:lnTo>
                  <a:pt x="5635" y="805"/>
                </a:lnTo>
                <a:lnTo>
                  <a:pt x="5635" y="860"/>
                </a:lnTo>
                <a:lnTo>
                  <a:pt x="5636" y="835"/>
                </a:lnTo>
                <a:lnTo>
                  <a:pt x="5637" y="866"/>
                </a:lnTo>
                <a:lnTo>
                  <a:pt x="5638" y="876"/>
                </a:lnTo>
                <a:lnTo>
                  <a:pt x="5642" y="856"/>
                </a:lnTo>
                <a:lnTo>
                  <a:pt x="5643" y="860"/>
                </a:lnTo>
                <a:lnTo>
                  <a:pt x="5645" y="849"/>
                </a:lnTo>
                <a:lnTo>
                  <a:pt x="5646" y="868"/>
                </a:lnTo>
                <a:lnTo>
                  <a:pt x="5649" y="802"/>
                </a:lnTo>
                <a:lnTo>
                  <a:pt x="5650" y="677"/>
                </a:lnTo>
                <a:lnTo>
                  <a:pt x="5651" y="561"/>
                </a:lnTo>
                <a:lnTo>
                  <a:pt x="5652" y="609"/>
                </a:lnTo>
                <a:lnTo>
                  <a:pt x="5653" y="479"/>
                </a:lnTo>
                <a:lnTo>
                  <a:pt x="5656" y="418"/>
                </a:lnTo>
                <a:lnTo>
                  <a:pt x="5657" y="349"/>
                </a:lnTo>
                <a:lnTo>
                  <a:pt x="5658" y="591"/>
                </a:lnTo>
                <a:lnTo>
                  <a:pt x="5659" y="634"/>
                </a:lnTo>
                <a:lnTo>
                  <a:pt x="5659" y="582"/>
                </a:lnTo>
                <a:lnTo>
                  <a:pt x="5663" y="683"/>
                </a:lnTo>
                <a:lnTo>
                  <a:pt x="5664" y="790"/>
                </a:lnTo>
                <a:lnTo>
                  <a:pt x="5665" y="812"/>
                </a:lnTo>
                <a:lnTo>
                  <a:pt x="5666" y="684"/>
                </a:lnTo>
                <a:lnTo>
                  <a:pt x="5667" y="657"/>
                </a:lnTo>
                <a:lnTo>
                  <a:pt x="5670" y="537"/>
                </a:lnTo>
                <a:lnTo>
                  <a:pt x="5671" y="542"/>
                </a:lnTo>
                <a:lnTo>
                  <a:pt x="5672" y="490"/>
                </a:lnTo>
                <a:lnTo>
                  <a:pt x="5673" y="533"/>
                </a:lnTo>
                <a:lnTo>
                  <a:pt x="5674" y="508"/>
                </a:lnTo>
                <a:lnTo>
                  <a:pt x="5678" y="635"/>
                </a:lnTo>
                <a:lnTo>
                  <a:pt x="5679" y="663"/>
                </a:lnTo>
                <a:lnTo>
                  <a:pt x="5680" y="606"/>
                </a:lnTo>
                <a:lnTo>
                  <a:pt x="5681" y="728"/>
                </a:lnTo>
                <a:lnTo>
                  <a:pt x="5682" y="744"/>
                </a:lnTo>
                <a:lnTo>
                  <a:pt x="5684" y="680"/>
                </a:lnTo>
                <a:lnTo>
                  <a:pt x="5685" y="701"/>
                </a:lnTo>
                <a:lnTo>
                  <a:pt x="5686" y="793"/>
                </a:lnTo>
                <a:lnTo>
                  <a:pt x="5687" y="797"/>
                </a:lnTo>
                <a:lnTo>
                  <a:pt x="5688" y="760"/>
                </a:lnTo>
                <a:lnTo>
                  <a:pt x="5691" y="825"/>
                </a:lnTo>
                <a:lnTo>
                  <a:pt x="5692" y="723"/>
                </a:lnTo>
                <a:lnTo>
                  <a:pt x="5694" y="663"/>
                </a:lnTo>
                <a:lnTo>
                  <a:pt x="5695" y="620"/>
                </a:lnTo>
                <a:lnTo>
                  <a:pt x="5699" y="600"/>
                </a:lnTo>
                <a:lnTo>
                  <a:pt x="5700" y="691"/>
                </a:lnTo>
                <a:lnTo>
                  <a:pt x="5701" y="688"/>
                </a:lnTo>
                <a:lnTo>
                  <a:pt x="5702" y="671"/>
                </a:lnTo>
                <a:lnTo>
                  <a:pt x="5703" y="699"/>
                </a:lnTo>
                <a:lnTo>
                  <a:pt x="5706" y="755"/>
                </a:lnTo>
                <a:lnTo>
                  <a:pt x="5707" y="705"/>
                </a:lnTo>
                <a:lnTo>
                  <a:pt x="5707" y="700"/>
                </a:lnTo>
                <a:lnTo>
                  <a:pt x="5709" y="646"/>
                </a:lnTo>
                <a:lnTo>
                  <a:pt x="5710" y="657"/>
                </a:lnTo>
                <a:lnTo>
                  <a:pt x="5713" y="649"/>
                </a:lnTo>
                <a:lnTo>
                  <a:pt x="5714" y="693"/>
                </a:lnTo>
                <a:lnTo>
                  <a:pt x="5715" y="606"/>
                </a:lnTo>
                <a:lnTo>
                  <a:pt x="5716" y="599"/>
                </a:lnTo>
                <a:lnTo>
                  <a:pt x="5717" y="574"/>
                </a:lnTo>
                <a:lnTo>
                  <a:pt x="5720" y="682"/>
                </a:lnTo>
                <a:lnTo>
                  <a:pt x="5721" y="736"/>
                </a:lnTo>
                <a:lnTo>
                  <a:pt x="5722" y="640"/>
                </a:lnTo>
                <a:lnTo>
                  <a:pt x="5723" y="633"/>
                </a:lnTo>
                <a:lnTo>
                  <a:pt x="5724" y="562"/>
                </a:lnTo>
                <a:lnTo>
                  <a:pt x="5728" y="503"/>
                </a:lnTo>
                <a:lnTo>
                  <a:pt x="5729" y="532"/>
                </a:lnTo>
                <a:lnTo>
                  <a:pt x="5730" y="577"/>
                </a:lnTo>
                <a:lnTo>
                  <a:pt x="5731" y="535"/>
                </a:lnTo>
                <a:lnTo>
                  <a:pt x="5731" y="518"/>
                </a:lnTo>
                <a:lnTo>
                  <a:pt x="5734" y="566"/>
                </a:lnTo>
                <a:lnTo>
                  <a:pt x="5735" y="574"/>
                </a:lnTo>
                <a:lnTo>
                  <a:pt x="5736" y="565"/>
                </a:lnTo>
                <a:lnTo>
                  <a:pt x="5737" y="505"/>
                </a:lnTo>
                <a:lnTo>
                  <a:pt x="5738" y="489"/>
                </a:lnTo>
                <a:lnTo>
                  <a:pt x="5743" y="495"/>
                </a:lnTo>
                <a:lnTo>
                  <a:pt x="5744" y="486"/>
                </a:lnTo>
                <a:lnTo>
                  <a:pt x="5745" y="460"/>
                </a:lnTo>
                <a:lnTo>
                  <a:pt x="5746" y="427"/>
                </a:lnTo>
                <a:lnTo>
                  <a:pt x="5749" y="433"/>
                </a:lnTo>
                <a:lnTo>
                  <a:pt x="5750" y="418"/>
                </a:lnTo>
                <a:lnTo>
                  <a:pt x="5751" y="375"/>
                </a:lnTo>
                <a:lnTo>
                  <a:pt x="5752" y="385"/>
                </a:lnTo>
                <a:lnTo>
                  <a:pt x="5753" y="398"/>
                </a:lnTo>
                <a:lnTo>
                  <a:pt x="5755" y="393"/>
                </a:lnTo>
                <a:lnTo>
                  <a:pt x="5756" y="426"/>
                </a:lnTo>
                <a:lnTo>
                  <a:pt x="5758" y="485"/>
                </a:lnTo>
                <a:lnTo>
                  <a:pt x="5759" y="448"/>
                </a:lnTo>
                <a:lnTo>
                  <a:pt x="5760" y="578"/>
                </a:lnTo>
                <a:lnTo>
                  <a:pt x="5764" y="561"/>
                </a:lnTo>
                <a:lnTo>
                  <a:pt x="5765" y="633"/>
                </a:lnTo>
                <a:lnTo>
                  <a:pt x="5766" y="663"/>
                </a:lnTo>
                <a:lnTo>
                  <a:pt x="5767" y="609"/>
                </a:lnTo>
                <a:lnTo>
                  <a:pt x="5770" y="578"/>
                </a:lnTo>
                <a:lnTo>
                  <a:pt x="5771" y="542"/>
                </a:lnTo>
                <a:lnTo>
                  <a:pt x="5772" y="574"/>
                </a:lnTo>
                <a:lnTo>
                  <a:pt x="5773" y="639"/>
                </a:lnTo>
                <a:lnTo>
                  <a:pt x="5775" y="596"/>
                </a:lnTo>
                <a:lnTo>
                  <a:pt x="5779" y="740"/>
                </a:lnTo>
                <a:lnTo>
                  <a:pt x="5780" y="756"/>
                </a:lnTo>
                <a:lnTo>
                  <a:pt x="5780" y="688"/>
                </a:lnTo>
                <a:lnTo>
                  <a:pt x="5781" y="655"/>
                </a:lnTo>
                <a:lnTo>
                  <a:pt x="5784" y="666"/>
                </a:lnTo>
                <a:lnTo>
                  <a:pt x="5785" y="800"/>
                </a:lnTo>
                <a:lnTo>
                  <a:pt x="5786" y="792"/>
                </a:lnTo>
                <a:lnTo>
                  <a:pt x="5787" y="801"/>
                </a:lnTo>
                <a:lnTo>
                  <a:pt x="5788" y="771"/>
                </a:lnTo>
                <a:lnTo>
                  <a:pt x="5792" y="690"/>
                </a:lnTo>
                <a:lnTo>
                  <a:pt x="5793" y="664"/>
                </a:lnTo>
                <a:lnTo>
                  <a:pt x="5794" y="696"/>
                </a:lnTo>
                <a:lnTo>
                  <a:pt x="5795" y="791"/>
                </a:lnTo>
                <a:lnTo>
                  <a:pt x="5796" y="818"/>
                </a:lnTo>
                <a:lnTo>
                  <a:pt x="5799" y="785"/>
                </a:lnTo>
                <a:lnTo>
                  <a:pt x="5800" y="813"/>
                </a:lnTo>
                <a:lnTo>
                  <a:pt x="5801" y="777"/>
                </a:lnTo>
                <a:lnTo>
                  <a:pt x="5802" y="790"/>
                </a:lnTo>
                <a:lnTo>
                  <a:pt x="5803" y="754"/>
                </a:lnTo>
                <a:lnTo>
                  <a:pt x="5805" y="831"/>
                </a:lnTo>
                <a:lnTo>
                  <a:pt x="5807" y="823"/>
                </a:lnTo>
                <a:lnTo>
                  <a:pt x="5808" y="883"/>
                </a:lnTo>
                <a:lnTo>
                  <a:pt x="5809" y="918"/>
                </a:lnTo>
                <a:lnTo>
                  <a:pt x="5810" y="910"/>
                </a:lnTo>
                <a:lnTo>
                  <a:pt x="5813" y="881"/>
                </a:lnTo>
                <a:lnTo>
                  <a:pt x="5814" y="886"/>
                </a:lnTo>
                <a:lnTo>
                  <a:pt x="5815" y="863"/>
                </a:lnTo>
                <a:lnTo>
                  <a:pt x="5816" y="824"/>
                </a:lnTo>
                <a:lnTo>
                  <a:pt x="5817" y="860"/>
                </a:lnTo>
                <a:lnTo>
                  <a:pt x="5820" y="903"/>
                </a:lnTo>
                <a:lnTo>
                  <a:pt x="5821" y="950"/>
                </a:lnTo>
                <a:lnTo>
                  <a:pt x="5822" y="924"/>
                </a:lnTo>
                <a:lnTo>
                  <a:pt x="5824" y="886"/>
                </a:lnTo>
                <a:lnTo>
                  <a:pt x="5825" y="881"/>
                </a:lnTo>
                <a:lnTo>
                  <a:pt x="5828" y="890"/>
                </a:lnTo>
                <a:lnTo>
                  <a:pt x="5828" y="833"/>
                </a:lnTo>
                <a:lnTo>
                  <a:pt x="5829" y="815"/>
                </a:lnTo>
                <a:lnTo>
                  <a:pt x="5830" y="853"/>
                </a:lnTo>
                <a:lnTo>
                  <a:pt x="5831" y="845"/>
                </a:lnTo>
                <a:lnTo>
                  <a:pt x="5834" y="780"/>
                </a:lnTo>
                <a:lnTo>
                  <a:pt x="5835" y="868"/>
                </a:lnTo>
                <a:lnTo>
                  <a:pt x="5836" y="901"/>
                </a:lnTo>
                <a:lnTo>
                  <a:pt x="5837" y="948"/>
                </a:lnTo>
                <a:lnTo>
                  <a:pt x="5838" y="945"/>
                </a:lnTo>
                <a:lnTo>
                  <a:pt x="5843" y="945"/>
                </a:lnTo>
                <a:lnTo>
                  <a:pt x="5844" y="1024"/>
                </a:lnTo>
                <a:lnTo>
                  <a:pt x="5845" y="998"/>
                </a:lnTo>
                <a:lnTo>
                  <a:pt x="5846" y="946"/>
                </a:lnTo>
                <a:lnTo>
                  <a:pt x="5849" y="930"/>
                </a:lnTo>
                <a:lnTo>
                  <a:pt x="5850" y="937"/>
                </a:lnTo>
                <a:lnTo>
                  <a:pt x="5851" y="919"/>
                </a:lnTo>
                <a:lnTo>
                  <a:pt x="5852" y="973"/>
                </a:lnTo>
                <a:lnTo>
                  <a:pt x="5852" y="972"/>
                </a:lnTo>
                <a:lnTo>
                  <a:pt x="5856" y="963"/>
                </a:lnTo>
                <a:lnTo>
                  <a:pt x="5857" y="984"/>
                </a:lnTo>
                <a:lnTo>
                  <a:pt x="5858" y="1008"/>
                </a:lnTo>
                <a:lnTo>
                  <a:pt x="5859" y="999"/>
                </a:lnTo>
                <a:lnTo>
                  <a:pt x="5860" y="1076"/>
                </a:lnTo>
                <a:lnTo>
                  <a:pt x="5863" y="1109"/>
                </a:lnTo>
                <a:lnTo>
                  <a:pt x="5864" y="1080"/>
                </a:lnTo>
                <a:lnTo>
                  <a:pt x="5865" y="1020"/>
                </a:lnTo>
                <a:lnTo>
                  <a:pt x="5866" y="1036"/>
                </a:lnTo>
                <a:lnTo>
                  <a:pt x="5867" y="1064"/>
                </a:lnTo>
                <a:lnTo>
                  <a:pt x="5870" y="996"/>
                </a:lnTo>
                <a:lnTo>
                  <a:pt x="5871" y="950"/>
                </a:lnTo>
                <a:lnTo>
                  <a:pt x="5873" y="930"/>
                </a:lnTo>
                <a:lnTo>
                  <a:pt x="5874" y="919"/>
                </a:lnTo>
                <a:lnTo>
                  <a:pt x="5875" y="851"/>
                </a:lnTo>
                <a:lnTo>
                  <a:pt x="5877" y="875"/>
                </a:lnTo>
                <a:lnTo>
                  <a:pt x="5878" y="904"/>
                </a:lnTo>
                <a:lnTo>
                  <a:pt x="5879" y="938"/>
                </a:lnTo>
                <a:lnTo>
                  <a:pt x="5880" y="908"/>
                </a:lnTo>
                <a:lnTo>
                  <a:pt x="5881" y="965"/>
                </a:lnTo>
                <a:lnTo>
                  <a:pt x="5884" y="968"/>
                </a:lnTo>
                <a:lnTo>
                  <a:pt x="5885" y="1010"/>
                </a:lnTo>
                <a:lnTo>
                  <a:pt x="5886" y="966"/>
                </a:lnTo>
                <a:lnTo>
                  <a:pt x="5887" y="959"/>
                </a:lnTo>
                <a:lnTo>
                  <a:pt x="5889" y="973"/>
                </a:lnTo>
                <a:lnTo>
                  <a:pt x="5892" y="981"/>
                </a:lnTo>
                <a:lnTo>
                  <a:pt x="5893" y="970"/>
                </a:lnTo>
                <a:lnTo>
                  <a:pt x="5894" y="927"/>
                </a:lnTo>
                <a:lnTo>
                  <a:pt x="5895" y="909"/>
                </a:lnTo>
                <a:lnTo>
                  <a:pt x="5896" y="927"/>
                </a:lnTo>
                <a:lnTo>
                  <a:pt x="5899" y="950"/>
                </a:lnTo>
                <a:lnTo>
                  <a:pt x="5900" y="921"/>
                </a:lnTo>
                <a:lnTo>
                  <a:pt x="5900" y="894"/>
                </a:lnTo>
                <a:lnTo>
                  <a:pt x="5901" y="923"/>
                </a:lnTo>
                <a:lnTo>
                  <a:pt x="5902" y="851"/>
                </a:lnTo>
                <a:lnTo>
                  <a:pt x="5906" y="865"/>
                </a:lnTo>
                <a:lnTo>
                  <a:pt x="5907" y="911"/>
                </a:lnTo>
                <a:lnTo>
                  <a:pt x="5908" y="961"/>
                </a:lnTo>
                <a:lnTo>
                  <a:pt x="5909" y="951"/>
                </a:lnTo>
                <a:lnTo>
                  <a:pt x="5910" y="911"/>
                </a:lnTo>
                <a:lnTo>
                  <a:pt x="5913" y="961"/>
                </a:lnTo>
                <a:lnTo>
                  <a:pt x="5914" y="944"/>
                </a:lnTo>
                <a:lnTo>
                  <a:pt x="5915" y="965"/>
                </a:lnTo>
                <a:lnTo>
                  <a:pt x="5916" y="1029"/>
                </a:lnTo>
                <a:lnTo>
                  <a:pt x="5917" y="1054"/>
                </a:lnTo>
                <a:lnTo>
                  <a:pt x="5920" y="1060"/>
                </a:lnTo>
                <a:lnTo>
                  <a:pt x="5922" y="1040"/>
                </a:lnTo>
                <a:lnTo>
                  <a:pt x="5923" y="1089"/>
                </a:lnTo>
                <a:lnTo>
                  <a:pt x="5924" y="1115"/>
                </a:lnTo>
                <a:lnTo>
                  <a:pt x="5927" y="1100"/>
                </a:lnTo>
                <a:lnTo>
                  <a:pt x="5928" y="1085"/>
                </a:lnTo>
                <a:lnTo>
                  <a:pt x="5929" y="1046"/>
                </a:lnTo>
                <a:lnTo>
                  <a:pt x="5930" y="1036"/>
                </a:lnTo>
                <a:lnTo>
                  <a:pt x="5931" y="1056"/>
                </a:lnTo>
                <a:lnTo>
                  <a:pt x="5934" y="1105"/>
                </a:lnTo>
                <a:lnTo>
                  <a:pt x="5935" y="1148"/>
                </a:lnTo>
                <a:lnTo>
                  <a:pt x="5936" y="1185"/>
                </a:lnTo>
                <a:lnTo>
                  <a:pt x="5938" y="1193"/>
                </a:lnTo>
                <a:lnTo>
                  <a:pt x="5939" y="1201"/>
                </a:lnTo>
                <a:lnTo>
                  <a:pt x="5942" y="1165"/>
                </a:lnTo>
                <a:lnTo>
                  <a:pt x="5943" y="1130"/>
                </a:lnTo>
                <a:lnTo>
                  <a:pt x="5944" y="1099"/>
                </a:lnTo>
                <a:lnTo>
                  <a:pt x="5945" y="1118"/>
                </a:lnTo>
                <a:lnTo>
                  <a:pt x="5946" y="1148"/>
                </a:lnTo>
                <a:lnTo>
                  <a:pt x="5948" y="1133"/>
                </a:lnTo>
                <a:lnTo>
                  <a:pt x="5949" y="1118"/>
                </a:lnTo>
                <a:lnTo>
                  <a:pt x="5950" y="1083"/>
                </a:lnTo>
                <a:lnTo>
                  <a:pt x="5951" y="1096"/>
                </a:lnTo>
                <a:lnTo>
                  <a:pt x="5952" y="1063"/>
                </a:lnTo>
                <a:lnTo>
                  <a:pt x="5957" y="1063"/>
                </a:lnTo>
                <a:lnTo>
                  <a:pt x="5958" y="1072"/>
                </a:lnTo>
                <a:lnTo>
                  <a:pt x="5959" y="1081"/>
                </a:lnTo>
                <a:lnTo>
                  <a:pt x="5960" y="1051"/>
                </a:lnTo>
              </a:path>
            </a:pathLst>
          </a:custGeom>
          <a:noFill/>
          <a:ln w="38100" cap="rnd">
            <a:solidFill>
              <a:srgbClr val="37C3FB"/>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45" name="Y Axis">
            <a:extLst>
              <a:ext uri="{FF2B5EF4-FFF2-40B4-BE49-F238E27FC236}">
                <a16:creationId xmlns:a16="http://schemas.microsoft.com/office/drawing/2014/main" id="{A9AFA4DB-7CB3-4C0D-8C28-FD89999FD9F9}"/>
              </a:ext>
            </a:extLst>
          </p:cNvPr>
          <p:cNvGrpSpPr/>
          <p:nvPr/>
        </p:nvGrpSpPr>
        <p:grpSpPr>
          <a:xfrm>
            <a:off x="804863" y="1720850"/>
            <a:ext cx="428625" cy="4124325"/>
            <a:chOff x="804863" y="1720850"/>
            <a:chExt cx="428625" cy="4124325"/>
          </a:xfrm>
        </p:grpSpPr>
        <p:sp>
          <p:nvSpPr>
            <p:cNvPr id="27" name="Rectangle 14">
              <a:extLst>
                <a:ext uri="{FF2B5EF4-FFF2-40B4-BE49-F238E27FC236}">
                  <a16:creationId xmlns:a16="http://schemas.microsoft.com/office/drawing/2014/main" id="{C6E51D70-5921-47C7-B682-81AB067B6DD9}"/>
                </a:ext>
              </a:extLst>
            </p:cNvPr>
            <p:cNvSpPr>
              <a:spLocks noChangeArrowheads="1"/>
            </p:cNvSpPr>
            <p:nvPr/>
          </p:nvSpPr>
          <p:spPr bwMode="auto">
            <a:xfrm>
              <a:off x="1019175" y="5568950"/>
              <a:ext cx="214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8" name="Rectangle 15">
              <a:extLst>
                <a:ext uri="{FF2B5EF4-FFF2-40B4-BE49-F238E27FC236}">
                  <a16:creationId xmlns:a16="http://schemas.microsoft.com/office/drawing/2014/main" id="{144892C3-1447-48D4-9308-68987B81BFC3}"/>
                </a:ext>
              </a:extLst>
            </p:cNvPr>
            <p:cNvSpPr>
              <a:spLocks noChangeArrowheads="1"/>
            </p:cNvSpPr>
            <p:nvPr/>
          </p:nvSpPr>
          <p:spPr bwMode="auto">
            <a:xfrm>
              <a:off x="912813" y="492760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9" name="Rectangle 16">
              <a:extLst>
                <a:ext uri="{FF2B5EF4-FFF2-40B4-BE49-F238E27FC236}">
                  <a16:creationId xmlns:a16="http://schemas.microsoft.com/office/drawing/2014/main" id="{1BFE77AF-68EE-4AC2-BE6E-C3353460D506}"/>
                </a:ext>
              </a:extLst>
            </p:cNvPr>
            <p:cNvSpPr>
              <a:spLocks noChangeArrowheads="1"/>
            </p:cNvSpPr>
            <p:nvPr/>
          </p:nvSpPr>
          <p:spPr bwMode="auto">
            <a:xfrm>
              <a:off x="912813" y="428625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0" name="Rectangle 17">
              <a:extLst>
                <a:ext uri="{FF2B5EF4-FFF2-40B4-BE49-F238E27FC236}">
                  <a16:creationId xmlns:a16="http://schemas.microsoft.com/office/drawing/2014/main" id="{916BEA84-B8CC-4082-A753-1B138F99F18B}"/>
                </a:ext>
              </a:extLst>
            </p:cNvPr>
            <p:cNvSpPr>
              <a:spLocks noChangeArrowheads="1"/>
            </p:cNvSpPr>
            <p:nvPr/>
          </p:nvSpPr>
          <p:spPr bwMode="auto">
            <a:xfrm>
              <a:off x="912813" y="3644900"/>
              <a:ext cx="32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75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1" name="Rectangle 18">
              <a:extLst>
                <a:ext uri="{FF2B5EF4-FFF2-40B4-BE49-F238E27FC236}">
                  <a16:creationId xmlns:a16="http://schemas.microsoft.com/office/drawing/2014/main" id="{1C91D479-1A89-48CB-8085-4338CF94817B}"/>
                </a:ext>
              </a:extLst>
            </p:cNvPr>
            <p:cNvSpPr>
              <a:spLocks noChangeArrowheads="1"/>
            </p:cNvSpPr>
            <p:nvPr/>
          </p:nvSpPr>
          <p:spPr bwMode="auto">
            <a:xfrm>
              <a:off x="804863" y="3003550"/>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100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2" name="Rectangle 19">
              <a:extLst>
                <a:ext uri="{FF2B5EF4-FFF2-40B4-BE49-F238E27FC236}">
                  <a16:creationId xmlns:a16="http://schemas.microsoft.com/office/drawing/2014/main" id="{129B9519-873D-40EF-83CA-F60DB37F501B}"/>
                </a:ext>
              </a:extLst>
            </p:cNvPr>
            <p:cNvSpPr>
              <a:spLocks noChangeArrowheads="1"/>
            </p:cNvSpPr>
            <p:nvPr/>
          </p:nvSpPr>
          <p:spPr bwMode="auto">
            <a:xfrm>
              <a:off x="804863" y="2362200"/>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125</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3" name="Rectangle 20">
              <a:extLst>
                <a:ext uri="{FF2B5EF4-FFF2-40B4-BE49-F238E27FC236}">
                  <a16:creationId xmlns:a16="http://schemas.microsoft.com/office/drawing/2014/main" id="{D3E6602C-92BE-454C-8215-82A6A12615A9}"/>
                </a:ext>
              </a:extLst>
            </p:cNvPr>
            <p:cNvSpPr>
              <a:spLocks noChangeArrowheads="1"/>
            </p:cNvSpPr>
            <p:nvPr/>
          </p:nvSpPr>
          <p:spPr bwMode="auto">
            <a:xfrm>
              <a:off x="804863" y="1720850"/>
              <a:ext cx="4270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a:ln>
                    <a:noFill/>
                  </a:ln>
                  <a:solidFill>
                    <a:srgbClr val="FFFFFF"/>
                  </a:solidFill>
                  <a:effectLst/>
                  <a:latin typeface="Roboto" panose="02000000000000000000" pitchFamily="2" charset="0"/>
                </a:rPr>
                <a:t>150</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pSp>
      <p:grpSp>
        <p:nvGrpSpPr>
          <p:cNvPr id="44" name="X Axis">
            <a:extLst>
              <a:ext uri="{FF2B5EF4-FFF2-40B4-BE49-F238E27FC236}">
                <a16:creationId xmlns:a16="http://schemas.microsoft.com/office/drawing/2014/main" id="{EF7D6C86-1265-4498-89E2-1EF67A5B4B9D}"/>
              </a:ext>
            </a:extLst>
          </p:cNvPr>
          <p:cNvGrpSpPr/>
          <p:nvPr/>
        </p:nvGrpSpPr>
        <p:grpSpPr>
          <a:xfrm>
            <a:off x="1006475" y="5813425"/>
            <a:ext cx="10091450" cy="230832"/>
            <a:chOff x="1006475" y="5813425"/>
            <a:chExt cx="10091450" cy="230832"/>
          </a:xfrm>
        </p:grpSpPr>
        <p:sp>
          <p:nvSpPr>
            <p:cNvPr id="34" name="Rectangle 21">
              <a:extLst>
                <a:ext uri="{FF2B5EF4-FFF2-40B4-BE49-F238E27FC236}">
                  <a16:creationId xmlns:a16="http://schemas.microsoft.com/office/drawing/2014/main" id="{4AD5CC47-BE66-4E14-BE61-F37ABE023694}"/>
                </a:ext>
              </a:extLst>
            </p:cNvPr>
            <p:cNvSpPr>
              <a:spLocks noChangeArrowheads="1"/>
            </p:cNvSpPr>
            <p:nvPr/>
          </p:nvSpPr>
          <p:spPr bwMode="auto">
            <a:xfrm>
              <a:off x="1006475"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6" name="Rectangle 22">
              <a:extLst>
                <a:ext uri="{FF2B5EF4-FFF2-40B4-BE49-F238E27FC236}">
                  <a16:creationId xmlns:a16="http://schemas.microsoft.com/office/drawing/2014/main" id="{ABFE9AC4-BEFD-4A2D-9A72-9698698D0115}"/>
                </a:ext>
              </a:extLst>
            </p:cNvPr>
            <p:cNvSpPr>
              <a:spLocks noChangeArrowheads="1"/>
            </p:cNvSpPr>
            <p:nvPr/>
          </p:nvSpPr>
          <p:spPr bwMode="auto">
            <a:xfrm>
              <a:off x="2189163"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‘08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7" name="Rectangle 23">
              <a:extLst>
                <a:ext uri="{FF2B5EF4-FFF2-40B4-BE49-F238E27FC236}">
                  <a16:creationId xmlns:a16="http://schemas.microsoft.com/office/drawing/2014/main" id="{172462C5-7EC4-4CD6-9504-8B570C894646}"/>
                </a:ext>
              </a:extLst>
            </p:cNvPr>
            <p:cNvSpPr>
              <a:spLocks noChangeArrowheads="1"/>
            </p:cNvSpPr>
            <p:nvPr/>
          </p:nvSpPr>
          <p:spPr bwMode="auto">
            <a:xfrm>
              <a:off x="3371850"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8" name="Rectangle 24">
              <a:extLst>
                <a:ext uri="{FF2B5EF4-FFF2-40B4-BE49-F238E27FC236}">
                  <a16:creationId xmlns:a16="http://schemas.microsoft.com/office/drawing/2014/main" id="{67A6B028-D66F-458E-9FE8-38FFB654D8D2}"/>
                </a:ext>
              </a:extLst>
            </p:cNvPr>
            <p:cNvSpPr>
              <a:spLocks noChangeArrowheads="1"/>
            </p:cNvSpPr>
            <p:nvPr/>
          </p:nvSpPr>
          <p:spPr bwMode="auto">
            <a:xfrm>
              <a:off x="4556125"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39" name="Rectangle 25">
              <a:extLst>
                <a:ext uri="{FF2B5EF4-FFF2-40B4-BE49-F238E27FC236}">
                  <a16:creationId xmlns:a16="http://schemas.microsoft.com/office/drawing/2014/main" id="{6329CFC6-3333-467F-A27F-449F09366461}"/>
                </a:ext>
              </a:extLst>
            </p:cNvPr>
            <p:cNvSpPr>
              <a:spLocks noChangeArrowheads="1"/>
            </p:cNvSpPr>
            <p:nvPr/>
          </p:nvSpPr>
          <p:spPr bwMode="auto">
            <a:xfrm>
              <a:off x="5738813"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‘14</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0" name="Rectangle 26">
              <a:extLst>
                <a:ext uri="{FF2B5EF4-FFF2-40B4-BE49-F238E27FC236}">
                  <a16:creationId xmlns:a16="http://schemas.microsoft.com/office/drawing/2014/main" id="{0ED33DD3-6D1B-4F91-879B-B0FE0EF6CC8F}"/>
                </a:ext>
              </a:extLst>
            </p:cNvPr>
            <p:cNvSpPr>
              <a:spLocks noChangeArrowheads="1"/>
            </p:cNvSpPr>
            <p:nvPr/>
          </p:nvSpPr>
          <p:spPr bwMode="auto">
            <a:xfrm>
              <a:off x="6923088"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‘16</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1" name="Rectangle 27">
              <a:extLst>
                <a:ext uri="{FF2B5EF4-FFF2-40B4-BE49-F238E27FC236}">
                  <a16:creationId xmlns:a16="http://schemas.microsoft.com/office/drawing/2014/main" id="{81DE18D3-8D42-4614-BEA3-FBDA5BA4B8A2}"/>
                </a:ext>
              </a:extLst>
            </p:cNvPr>
            <p:cNvSpPr>
              <a:spLocks noChangeArrowheads="1"/>
            </p:cNvSpPr>
            <p:nvPr/>
          </p:nvSpPr>
          <p:spPr bwMode="auto">
            <a:xfrm>
              <a:off x="8104188"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‘18</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2" name="Rectangle 28">
              <a:extLst>
                <a:ext uri="{FF2B5EF4-FFF2-40B4-BE49-F238E27FC236}">
                  <a16:creationId xmlns:a16="http://schemas.microsoft.com/office/drawing/2014/main" id="{0903DB81-62C9-4C5D-9BD6-029F834575EE}"/>
                </a:ext>
              </a:extLst>
            </p:cNvPr>
            <p:cNvSpPr>
              <a:spLocks noChangeArrowheads="1"/>
            </p:cNvSpPr>
            <p:nvPr/>
          </p:nvSpPr>
          <p:spPr bwMode="auto">
            <a:xfrm>
              <a:off x="9288463"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‘20</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3" name="Rectangle 29">
              <a:extLst>
                <a:ext uri="{FF2B5EF4-FFF2-40B4-BE49-F238E27FC236}">
                  <a16:creationId xmlns:a16="http://schemas.microsoft.com/office/drawing/2014/main" id="{7DBE1B11-5EE3-4E3A-84BE-551DB54D98E4}"/>
                </a:ext>
              </a:extLst>
            </p:cNvPr>
            <p:cNvSpPr>
              <a:spLocks noChangeArrowheads="1"/>
            </p:cNvSpPr>
            <p:nvPr/>
          </p:nvSpPr>
          <p:spPr bwMode="auto">
            <a:xfrm>
              <a:off x="10471150" y="5813425"/>
              <a:ext cx="6267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0" i="0" u="none" strike="noStrike" cap="none" normalizeH="0" baseline="0" dirty="0">
                  <a:ln>
                    <a:noFill/>
                  </a:ln>
                  <a:solidFill>
                    <a:srgbClr val="FFFFFF"/>
                  </a:solidFill>
                  <a:effectLst/>
                  <a:latin typeface="Roboto" panose="02000000000000000000" pitchFamily="2" charset="0"/>
                </a:rPr>
                <a:t>Dec ‘22</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grpSp>
      <p:cxnSp>
        <p:nvCxnSpPr>
          <p:cNvPr id="7" name="Arrow 1">
            <a:extLst>
              <a:ext uri="{FF2B5EF4-FFF2-40B4-BE49-F238E27FC236}">
                <a16:creationId xmlns:a16="http://schemas.microsoft.com/office/drawing/2014/main" id="{644A14C6-D454-45C6-9FBB-A8F15E81BC0A}"/>
              </a:ext>
            </a:extLst>
          </p:cNvPr>
          <p:cNvCxnSpPr>
            <a:cxnSpLocks/>
          </p:cNvCxnSpPr>
          <p:nvPr/>
        </p:nvCxnSpPr>
        <p:spPr>
          <a:xfrm>
            <a:off x="2544307" y="2067399"/>
            <a:ext cx="201111" cy="143430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Arrow 2">
            <a:extLst>
              <a:ext uri="{FF2B5EF4-FFF2-40B4-BE49-F238E27FC236}">
                <a16:creationId xmlns:a16="http://schemas.microsoft.com/office/drawing/2014/main" id="{510D2194-C6BF-4996-9A6C-6DEB35657699}"/>
              </a:ext>
            </a:extLst>
          </p:cNvPr>
          <p:cNvCxnSpPr>
            <a:cxnSpLocks/>
          </p:cNvCxnSpPr>
          <p:nvPr/>
        </p:nvCxnSpPr>
        <p:spPr>
          <a:xfrm>
            <a:off x="6096000" y="2714663"/>
            <a:ext cx="182880" cy="118872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Arrow 3">
            <a:extLst>
              <a:ext uri="{FF2B5EF4-FFF2-40B4-BE49-F238E27FC236}">
                <a16:creationId xmlns:a16="http://schemas.microsoft.com/office/drawing/2014/main" id="{D27086B5-6256-405A-A7C8-BDA1F25A1D1E}"/>
              </a:ext>
            </a:extLst>
          </p:cNvPr>
          <p:cNvCxnSpPr>
            <a:cxnSpLocks/>
          </p:cNvCxnSpPr>
          <p:nvPr/>
        </p:nvCxnSpPr>
        <p:spPr>
          <a:xfrm>
            <a:off x="8799426" y="4595641"/>
            <a:ext cx="130376" cy="8538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Arrow 3">
            <a:extLst>
              <a:ext uri="{FF2B5EF4-FFF2-40B4-BE49-F238E27FC236}">
                <a16:creationId xmlns:a16="http://schemas.microsoft.com/office/drawing/2014/main" id="{0943FF37-BA9D-4B9C-BD7D-811C0FB36D4F}"/>
              </a:ext>
            </a:extLst>
          </p:cNvPr>
          <p:cNvCxnSpPr>
            <a:cxnSpLocks/>
          </p:cNvCxnSpPr>
          <p:nvPr/>
        </p:nvCxnSpPr>
        <p:spPr>
          <a:xfrm>
            <a:off x="10721884" y="2525731"/>
            <a:ext cx="130376" cy="853821"/>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3248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2"/>
                                        </p:tgtEl>
                                        <p:attrNameLst>
                                          <p:attrName>style.visibility</p:attrName>
                                        </p:attrNameLst>
                                      </p:cBhvr>
                                      <p:to>
                                        <p:strVal val="visible"/>
                                      </p:to>
                                    </p:set>
                                    <p:animEffect transition="in" filter="wipe(left)">
                                      <p:cBhvr>
                                        <p:cTn id="13" dur="500"/>
                                        <p:tgtEl>
                                          <p:spTgt spid="7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par>
                                <p:cTn id="17" presetID="22" presetClass="entr" presetSubtype="4"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down)">
                                      <p:cBhvr>
                                        <p:cTn id="19" dur="500"/>
                                        <p:tgtEl>
                                          <p:spTgt spid="47"/>
                                        </p:tgtEl>
                                      </p:cBhvr>
                                    </p:animEffect>
                                  </p:childTnLst>
                                </p:cTn>
                              </p:par>
                              <p:par>
                                <p:cTn id="20" presetID="22" presetClass="entr" presetSubtype="8"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left)">
                                      <p:cBhvr>
                                        <p:cTn id="22" dur="500"/>
                                        <p:tgtEl>
                                          <p:spTgt spid="46"/>
                                        </p:tgtEl>
                                      </p:cBhvr>
                                    </p:animEffect>
                                  </p:childTnLst>
                                </p:cTn>
                              </p:par>
                              <p:par>
                                <p:cTn id="23" presetID="22" presetClass="entr" presetSubtype="4"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down)">
                                      <p:cBhvr>
                                        <p:cTn id="25" dur="500"/>
                                        <p:tgtEl>
                                          <p:spTgt spid="45"/>
                                        </p:tgtEl>
                                      </p:cBhvr>
                                    </p:animEffect>
                                  </p:childTnLst>
                                </p:cTn>
                              </p:par>
                              <p:par>
                                <p:cTn id="26" presetID="22" presetClass="entr" presetSubtype="8"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left)">
                                      <p:cBhvr>
                                        <p:cTn id="28" dur="500"/>
                                        <p:tgtEl>
                                          <p:spTgt spid="44"/>
                                        </p:tgtEl>
                                      </p:cBhvr>
                                    </p:animEffect>
                                  </p:childTnLst>
                                </p:cTn>
                              </p:par>
                            </p:childTnLst>
                          </p:cTn>
                        </p:par>
                        <p:par>
                          <p:cTn id="29" fill="hold">
                            <p:stCondLst>
                              <p:cond delay="500"/>
                            </p:stCondLst>
                            <p:childTnLst>
                              <p:par>
                                <p:cTn id="30" presetID="22" presetClass="entr" presetSubtype="8"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left)">
                                      <p:cBhvr>
                                        <p:cTn id="32" dur="500"/>
                                        <p:tgtEl>
                                          <p:spTgt spid="26"/>
                                        </p:tgtEl>
                                      </p:cBhvr>
                                    </p:animEffect>
                                  </p:childTnLst>
                                </p:cTn>
                              </p:par>
                            </p:childTnLst>
                          </p:cTn>
                        </p:par>
                        <p:par>
                          <p:cTn id="33" fill="hold">
                            <p:stCondLst>
                              <p:cond delay="1000"/>
                            </p:stCondLst>
                            <p:childTnLst>
                              <p:par>
                                <p:cTn id="34" presetID="10"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500"/>
                                        <p:tgtEl>
                                          <p:spTgt spid="22"/>
                                        </p:tgtEl>
                                      </p:cBhvr>
                                    </p:animEffect>
                                  </p:childTnLst>
                                </p:cTn>
                              </p:par>
                            </p:childTnLst>
                          </p:cTn>
                        </p:par>
                        <p:par>
                          <p:cTn id="46" fill="hold">
                            <p:stCondLst>
                              <p:cond delay="1000"/>
                            </p:stCondLst>
                            <p:childTnLst>
                              <p:par>
                                <p:cTn id="47" presetID="10" presetClass="entr" presetSubtype="0"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childTnLst>
                          </p:cTn>
                        </p:par>
                        <p:par>
                          <p:cTn id="50" fill="hold">
                            <p:stCondLst>
                              <p:cond delay="1500"/>
                            </p:stCondLst>
                            <p:childTnLst>
                              <p:par>
                                <p:cTn id="51" presetID="10" presetClass="entr" presetSubtype="0" fill="hold"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72" grpId="0"/>
      <p:bldP spid="11" grpId="0"/>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ession 2">
            <a:extLst>
              <a:ext uri="{FF2B5EF4-FFF2-40B4-BE49-F238E27FC236}">
                <a16:creationId xmlns:a16="http://schemas.microsoft.com/office/drawing/2014/main" id="{86EF2843-F713-41D5-94F4-476C4B9F7057}"/>
              </a:ext>
            </a:extLst>
          </p:cNvPr>
          <p:cNvSpPr>
            <a:spLocks noChangeArrowheads="1"/>
          </p:cNvSpPr>
          <p:nvPr/>
        </p:nvSpPr>
        <p:spPr bwMode="auto">
          <a:xfrm>
            <a:off x="7318957" y="1583055"/>
            <a:ext cx="260403" cy="1654148"/>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Recession 2">
            <a:extLst>
              <a:ext uri="{FF2B5EF4-FFF2-40B4-BE49-F238E27FC236}">
                <a16:creationId xmlns:a16="http://schemas.microsoft.com/office/drawing/2014/main" id="{11CE45F4-5FEE-450E-9D9F-F8AF70D669A6}"/>
              </a:ext>
            </a:extLst>
          </p:cNvPr>
          <p:cNvSpPr>
            <a:spLocks noChangeArrowheads="1"/>
          </p:cNvSpPr>
          <p:nvPr/>
        </p:nvSpPr>
        <p:spPr bwMode="auto">
          <a:xfrm>
            <a:off x="7318957" y="4191327"/>
            <a:ext cx="260403" cy="1654148"/>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ession 2">
            <a:extLst>
              <a:ext uri="{FF2B5EF4-FFF2-40B4-BE49-F238E27FC236}">
                <a16:creationId xmlns:a16="http://schemas.microsoft.com/office/drawing/2014/main" id="{7FAD944A-D560-4BAA-9D1D-51F81678AF20}"/>
              </a:ext>
            </a:extLst>
          </p:cNvPr>
          <p:cNvSpPr>
            <a:spLocks noChangeArrowheads="1"/>
          </p:cNvSpPr>
          <p:nvPr/>
        </p:nvSpPr>
        <p:spPr bwMode="auto">
          <a:xfrm>
            <a:off x="1430878" y="4191327"/>
            <a:ext cx="226255" cy="1654148"/>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Recession 2">
            <a:extLst>
              <a:ext uri="{FF2B5EF4-FFF2-40B4-BE49-F238E27FC236}">
                <a16:creationId xmlns:a16="http://schemas.microsoft.com/office/drawing/2014/main" id="{33E8E0F6-07EC-4396-A4E4-E6E0250B3AC0}"/>
              </a:ext>
            </a:extLst>
          </p:cNvPr>
          <p:cNvSpPr>
            <a:spLocks noChangeArrowheads="1"/>
          </p:cNvSpPr>
          <p:nvPr/>
        </p:nvSpPr>
        <p:spPr bwMode="auto">
          <a:xfrm>
            <a:off x="1427285" y="1583055"/>
            <a:ext cx="229848" cy="1654148"/>
          </a:xfrm>
          <a:prstGeom prst="rect">
            <a:avLst/>
          </a:prstGeom>
          <a:solidFill>
            <a:srgbClr val="B3B3B3">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21" name="Recession Reference">
            <a:extLst>
              <a:ext uri="{FF2B5EF4-FFF2-40B4-BE49-F238E27FC236}">
                <a16:creationId xmlns:a16="http://schemas.microsoft.com/office/drawing/2014/main" id="{0082E7B7-1914-4464-A6DC-7E35910457B0}"/>
              </a:ext>
            </a:extLst>
          </p:cNvPr>
          <p:cNvGrpSpPr/>
          <p:nvPr/>
        </p:nvGrpSpPr>
        <p:grpSpPr>
          <a:xfrm>
            <a:off x="6096000" y="6355080"/>
            <a:ext cx="6096000" cy="502920"/>
            <a:chOff x="6096000" y="6355080"/>
            <a:chExt cx="6096000" cy="502920"/>
          </a:xfrm>
        </p:grpSpPr>
        <p:sp>
          <p:nvSpPr>
            <p:cNvPr id="9" name="Recession Box">
              <a:extLst>
                <a:ext uri="{FF2B5EF4-FFF2-40B4-BE49-F238E27FC236}">
                  <a16:creationId xmlns:a16="http://schemas.microsoft.com/office/drawing/2014/main" id="{4B3D8E94-F9D5-4ED1-B4F4-DDCC9467F5BF}"/>
                </a:ext>
              </a:extLst>
            </p:cNvPr>
            <p:cNvSpPr/>
            <p:nvPr/>
          </p:nvSpPr>
          <p:spPr>
            <a:xfrm rot="5400000">
              <a:off x="9717204" y="6424930"/>
              <a:ext cx="246380" cy="363220"/>
            </a:xfrm>
            <a:prstGeom prst="rect">
              <a:avLst/>
            </a:prstGeom>
            <a:solidFill>
              <a:schemeClr val="bg2">
                <a:lumMod val="7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ession Label">
              <a:extLst>
                <a:ext uri="{FF2B5EF4-FFF2-40B4-BE49-F238E27FC236}">
                  <a16:creationId xmlns:a16="http://schemas.microsoft.com/office/drawing/2014/main" id="{9D64D077-95C6-479B-B193-93BCD4A13C57}"/>
                </a:ext>
              </a:extLst>
            </p:cNvPr>
            <p:cNvSpPr/>
            <p:nvPr/>
          </p:nvSpPr>
          <p:spPr>
            <a:xfrm>
              <a:off x="6096000" y="6355080"/>
              <a:ext cx="6096000"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Recession</a:t>
              </a:r>
            </a:p>
          </p:txBody>
        </p:sp>
      </p:grpSp>
      <p:sp>
        <p:nvSpPr>
          <p:cNvPr id="35" name="Source Label">
            <a:extLst>
              <a:ext uri="{FF2B5EF4-FFF2-40B4-BE49-F238E27FC236}">
                <a16:creationId xmlns:a16="http://schemas.microsoft.com/office/drawing/2014/main" id="{95E9864F-1D1C-46E0-9F36-D7B58E141862}"/>
              </a:ext>
            </a:extLst>
          </p:cNvPr>
          <p:cNvSpPr/>
          <p:nvPr/>
        </p:nvSpPr>
        <p:spPr>
          <a:xfrm>
            <a:off x="0" y="6355080"/>
            <a:ext cx="2907792" cy="502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lumMod val="75000"/>
                  </a:schemeClr>
                </a:solidFill>
              </a:rPr>
              <a:t>Source: Bloomberg</a:t>
            </a:r>
          </a:p>
        </p:txBody>
      </p:sp>
      <p:sp>
        <p:nvSpPr>
          <p:cNvPr id="3" name="Main Title">
            <a:extLst>
              <a:ext uri="{FF2B5EF4-FFF2-40B4-BE49-F238E27FC236}">
                <a16:creationId xmlns:a16="http://schemas.microsoft.com/office/drawing/2014/main" id="{B15B7A28-8554-4F5A-83AB-F0C6C7AF2327}"/>
              </a:ext>
            </a:extLst>
          </p:cNvPr>
          <p:cNvSpPr>
            <a:spLocks noGrp="1"/>
          </p:cNvSpPr>
          <p:nvPr>
            <p:ph type="title"/>
          </p:nvPr>
        </p:nvSpPr>
        <p:spPr/>
        <p:txBody>
          <a:bodyPr/>
          <a:lstStyle/>
          <a:p>
            <a:r>
              <a:rPr lang="en-US" dirty="0"/>
              <a:t>Commodities Hit a Peak</a:t>
            </a:r>
          </a:p>
        </p:txBody>
      </p:sp>
      <p:graphicFrame>
        <p:nvGraphicFramePr>
          <p:cNvPr id="5" name="Chart 4">
            <a:extLst>
              <a:ext uri="{FF2B5EF4-FFF2-40B4-BE49-F238E27FC236}">
                <a16:creationId xmlns:a16="http://schemas.microsoft.com/office/drawing/2014/main" id="{DC937BBD-A5A5-4BF1-AEF5-9BD21A65B602}"/>
              </a:ext>
            </a:extLst>
          </p:cNvPr>
          <p:cNvGraphicFramePr/>
          <p:nvPr>
            <p:extLst>
              <p:ext uri="{D42A27DB-BD31-4B8C-83A1-F6EECF244321}">
                <p14:modId xmlns:p14="http://schemas.microsoft.com/office/powerpoint/2010/main" val="966911009"/>
              </p:ext>
            </p:extLst>
          </p:nvPr>
        </p:nvGraphicFramePr>
        <p:xfrm>
          <a:off x="566517" y="1136824"/>
          <a:ext cx="5303520" cy="2393776"/>
        </p:xfrm>
        <a:graphic>
          <a:graphicData uri="http://schemas.openxmlformats.org/drawingml/2006/chart">
            <c:chart xmlns:c="http://schemas.openxmlformats.org/drawingml/2006/chart" xmlns:r="http://schemas.openxmlformats.org/officeDocument/2006/relationships" r:id="rId4"/>
          </a:graphicData>
        </a:graphic>
      </p:graphicFrame>
      <p:sp>
        <p:nvSpPr>
          <p:cNvPr id="11" name="Y-Axis Label">
            <a:extLst>
              <a:ext uri="{FF2B5EF4-FFF2-40B4-BE49-F238E27FC236}">
                <a16:creationId xmlns:a16="http://schemas.microsoft.com/office/drawing/2014/main" id="{C4C7C3BD-0B01-4548-BC67-B54BC609E619}"/>
              </a:ext>
            </a:extLst>
          </p:cNvPr>
          <p:cNvSpPr/>
          <p:nvPr/>
        </p:nvSpPr>
        <p:spPr>
          <a:xfrm rot="16200000">
            <a:off x="17182" y="2145751"/>
            <a:ext cx="921067"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 Per Ton</a:t>
            </a:r>
          </a:p>
        </p:txBody>
      </p:sp>
      <p:graphicFrame>
        <p:nvGraphicFramePr>
          <p:cNvPr id="12" name="Chart 11">
            <a:extLst>
              <a:ext uri="{FF2B5EF4-FFF2-40B4-BE49-F238E27FC236}">
                <a16:creationId xmlns:a16="http://schemas.microsoft.com/office/drawing/2014/main" id="{3C78E8BF-3193-4185-8378-6CF02DDB2819}"/>
              </a:ext>
            </a:extLst>
          </p:cNvPr>
          <p:cNvGraphicFramePr/>
          <p:nvPr>
            <p:extLst>
              <p:ext uri="{D42A27DB-BD31-4B8C-83A1-F6EECF244321}">
                <p14:modId xmlns:p14="http://schemas.microsoft.com/office/powerpoint/2010/main" val="3757792728"/>
              </p:ext>
            </p:extLst>
          </p:nvPr>
        </p:nvGraphicFramePr>
        <p:xfrm>
          <a:off x="6461759" y="1136824"/>
          <a:ext cx="5303520" cy="2393776"/>
        </p:xfrm>
        <a:graphic>
          <a:graphicData uri="http://schemas.openxmlformats.org/drawingml/2006/chart">
            <c:chart xmlns:c="http://schemas.openxmlformats.org/drawingml/2006/chart" xmlns:r="http://schemas.openxmlformats.org/officeDocument/2006/relationships" r:id="rId5"/>
          </a:graphicData>
        </a:graphic>
      </p:graphicFrame>
      <p:sp>
        <p:nvSpPr>
          <p:cNvPr id="13" name="Y-Axis Label">
            <a:extLst>
              <a:ext uri="{FF2B5EF4-FFF2-40B4-BE49-F238E27FC236}">
                <a16:creationId xmlns:a16="http://schemas.microsoft.com/office/drawing/2014/main" id="{6726E31D-63A0-42E9-9E52-182F06837C72}"/>
              </a:ext>
            </a:extLst>
          </p:cNvPr>
          <p:cNvSpPr/>
          <p:nvPr/>
        </p:nvSpPr>
        <p:spPr>
          <a:xfrm rot="16200000">
            <a:off x="5689666" y="2157813"/>
            <a:ext cx="132556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 Per Bushel</a:t>
            </a:r>
          </a:p>
        </p:txBody>
      </p:sp>
      <p:graphicFrame>
        <p:nvGraphicFramePr>
          <p:cNvPr id="15" name="Chart 14">
            <a:extLst>
              <a:ext uri="{FF2B5EF4-FFF2-40B4-BE49-F238E27FC236}">
                <a16:creationId xmlns:a16="http://schemas.microsoft.com/office/drawing/2014/main" id="{31AC8C19-9345-4F49-88C0-7CE9BA57868E}"/>
              </a:ext>
            </a:extLst>
          </p:cNvPr>
          <p:cNvGraphicFramePr/>
          <p:nvPr>
            <p:extLst>
              <p:ext uri="{D42A27DB-BD31-4B8C-83A1-F6EECF244321}">
                <p14:modId xmlns:p14="http://schemas.microsoft.com/office/powerpoint/2010/main" val="212403959"/>
              </p:ext>
            </p:extLst>
          </p:nvPr>
        </p:nvGraphicFramePr>
        <p:xfrm>
          <a:off x="587026" y="3740872"/>
          <a:ext cx="5303520" cy="2393776"/>
        </p:xfrm>
        <a:graphic>
          <a:graphicData uri="http://schemas.openxmlformats.org/drawingml/2006/chart">
            <c:chart xmlns:c="http://schemas.openxmlformats.org/drawingml/2006/chart" xmlns:r="http://schemas.openxmlformats.org/officeDocument/2006/relationships" r:id="rId6"/>
          </a:graphicData>
        </a:graphic>
      </p:graphicFrame>
      <p:sp>
        <p:nvSpPr>
          <p:cNvPr id="16" name="Y-Axis Label">
            <a:extLst>
              <a:ext uri="{FF2B5EF4-FFF2-40B4-BE49-F238E27FC236}">
                <a16:creationId xmlns:a16="http://schemas.microsoft.com/office/drawing/2014/main" id="{841DF9B7-C1EB-4EAC-B725-AB39E882200B}"/>
              </a:ext>
            </a:extLst>
          </p:cNvPr>
          <p:cNvSpPr/>
          <p:nvPr/>
        </p:nvSpPr>
        <p:spPr>
          <a:xfrm rot="16200000">
            <a:off x="-185067" y="4761861"/>
            <a:ext cx="1325563"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 per MMBtu</a:t>
            </a:r>
          </a:p>
        </p:txBody>
      </p:sp>
      <p:graphicFrame>
        <p:nvGraphicFramePr>
          <p:cNvPr id="17" name="Chart 16">
            <a:extLst>
              <a:ext uri="{FF2B5EF4-FFF2-40B4-BE49-F238E27FC236}">
                <a16:creationId xmlns:a16="http://schemas.microsoft.com/office/drawing/2014/main" id="{1F7EC366-5DF2-4887-B720-D0D7D0532A3E}"/>
              </a:ext>
            </a:extLst>
          </p:cNvPr>
          <p:cNvGraphicFramePr/>
          <p:nvPr>
            <p:extLst>
              <p:ext uri="{D42A27DB-BD31-4B8C-83A1-F6EECF244321}">
                <p14:modId xmlns:p14="http://schemas.microsoft.com/office/powerpoint/2010/main" val="1477196558"/>
              </p:ext>
            </p:extLst>
          </p:nvPr>
        </p:nvGraphicFramePr>
        <p:xfrm>
          <a:off x="6461759" y="3740873"/>
          <a:ext cx="5303520" cy="2393776"/>
        </p:xfrm>
        <a:graphic>
          <a:graphicData uri="http://schemas.openxmlformats.org/drawingml/2006/chart">
            <c:chart xmlns:c="http://schemas.openxmlformats.org/drawingml/2006/chart" xmlns:r="http://schemas.openxmlformats.org/officeDocument/2006/relationships" r:id="rId7"/>
          </a:graphicData>
        </a:graphic>
      </p:graphicFrame>
      <p:sp>
        <p:nvSpPr>
          <p:cNvPr id="18" name="Y-Axis Label">
            <a:extLst>
              <a:ext uri="{FF2B5EF4-FFF2-40B4-BE49-F238E27FC236}">
                <a16:creationId xmlns:a16="http://schemas.microsoft.com/office/drawing/2014/main" id="{58190134-F75C-4D82-B1A1-1E520B9EC20F}"/>
              </a:ext>
            </a:extLst>
          </p:cNvPr>
          <p:cNvSpPr/>
          <p:nvPr/>
        </p:nvSpPr>
        <p:spPr>
          <a:xfrm rot="16200000">
            <a:off x="5318429" y="4912668"/>
            <a:ext cx="2068039" cy="3759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 Per Thousand Board Feet</a:t>
            </a:r>
          </a:p>
        </p:txBody>
      </p:sp>
      <p:sp>
        <p:nvSpPr>
          <p:cNvPr id="20" name="Circle 1">
            <a:extLst>
              <a:ext uri="{FF2B5EF4-FFF2-40B4-BE49-F238E27FC236}">
                <a16:creationId xmlns:a16="http://schemas.microsoft.com/office/drawing/2014/main" id="{E768AF07-DEE7-4488-99A0-B90EE1C2C94F}"/>
              </a:ext>
            </a:extLst>
          </p:cNvPr>
          <p:cNvSpPr>
            <a:spLocks/>
          </p:cNvSpPr>
          <p:nvPr/>
        </p:nvSpPr>
        <p:spPr>
          <a:xfrm>
            <a:off x="4629556" y="1952255"/>
            <a:ext cx="1185271" cy="752035"/>
          </a:xfrm>
          <a:custGeom>
            <a:avLst/>
            <a:gdLst>
              <a:gd name="connsiteX0" fmla="*/ 0 w 1185271"/>
              <a:gd name="connsiteY0" fmla="*/ 376018 h 752035"/>
              <a:gd name="connsiteX1" fmla="*/ 592636 w 1185271"/>
              <a:gd name="connsiteY1" fmla="*/ 0 h 752035"/>
              <a:gd name="connsiteX2" fmla="*/ 1185272 w 1185271"/>
              <a:gd name="connsiteY2" fmla="*/ 376018 h 752035"/>
              <a:gd name="connsiteX3" fmla="*/ 592636 w 1185271"/>
              <a:gd name="connsiteY3" fmla="*/ 752036 h 752035"/>
              <a:gd name="connsiteX4" fmla="*/ 0 w 1185271"/>
              <a:gd name="connsiteY4" fmla="*/ 376018 h 752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5271" h="752035" extrusionOk="0">
                <a:moveTo>
                  <a:pt x="0" y="376018"/>
                </a:moveTo>
                <a:cubicBezTo>
                  <a:pt x="-9173" y="166648"/>
                  <a:pt x="246341" y="-2010"/>
                  <a:pt x="592636" y="0"/>
                </a:cubicBezTo>
                <a:cubicBezTo>
                  <a:pt x="910247" y="25192"/>
                  <a:pt x="1171020" y="156238"/>
                  <a:pt x="1185272" y="376018"/>
                </a:cubicBezTo>
                <a:cubicBezTo>
                  <a:pt x="1228389" y="552917"/>
                  <a:pt x="931108" y="751077"/>
                  <a:pt x="592636" y="752036"/>
                </a:cubicBezTo>
                <a:cubicBezTo>
                  <a:pt x="261200" y="726467"/>
                  <a:pt x="-15234" y="621275"/>
                  <a:pt x="0" y="376018"/>
                </a:cubicBezTo>
                <a:close/>
              </a:path>
            </a:pathLst>
          </a:custGeom>
          <a:noFill/>
          <a:ln w="34925">
            <a:solidFill>
              <a:srgbClr val="FFC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22" name="Circle 1">
            <a:extLst>
              <a:ext uri="{FF2B5EF4-FFF2-40B4-BE49-F238E27FC236}">
                <a16:creationId xmlns:a16="http://schemas.microsoft.com/office/drawing/2014/main" id="{5E149F43-D14D-4667-B8DB-7C5F94981311}"/>
              </a:ext>
            </a:extLst>
          </p:cNvPr>
          <p:cNvSpPr>
            <a:spLocks/>
          </p:cNvSpPr>
          <p:nvPr/>
        </p:nvSpPr>
        <p:spPr>
          <a:xfrm>
            <a:off x="10817155" y="1828561"/>
            <a:ext cx="779144" cy="480855"/>
          </a:xfrm>
          <a:custGeom>
            <a:avLst/>
            <a:gdLst>
              <a:gd name="connsiteX0" fmla="*/ 0 w 779144"/>
              <a:gd name="connsiteY0" fmla="*/ 240428 h 480855"/>
              <a:gd name="connsiteX1" fmla="*/ 389572 w 779144"/>
              <a:gd name="connsiteY1" fmla="*/ 0 h 480855"/>
              <a:gd name="connsiteX2" fmla="*/ 779144 w 779144"/>
              <a:gd name="connsiteY2" fmla="*/ 240428 h 480855"/>
              <a:gd name="connsiteX3" fmla="*/ 389572 w 779144"/>
              <a:gd name="connsiteY3" fmla="*/ 480856 h 480855"/>
              <a:gd name="connsiteX4" fmla="*/ 0 w 779144"/>
              <a:gd name="connsiteY4" fmla="*/ 240428 h 4808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144" h="480855" extrusionOk="0">
                <a:moveTo>
                  <a:pt x="0" y="240428"/>
                </a:moveTo>
                <a:cubicBezTo>
                  <a:pt x="-37665" y="100657"/>
                  <a:pt x="143271" y="-3297"/>
                  <a:pt x="389572" y="0"/>
                </a:cubicBezTo>
                <a:cubicBezTo>
                  <a:pt x="599975" y="12351"/>
                  <a:pt x="761354" y="92526"/>
                  <a:pt x="779144" y="240428"/>
                </a:cubicBezTo>
                <a:cubicBezTo>
                  <a:pt x="811446" y="350160"/>
                  <a:pt x="642907" y="477579"/>
                  <a:pt x="389572" y="480856"/>
                </a:cubicBezTo>
                <a:cubicBezTo>
                  <a:pt x="171054" y="460041"/>
                  <a:pt x="-3544" y="381958"/>
                  <a:pt x="0" y="240428"/>
                </a:cubicBezTo>
                <a:close/>
              </a:path>
            </a:pathLst>
          </a:custGeom>
          <a:noFill/>
          <a:ln w="34925">
            <a:solidFill>
              <a:srgbClr val="FFC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ircle 1">
            <a:extLst>
              <a:ext uri="{FF2B5EF4-FFF2-40B4-BE49-F238E27FC236}">
                <a16:creationId xmlns:a16="http://schemas.microsoft.com/office/drawing/2014/main" id="{5C79A0D8-6E9C-4F21-8174-C43457519956}"/>
              </a:ext>
            </a:extLst>
          </p:cNvPr>
          <p:cNvSpPr>
            <a:spLocks/>
          </p:cNvSpPr>
          <p:nvPr/>
        </p:nvSpPr>
        <p:spPr>
          <a:xfrm rot="2112396">
            <a:off x="4519417" y="4298350"/>
            <a:ext cx="1516522" cy="801193"/>
          </a:xfrm>
          <a:custGeom>
            <a:avLst/>
            <a:gdLst>
              <a:gd name="connsiteX0" fmla="*/ 0 w 1516522"/>
              <a:gd name="connsiteY0" fmla="*/ 400597 h 801193"/>
              <a:gd name="connsiteX1" fmla="*/ 758261 w 1516522"/>
              <a:gd name="connsiteY1" fmla="*/ 0 h 801193"/>
              <a:gd name="connsiteX2" fmla="*/ 1516522 w 1516522"/>
              <a:gd name="connsiteY2" fmla="*/ 400597 h 801193"/>
              <a:gd name="connsiteX3" fmla="*/ 758261 w 1516522"/>
              <a:gd name="connsiteY3" fmla="*/ 801194 h 801193"/>
              <a:gd name="connsiteX4" fmla="*/ 0 w 1516522"/>
              <a:gd name="connsiteY4" fmla="*/ 400597 h 801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522" h="801193" extrusionOk="0">
                <a:moveTo>
                  <a:pt x="0" y="400597"/>
                </a:moveTo>
                <a:cubicBezTo>
                  <a:pt x="-34630" y="172930"/>
                  <a:pt x="317139" y="-2365"/>
                  <a:pt x="758261" y="0"/>
                </a:cubicBezTo>
                <a:cubicBezTo>
                  <a:pt x="1171541" y="14284"/>
                  <a:pt x="1507583" y="171757"/>
                  <a:pt x="1516522" y="400597"/>
                </a:cubicBezTo>
                <a:cubicBezTo>
                  <a:pt x="1552732" y="596000"/>
                  <a:pt x="1241224" y="795684"/>
                  <a:pt x="758261" y="801194"/>
                </a:cubicBezTo>
                <a:cubicBezTo>
                  <a:pt x="338934" y="797784"/>
                  <a:pt x="-11180" y="649426"/>
                  <a:pt x="0" y="400597"/>
                </a:cubicBezTo>
                <a:close/>
              </a:path>
            </a:pathLst>
          </a:custGeom>
          <a:noFill/>
          <a:ln w="34925">
            <a:solidFill>
              <a:srgbClr val="FFC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ircle 1">
            <a:extLst>
              <a:ext uri="{FF2B5EF4-FFF2-40B4-BE49-F238E27FC236}">
                <a16:creationId xmlns:a16="http://schemas.microsoft.com/office/drawing/2014/main" id="{3A2456B9-1249-4C0F-B71C-853CBD172D38}"/>
              </a:ext>
            </a:extLst>
          </p:cNvPr>
          <p:cNvSpPr>
            <a:spLocks/>
          </p:cNvSpPr>
          <p:nvPr/>
        </p:nvSpPr>
        <p:spPr>
          <a:xfrm rot="1551407">
            <a:off x="10209247" y="5206785"/>
            <a:ext cx="1516522" cy="529303"/>
          </a:xfrm>
          <a:custGeom>
            <a:avLst/>
            <a:gdLst>
              <a:gd name="connsiteX0" fmla="*/ 0 w 1516522"/>
              <a:gd name="connsiteY0" fmla="*/ 264652 h 529303"/>
              <a:gd name="connsiteX1" fmla="*/ 758261 w 1516522"/>
              <a:gd name="connsiteY1" fmla="*/ 0 h 529303"/>
              <a:gd name="connsiteX2" fmla="*/ 1516522 w 1516522"/>
              <a:gd name="connsiteY2" fmla="*/ 264652 h 529303"/>
              <a:gd name="connsiteX3" fmla="*/ 758261 w 1516522"/>
              <a:gd name="connsiteY3" fmla="*/ 529304 h 529303"/>
              <a:gd name="connsiteX4" fmla="*/ 0 w 1516522"/>
              <a:gd name="connsiteY4" fmla="*/ 264652 h 5293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6522" h="529303" extrusionOk="0">
                <a:moveTo>
                  <a:pt x="0" y="264652"/>
                </a:moveTo>
                <a:cubicBezTo>
                  <a:pt x="-52733" y="108708"/>
                  <a:pt x="322387" y="-1810"/>
                  <a:pt x="758261" y="0"/>
                </a:cubicBezTo>
                <a:cubicBezTo>
                  <a:pt x="1171827" y="13542"/>
                  <a:pt x="1510409" y="113295"/>
                  <a:pt x="1516522" y="264652"/>
                </a:cubicBezTo>
                <a:cubicBezTo>
                  <a:pt x="1559411" y="380207"/>
                  <a:pt x="1228343" y="524900"/>
                  <a:pt x="758261" y="529304"/>
                </a:cubicBezTo>
                <a:cubicBezTo>
                  <a:pt x="339098" y="526907"/>
                  <a:pt x="-10883" y="437668"/>
                  <a:pt x="0" y="264652"/>
                </a:cubicBezTo>
                <a:close/>
              </a:path>
            </a:pathLst>
          </a:custGeom>
          <a:noFill/>
          <a:ln w="34925">
            <a:solidFill>
              <a:srgbClr val="FFC000"/>
            </a:solidFill>
            <a:extLst>
              <a:ext uri="{C807C97D-BFC1-408E-A445-0C87EB9F89A2}">
                <ask:lineSketchStyleProps xmlns:ask="http://schemas.microsoft.com/office/drawing/2018/sketchyshapes" sd="2112297733">
                  <a:prstGeom prst="flowChartConnector">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9" name="8105">
            <a:extLst>
              <a:ext uri="{FF2B5EF4-FFF2-40B4-BE49-F238E27FC236}">
                <a16:creationId xmlns:a16="http://schemas.microsoft.com/office/drawing/2014/main" id="{0810919D-BC7B-47C7-A646-8CA6DC185D2F}"/>
              </a:ext>
            </a:extLst>
          </p:cNvPr>
          <p:cNvGraphicFramePr>
            <a:graphicFrameLocks noGrp="1"/>
          </p:cNvGraphicFramePr>
          <p:nvPr>
            <p:custDataLst>
              <p:tags r:id="rId1"/>
            </p:custDataLst>
            <p:extLst>
              <p:ext uri="{D42A27DB-BD31-4B8C-83A1-F6EECF244321}">
                <p14:modId xmlns:p14="http://schemas.microsoft.com/office/powerpoint/2010/main" val="54018903"/>
              </p:ext>
            </p:extLst>
          </p:nvPr>
        </p:nvGraphicFramePr>
        <p:xfrm>
          <a:off x="5629655" y="1689899"/>
          <a:ext cx="557784" cy="320040"/>
        </p:xfrm>
        <a:graphic>
          <a:graphicData uri="http://schemas.openxmlformats.org/drawingml/2006/table">
            <a:tbl>
              <a:tblPr firstRow="1" bandRow="1"/>
              <a:tblGrid>
                <a:gridCol w="557784">
                  <a:extLst>
                    <a:ext uri="{9D8B030D-6E8A-4147-A177-3AD203B41FA5}">
                      <a16:colId xmlns:a16="http://schemas.microsoft.com/office/drawing/2014/main" val="3227220312"/>
                    </a:ext>
                  </a:extLst>
                </a:gridCol>
              </a:tblGrid>
              <a:tr h="274320">
                <a:tc>
                  <a:txBody>
                    <a:bodyPr/>
                    <a:lstStyle/>
                    <a:p>
                      <a:pPr algn="ctr"/>
                      <a:r>
                        <a:rPr lang="en-US" sz="1500" dirty="0">
                          <a:solidFill>
                            <a:schemeClr val="bg1"/>
                          </a:solidFill>
                        </a:rPr>
                        <a:t>8,961</a:t>
                      </a:r>
                    </a:p>
                  </a:txBody>
                  <a:tcPr marL="45720" marR="45720" anchor="ctr">
                    <a:lnL w="12700" cap="flat" cmpd="sng" algn="ctr">
                      <a:solidFill>
                        <a:schemeClr val="accent5"/>
                      </a:solidFill>
                      <a:prstDash val="solid"/>
                      <a:round/>
                      <a:headEnd type="none" w="med" len="med"/>
                      <a:tailEnd type="none" w="med" len="med"/>
                    </a:lnL>
                    <a:lnR w="12700" cap="flat" cmpd="sng" algn="ctr">
                      <a:solidFill>
                        <a:schemeClr val="accent5"/>
                      </a:solidFill>
                      <a:prstDash val="solid"/>
                      <a:round/>
                      <a:headEnd type="none" w="med" len="med"/>
                      <a:tailEnd type="none" w="med" len="med"/>
                    </a:lnR>
                    <a:lnT w="12700" cap="flat" cmpd="sng" algn="ctr">
                      <a:solidFill>
                        <a:schemeClr val="accent5"/>
                      </a:solidFill>
                      <a:prstDash val="solid"/>
                      <a:round/>
                      <a:headEnd type="none" w="med" len="med"/>
                      <a:tailEnd type="none" w="med" len="med"/>
                    </a:lnT>
                    <a:lnB w="12700" cap="flat" cmpd="sng" algn="ctr">
                      <a:solidFill>
                        <a:schemeClr val="accent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13001"/>
                  </a:ext>
                </a:extLst>
              </a:tr>
            </a:tbl>
          </a:graphicData>
        </a:graphic>
      </p:graphicFrame>
      <p:graphicFrame>
        <p:nvGraphicFramePr>
          <p:cNvPr id="30" name="678">
            <a:extLst>
              <a:ext uri="{FF2B5EF4-FFF2-40B4-BE49-F238E27FC236}">
                <a16:creationId xmlns:a16="http://schemas.microsoft.com/office/drawing/2014/main" id="{D106503B-32FA-43B2-A810-9482ECB0EF55}"/>
              </a:ext>
            </a:extLst>
          </p:cNvPr>
          <p:cNvGraphicFramePr>
            <a:graphicFrameLocks noGrp="1"/>
          </p:cNvGraphicFramePr>
          <p:nvPr>
            <p:extLst>
              <p:ext uri="{D42A27DB-BD31-4B8C-83A1-F6EECF244321}">
                <p14:modId xmlns:p14="http://schemas.microsoft.com/office/powerpoint/2010/main" val="2816230594"/>
              </p:ext>
            </p:extLst>
          </p:nvPr>
        </p:nvGraphicFramePr>
        <p:xfrm>
          <a:off x="11577775" y="2110863"/>
          <a:ext cx="411480" cy="320040"/>
        </p:xfrm>
        <a:graphic>
          <a:graphicData uri="http://schemas.openxmlformats.org/drawingml/2006/table">
            <a:tbl>
              <a:tblPr firstRow="1" bandRow="1"/>
              <a:tblGrid>
                <a:gridCol w="411480">
                  <a:extLst>
                    <a:ext uri="{9D8B030D-6E8A-4147-A177-3AD203B41FA5}">
                      <a16:colId xmlns:a16="http://schemas.microsoft.com/office/drawing/2014/main" val="3227220312"/>
                    </a:ext>
                  </a:extLst>
                </a:gridCol>
              </a:tblGrid>
              <a:tr h="274320">
                <a:tc>
                  <a:txBody>
                    <a:bodyPr/>
                    <a:lstStyle/>
                    <a:p>
                      <a:pPr algn="ctr"/>
                      <a:r>
                        <a:rPr lang="en-US" sz="1500" dirty="0">
                          <a:solidFill>
                            <a:schemeClr val="bg1"/>
                          </a:solidFill>
                        </a:rPr>
                        <a:t>629</a:t>
                      </a:r>
                    </a:p>
                  </a:txBody>
                  <a:tcPr marL="45720" marR="4572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47713001"/>
                  </a:ext>
                </a:extLst>
              </a:tr>
            </a:tbl>
          </a:graphicData>
        </a:graphic>
      </p:graphicFrame>
      <p:graphicFrame>
        <p:nvGraphicFramePr>
          <p:cNvPr id="32" name="4.48">
            <a:extLst>
              <a:ext uri="{FF2B5EF4-FFF2-40B4-BE49-F238E27FC236}">
                <a16:creationId xmlns:a16="http://schemas.microsoft.com/office/drawing/2014/main" id="{03B6E7EE-C8EF-4152-ADAB-2FD305EB5C13}"/>
              </a:ext>
            </a:extLst>
          </p:cNvPr>
          <p:cNvGraphicFramePr>
            <a:graphicFrameLocks noGrp="1"/>
          </p:cNvGraphicFramePr>
          <p:nvPr>
            <p:extLst>
              <p:ext uri="{D42A27DB-BD31-4B8C-83A1-F6EECF244321}">
                <p14:modId xmlns:p14="http://schemas.microsoft.com/office/powerpoint/2010/main" val="2537883231"/>
              </p:ext>
            </p:extLst>
          </p:nvPr>
        </p:nvGraphicFramePr>
        <p:xfrm>
          <a:off x="5631589" y="5303403"/>
          <a:ext cx="476896" cy="320040"/>
        </p:xfrm>
        <a:graphic>
          <a:graphicData uri="http://schemas.openxmlformats.org/drawingml/2006/table">
            <a:tbl>
              <a:tblPr firstRow="1" bandRow="1"/>
              <a:tblGrid>
                <a:gridCol w="476896">
                  <a:extLst>
                    <a:ext uri="{9D8B030D-6E8A-4147-A177-3AD203B41FA5}">
                      <a16:colId xmlns:a16="http://schemas.microsoft.com/office/drawing/2014/main" val="3227220312"/>
                    </a:ext>
                  </a:extLst>
                </a:gridCol>
              </a:tblGrid>
              <a:tr h="0">
                <a:tc>
                  <a:txBody>
                    <a:bodyPr/>
                    <a:lstStyle/>
                    <a:p>
                      <a:pPr algn="ctr"/>
                      <a:r>
                        <a:rPr lang="en-US" sz="1500" dirty="0">
                          <a:solidFill>
                            <a:schemeClr val="bg1"/>
                          </a:solidFill>
                        </a:rPr>
                        <a:t>2.75</a:t>
                      </a:r>
                    </a:p>
                  </a:txBody>
                  <a:tcPr marL="45720" marR="45720"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605991"/>
                  </a:ext>
                </a:extLst>
              </a:tr>
            </a:tbl>
          </a:graphicData>
        </a:graphic>
      </p:graphicFrame>
      <p:graphicFrame>
        <p:nvGraphicFramePr>
          <p:cNvPr id="31" name="374">
            <a:extLst>
              <a:ext uri="{FF2B5EF4-FFF2-40B4-BE49-F238E27FC236}">
                <a16:creationId xmlns:a16="http://schemas.microsoft.com/office/drawing/2014/main" id="{95540D4A-B07C-4682-9AF8-D289ED3FA15D}"/>
              </a:ext>
            </a:extLst>
          </p:cNvPr>
          <p:cNvGraphicFramePr>
            <a:graphicFrameLocks noGrp="1"/>
          </p:cNvGraphicFramePr>
          <p:nvPr>
            <p:extLst>
              <p:ext uri="{D42A27DB-BD31-4B8C-83A1-F6EECF244321}">
                <p14:modId xmlns:p14="http://schemas.microsoft.com/office/powerpoint/2010/main" val="372328383"/>
              </p:ext>
            </p:extLst>
          </p:nvPr>
        </p:nvGraphicFramePr>
        <p:xfrm>
          <a:off x="11596299" y="5452583"/>
          <a:ext cx="452562" cy="320040"/>
        </p:xfrm>
        <a:graphic>
          <a:graphicData uri="http://schemas.openxmlformats.org/drawingml/2006/table">
            <a:tbl>
              <a:tblPr firstRow="1" bandRow="1"/>
              <a:tblGrid>
                <a:gridCol w="452562">
                  <a:extLst>
                    <a:ext uri="{9D8B030D-6E8A-4147-A177-3AD203B41FA5}">
                      <a16:colId xmlns:a16="http://schemas.microsoft.com/office/drawing/2014/main" val="3227220312"/>
                    </a:ext>
                  </a:extLst>
                </a:gridCol>
              </a:tblGrid>
              <a:tr h="0">
                <a:tc>
                  <a:txBody>
                    <a:bodyPr/>
                    <a:lstStyle/>
                    <a:p>
                      <a:pPr algn="ctr"/>
                      <a:r>
                        <a:rPr lang="en-US" sz="1500" dirty="0">
                          <a:solidFill>
                            <a:schemeClr val="bg1"/>
                          </a:solidFill>
                        </a:rPr>
                        <a:t>403</a:t>
                      </a:r>
                    </a:p>
                  </a:txBody>
                  <a:tcPr marL="45720" marR="45720" anchor="ctr">
                    <a:lnL w="12700" cap="flat" cmpd="sng" algn="ctr">
                      <a:solidFill>
                        <a:srgbClr val="5F96FF"/>
                      </a:solidFill>
                      <a:prstDash val="solid"/>
                      <a:round/>
                      <a:headEnd type="none" w="med" len="med"/>
                      <a:tailEnd type="none" w="med" len="med"/>
                    </a:lnL>
                    <a:lnR w="12700" cap="flat" cmpd="sng" algn="ctr">
                      <a:solidFill>
                        <a:srgbClr val="5F96FF"/>
                      </a:solidFill>
                      <a:prstDash val="solid"/>
                      <a:round/>
                      <a:headEnd type="none" w="med" len="med"/>
                      <a:tailEnd type="none" w="med" len="med"/>
                    </a:lnR>
                    <a:lnT w="12700" cap="flat" cmpd="sng" algn="ctr">
                      <a:solidFill>
                        <a:srgbClr val="5F96FF"/>
                      </a:solidFill>
                      <a:prstDash val="solid"/>
                      <a:round/>
                      <a:headEnd type="none" w="med" len="med"/>
                      <a:tailEnd type="none" w="med" len="med"/>
                    </a:lnT>
                    <a:lnB w="12700" cap="flat" cmpd="sng" algn="ctr">
                      <a:solidFill>
                        <a:srgbClr val="5F96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08605991"/>
                  </a:ext>
                </a:extLst>
              </a:tr>
            </a:tbl>
          </a:graphicData>
        </a:graphic>
      </p:graphicFrame>
    </p:spTree>
    <p:extLst>
      <p:ext uri="{BB962C8B-B14F-4D97-AF65-F5344CB8AC3E}">
        <p14:creationId xmlns:p14="http://schemas.microsoft.com/office/powerpoint/2010/main" val="178837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230"/>
                                        <p:tgtEl>
                                          <p:spTgt spid="35"/>
                                        </p:tgtEl>
                                      </p:cBhvr>
                                    </p:animEffect>
                                  </p:childTnLst>
                                </p:cTn>
                              </p:par>
                              <p:par>
                                <p:cTn id="17" presetID="10"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230"/>
                                        <p:tgtEl>
                                          <p:spTgt spid="21"/>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10"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500"/>
                                        <p:tgtEl>
                                          <p:spTgt spid="3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500"/>
                                        <p:tgtEl>
                                          <p:spTgt spid="16"/>
                                        </p:tgtEl>
                                      </p:cBhvr>
                                    </p:animEffect>
                                  </p:childTnLst>
                                </p:cTn>
                              </p:par>
                              <p:par>
                                <p:cTn id="43" presetID="22" presetClass="entr" presetSubtype="4"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par>
                                <p:cTn id="46" presetID="10" presetClass="entr" presetSubtype="0" fill="hold" nodeType="withEffect">
                                  <p:stCondLst>
                                    <p:cond delay="0"/>
                                  </p:stCondLst>
                                  <p:childTnLst>
                                    <p:set>
                                      <p:cBhvr>
                                        <p:cTn id="47" dur="1" fill="hold">
                                          <p:stCondLst>
                                            <p:cond delay="0"/>
                                          </p:stCondLst>
                                        </p:cTn>
                                        <p:tgtEl>
                                          <p:spTgt spid="32"/>
                                        </p:tgtEl>
                                        <p:attrNameLst>
                                          <p:attrName>style.visibility</p:attrName>
                                        </p:attrNameLst>
                                      </p:cBhvr>
                                      <p:to>
                                        <p:strVal val="visible"/>
                                      </p:to>
                                    </p:set>
                                    <p:animEffect transition="in" filter="fade">
                                      <p:cBhvr>
                                        <p:cTn id="48" dur="500"/>
                                        <p:tgtEl>
                                          <p:spTgt spid="32"/>
                                        </p:tgtEl>
                                      </p:cBhvr>
                                    </p:animEffect>
                                  </p:childTnLst>
                                </p:cTn>
                              </p:par>
                            </p:childTnLst>
                          </p:cTn>
                        </p:par>
                        <p:par>
                          <p:cTn id="49" fill="hold">
                            <p:stCondLst>
                              <p:cond delay="1500"/>
                            </p:stCondLst>
                            <p:childTnLst>
                              <p:par>
                                <p:cTn id="50" presetID="22" presetClass="entr" presetSubtype="8"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down)">
                                      <p:cBhvr>
                                        <p:cTn id="58" dur="500"/>
                                        <p:tgtEl>
                                          <p:spTgt spid="27"/>
                                        </p:tgtEl>
                                      </p:cBhvr>
                                    </p:animEffect>
                                  </p:childTnLst>
                                </p:cTn>
                              </p:par>
                              <p:par>
                                <p:cTn id="59" presetID="10" presetClass="entr" presetSubtype="0"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childTnLst>
                          </p:cTn>
                        </p:par>
                        <p:par>
                          <p:cTn id="62" fill="hold">
                            <p:stCondLst>
                              <p:cond delay="2000"/>
                            </p:stCondLst>
                            <p:childTnLst>
                              <p:par>
                                <p:cTn id="63" presetID="21" presetClass="entr" presetSubtype="1" fill="hold" grpId="0" nodeType="afterEffect">
                                  <p:stCondLst>
                                    <p:cond delay="0"/>
                                  </p:stCondLst>
                                  <p:childTnLst>
                                    <p:set>
                                      <p:cBhvr>
                                        <p:cTn id="64" dur="1" fill="hold">
                                          <p:stCondLst>
                                            <p:cond delay="0"/>
                                          </p:stCondLst>
                                        </p:cTn>
                                        <p:tgtEl>
                                          <p:spTgt spid="20"/>
                                        </p:tgtEl>
                                        <p:attrNameLst>
                                          <p:attrName>style.visibility</p:attrName>
                                        </p:attrNameLst>
                                      </p:cBhvr>
                                      <p:to>
                                        <p:strVal val="visible"/>
                                      </p:to>
                                    </p:set>
                                    <p:animEffect transition="in" filter="wheel(1)">
                                      <p:cBhvr>
                                        <p:cTn id="65" dur="400"/>
                                        <p:tgtEl>
                                          <p:spTgt spid="20"/>
                                        </p:tgtEl>
                                      </p:cBhvr>
                                    </p:animEffect>
                                  </p:childTnLst>
                                </p:cTn>
                              </p:par>
                            </p:childTnLst>
                          </p:cTn>
                        </p:par>
                        <p:par>
                          <p:cTn id="66" fill="hold">
                            <p:stCondLst>
                              <p:cond delay="2400"/>
                            </p:stCondLst>
                            <p:childTnLst>
                              <p:par>
                                <p:cTn id="67" presetID="21" presetClass="entr" presetSubtype="1"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wheel(1)">
                                      <p:cBhvr>
                                        <p:cTn id="69" dur="400"/>
                                        <p:tgtEl>
                                          <p:spTgt spid="22"/>
                                        </p:tgtEl>
                                      </p:cBhvr>
                                    </p:animEffect>
                                  </p:childTnLst>
                                </p:cTn>
                              </p:par>
                            </p:childTnLst>
                          </p:cTn>
                        </p:par>
                        <p:par>
                          <p:cTn id="70" fill="hold">
                            <p:stCondLst>
                              <p:cond delay="2800"/>
                            </p:stCondLst>
                            <p:childTnLst>
                              <p:par>
                                <p:cTn id="71" presetID="21" presetClass="entr" presetSubtype="1"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wheel(1)">
                                      <p:cBhvr>
                                        <p:cTn id="73" dur="400"/>
                                        <p:tgtEl>
                                          <p:spTgt spid="23"/>
                                        </p:tgtEl>
                                      </p:cBhvr>
                                    </p:animEffect>
                                  </p:childTnLst>
                                </p:cTn>
                              </p:par>
                            </p:childTnLst>
                          </p:cTn>
                        </p:par>
                        <p:par>
                          <p:cTn id="74" fill="hold">
                            <p:stCondLst>
                              <p:cond delay="3200"/>
                            </p:stCondLst>
                            <p:childTnLst>
                              <p:par>
                                <p:cTn id="75" presetID="21" presetClass="entr" presetSubtype="1"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wheel(1)">
                                      <p:cBhvr>
                                        <p:cTn id="77" dur="4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5" grpId="0" animBg="1"/>
      <p:bldP spid="35" grpId="0"/>
      <p:bldGraphic spid="5" grpId="0">
        <p:bldAsOne/>
      </p:bldGraphic>
      <p:bldP spid="11" grpId="0"/>
      <p:bldGraphic spid="12" grpId="0">
        <p:bldAsOne/>
      </p:bldGraphic>
      <p:bldP spid="13" grpId="0"/>
      <p:bldGraphic spid="15" grpId="0">
        <p:bldAsOne/>
      </p:bldGraphic>
      <p:bldP spid="16" grpId="0"/>
      <p:bldGraphic spid="17" grpId="0">
        <p:bldAsOne/>
      </p:bldGraphic>
      <p:bldP spid="18" grpId="0"/>
      <p:bldP spid="20" grpId="0" animBg="1"/>
      <p:bldP spid="22" grpId="0" animBg="1"/>
      <p:bldP spid="23" grpId="0" animBg="1"/>
      <p:bldP spid="2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FSPANMODE" val="span"/>
</p:tagLst>
</file>

<file path=ppt/theme/theme1.xml><?xml version="1.0" encoding="utf-8"?>
<a:theme xmlns:a="http://schemas.openxmlformats.org/drawingml/2006/main" name="RS22">
  <a:themeElements>
    <a:clrScheme name="TEST-Custom 1">
      <a:dk1>
        <a:srgbClr val="003C6E"/>
      </a:dk1>
      <a:lt1>
        <a:srgbClr val="FFFFFF"/>
      </a:lt1>
      <a:dk2>
        <a:srgbClr val="262626"/>
      </a:dk2>
      <a:lt2>
        <a:srgbClr val="EEEEEE"/>
      </a:lt2>
      <a:accent1>
        <a:srgbClr val="004682"/>
      </a:accent1>
      <a:accent2>
        <a:srgbClr val="005AA5"/>
      </a:accent2>
      <a:accent3>
        <a:srgbClr val="006EBE"/>
      </a:accent3>
      <a:accent4>
        <a:srgbClr val="0096DC"/>
      </a:accent4>
      <a:accent5>
        <a:srgbClr val="0AB4FA"/>
      </a:accent5>
      <a:accent6>
        <a:srgbClr val="82DCFF"/>
      </a:accent6>
      <a:hlink>
        <a:srgbClr val="0072AD"/>
      </a:hlink>
      <a:folHlink>
        <a:srgbClr val="00AEEF"/>
      </a:folHlink>
    </a:clrScheme>
    <a:fontScheme name="Roboto-Roboto">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S22" id="{5EB8C2A2-8B43-4C7D-B4CD-87F61CE18FFF}" vid="{D740294C-5D4A-4AFE-A987-75281943118B}"/>
    </a:ext>
  </a:extLst>
</a:theme>
</file>

<file path=ppt/theme/theme2.xml><?xml version="1.0" encoding="utf-8"?>
<a:theme xmlns:a="http://schemas.openxmlformats.org/drawingml/2006/main" name="Covers">
  <a:themeElements>
    <a:clrScheme name="Horton">
      <a:dk1>
        <a:srgbClr val="000000"/>
      </a:dk1>
      <a:lt1>
        <a:srgbClr val="FFFFFF"/>
      </a:lt1>
      <a:dk2>
        <a:srgbClr val="DFEEF6"/>
      </a:dk2>
      <a:lt2>
        <a:srgbClr val="0F3C59"/>
      </a:lt2>
      <a:accent1>
        <a:srgbClr val="50CAF0"/>
      </a:accent1>
      <a:accent2>
        <a:srgbClr val="ECE74F"/>
      </a:accent2>
      <a:accent3>
        <a:srgbClr val="D92A1A"/>
      </a:accent3>
      <a:accent4>
        <a:srgbClr val="6756C3"/>
      </a:accent4>
      <a:accent5>
        <a:srgbClr val="EA6B49"/>
      </a:accent5>
      <a:accent6>
        <a:srgbClr val="DFEEF6"/>
      </a:accent6>
      <a:hlink>
        <a:srgbClr val="D92A1A"/>
      </a:hlink>
      <a:folHlink>
        <a:srgbClr val="50CA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5400" cap="flat">
          <a:solidFill>
            <a:schemeClr val="accent4">
              <a:hueOff val="-12163975"/>
              <a:satOff val="-74193"/>
              <a:lumOff val="-57450"/>
            </a:schemeClr>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ctr"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chemeClr val="accent3">
                <a:hueOff val="-11600001"/>
                <a:satOff val="-72765"/>
                <a:lumOff val="46078"/>
              </a:schemeClr>
            </a:solidFill>
            <a:effectLst/>
            <a:uFillTx/>
            <a:latin typeface="+mj-lt"/>
            <a:ea typeface="+mj-ea"/>
            <a:cs typeface="+mj-cs"/>
            <a:sym typeface="Space Grotesk Ligh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1DE7D8"/>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ctr" defTabSz="1828433" rtl="0" fontAlgn="auto" latinLnBrk="0" hangingPunct="0">
          <a:lnSpc>
            <a:spcPct val="100000"/>
          </a:lnSpc>
          <a:spcBef>
            <a:spcPts val="0"/>
          </a:spcBef>
          <a:spcAft>
            <a:spcPts val="0"/>
          </a:spcAft>
          <a:buClrTx/>
          <a:buSzTx/>
          <a:buFontTx/>
          <a:buNone/>
          <a:tabLst/>
          <a:defRPr kumimoji="0" sz="6000" b="0" i="0" u="none" strike="noStrike" cap="none" spc="0" normalizeH="0" baseline="0">
            <a:ln>
              <a:noFill/>
            </a:ln>
            <a:solidFill>
              <a:schemeClr val="accent4">
                <a:hueOff val="-12163975"/>
                <a:satOff val="-74193"/>
                <a:lumOff val="-57450"/>
              </a:schemeClr>
            </a:solidFill>
            <a:effectLst/>
            <a:uFillTx/>
            <a:latin typeface="+mj-lt"/>
            <a:ea typeface="+mj-ea"/>
            <a:cs typeface="+mj-cs"/>
            <a:sym typeface="Space Grotesk Ligh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HortonGroup_PowerPointTemplate_Design+Template" id="{8EF11307-255F-814C-A351-AFD3F71F04AA}" vid="{C4ACF342-E2E6-FB48-9613-15FCEED659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RS22</Template>
  <TotalTime>6757</TotalTime>
  <Words>2932</Words>
  <Application>Microsoft Office PowerPoint</Application>
  <PresentationFormat>Widescreen</PresentationFormat>
  <Paragraphs>845</Paragraphs>
  <Slides>38</Slides>
  <Notes>25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Matter II XH</vt:lpstr>
      <vt:lpstr>Roboto Black</vt:lpstr>
      <vt:lpstr>Roboto Medium</vt:lpstr>
      <vt:lpstr>Roboto</vt:lpstr>
      <vt:lpstr>Arial</vt:lpstr>
      <vt:lpstr>Matter II Light XH</vt:lpstr>
      <vt:lpstr>Roboto Light</vt:lpstr>
      <vt:lpstr>Space Grotesk Light Bold</vt:lpstr>
      <vt:lpstr>RS22</vt:lpstr>
      <vt:lpstr>Covers</vt:lpstr>
      <vt:lpstr>PowerPoint Presentation</vt:lpstr>
      <vt:lpstr>PowerPoint Presentation</vt:lpstr>
      <vt:lpstr>China Reopening</vt:lpstr>
      <vt:lpstr>Ongoing Conflicts Around the World</vt:lpstr>
      <vt:lpstr>Inflation</vt:lpstr>
      <vt:lpstr>Inflation</vt:lpstr>
      <vt:lpstr>PowerPoint Presentation</vt:lpstr>
      <vt:lpstr>Energy Cycle – Historically Boom/Bust</vt:lpstr>
      <vt:lpstr>Commodities Hit a Peak</vt:lpstr>
      <vt:lpstr>U.S. Used Car Prices</vt:lpstr>
      <vt:lpstr>Housing Cycle</vt:lpstr>
      <vt:lpstr>Consumer Inflation Expectations</vt:lpstr>
      <vt:lpstr>PowerPoint Presentation</vt:lpstr>
      <vt:lpstr>Fed Moves: Then vs Now</vt:lpstr>
      <vt:lpstr>Fed Moves: Then vs Now</vt:lpstr>
      <vt:lpstr>Fastest Tightening Pace Since 1980s</vt:lpstr>
      <vt:lpstr>Federal Reserve – Interest Rate Phases</vt:lpstr>
      <vt:lpstr>Monetary Policy Operates with Long Lags</vt:lpstr>
      <vt:lpstr>PowerPoint Presentation</vt:lpstr>
      <vt:lpstr>Recession: Leading Economic Index</vt:lpstr>
      <vt:lpstr>Treasury Curve Slope</vt:lpstr>
      <vt:lpstr>Consumer Confidence</vt:lpstr>
      <vt:lpstr>Manufacturing</vt:lpstr>
      <vt:lpstr>Labor Market – Mixed Signals</vt:lpstr>
      <vt:lpstr>PowerPoint Presentation</vt:lpstr>
      <vt:lpstr>Stocks Lead the Economy</vt:lpstr>
      <vt:lpstr>2022-23 vs 1981-82</vt:lpstr>
      <vt:lpstr>Equal Weighted P/E Already Under 15x</vt:lpstr>
      <vt:lpstr>Stocks Do Well After Going into a Recession</vt:lpstr>
      <vt:lpstr>Financial Markets: Fixed Income</vt:lpstr>
      <vt:lpstr>Financial Markets: Fixed Income</vt:lpstr>
      <vt:lpstr>PowerPoint Presentation</vt:lpstr>
      <vt:lpstr>2023 Forecast</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Tadlock, Cathy</dc:creator>
  <cp:lastModifiedBy>Torres, Abygail</cp:lastModifiedBy>
  <cp:revision>555</cp:revision>
  <cp:lastPrinted>2023-01-06T19:15:53Z</cp:lastPrinted>
  <dcterms:created xsi:type="dcterms:W3CDTF">2021-04-19T19:03:50Z</dcterms:created>
  <dcterms:modified xsi:type="dcterms:W3CDTF">2023-03-08T14:14:56Z</dcterms:modified>
</cp:coreProperties>
</file>